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Raleway"/>
      <p:regular r:id="rId16"/>
      <p:bold r:id="rId17"/>
      <p:italic r:id="rId18"/>
      <p:boldItalic r:id="rId19"/>
    </p:embeddedFont>
    <p:embeddedFont>
      <p:font typeface="Raleway ExtraBold"/>
      <p:bold r:id="rId20"/>
      <p:boldItalic r:id="rId21"/>
    </p:embeddedFont>
    <p:embeddedFont>
      <p:font typeface="Lato"/>
      <p:regular r:id="rId22"/>
      <p:bold r:id="rId23"/>
      <p:italic r:id="rId24"/>
      <p:boldItalic r:id="rId25"/>
    </p:embeddedFont>
    <p:embeddedFont>
      <p:font typeface="Raleway Black"/>
      <p:bold r:id="rId26"/>
      <p:boldItalic r:id="rId27"/>
    </p:embeddedFont>
    <p:embeddedFont>
      <p:font typeface="Lato Black"/>
      <p:bold r:id="rId28"/>
      <p:boldItalic r:id="rId29"/>
    </p:embeddedFont>
    <p:embeddedFont>
      <p:font typeface="Helvetica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B0C34E-2245-4F99-B7CF-B74BFBAA241D}">
  <a:tblStyle styleId="{E8B0C34E-2245-4F99-B7CF-B74BFBAA241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ExtraBold-bold.fntdata"/><Relationship Id="rId22" Type="http://schemas.openxmlformats.org/officeDocument/2006/relationships/font" Target="fonts/Lato-regular.fntdata"/><Relationship Id="rId21" Type="http://schemas.openxmlformats.org/officeDocument/2006/relationships/font" Target="fonts/RalewayExtraBold-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lack-bold.fntdata"/><Relationship Id="rId25" Type="http://schemas.openxmlformats.org/officeDocument/2006/relationships/font" Target="fonts/Lato-boldItalic.fntdata"/><Relationship Id="rId28" Type="http://schemas.openxmlformats.org/officeDocument/2006/relationships/font" Target="fonts/LatoBlack-bold.fntdata"/><Relationship Id="rId27" Type="http://schemas.openxmlformats.org/officeDocument/2006/relationships/font" Target="fonts/RalewayBlack-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lack-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5.xml"/><Relationship Id="rId33" Type="http://schemas.openxmlformats.org/officeDocument/2006/relationships/font" Target="fonts/HelveticaNeue-boldItalic.fntdata"/><Relationship Id="rId10" Type="http://schemas.openxmlformats.org/officeDocument/2006/relationships/slide" Target="slides/slide4.xml"/><Relationship Id="rId32" Type="http://schemas.openxmlformats.org/officeDocument/2006/relationships/font" Target="fonts/HelveticaNeue-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4196f819c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4196f819c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4204935d7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4204935d7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204935d7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204935d7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4196f819c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4196f819c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196f819cb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4196f819cb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4196f819cb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4196f819cb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4196f819cb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4196f819cb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4196f819cb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4196f819cb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insiderintelligence.com/content/us-beauty-ecommerce-2022#page-report" TargetMode="External"/><Relationship Id="rId4" Type="http://schemas.openxmlformats.org/officeDocument/2006/relationships/hyperlink" Target="https://www.mikmak.com/" TargetMode="External"/><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7.png"/><Relationship Id="rId10" Type="http://schemas.openxmlformats.org/officeDocument/2006/relationships/image" Target="../media/image12.png"/><Relationship Id="rId9" Type="http://schemas.openxmlformats.org/officeDocument/2006/relationships/hyperlink" Target="https://podcasts.apple.com/us/podcast/cotys-kevin-shapiro-on-the-latest-beauty-trends/id1533192188?i=1000548254870" TargetMode="External"/><Relationship Id="rId5" Type="http://schemas.openxmlformats.org/officeDocument/2006/relationships/hyperlink" Target="https://podcasts.apple.com/us/podcast/cotys-kevin-shapiro-on-the-latest-beauty-trends/id1533192188?i=1000548254870" TargetMode="External"/><Relationship Id="rId6" Type="http://schemas.openxmlformats.org/officeDocument/2006/relationships/image" Target="../media/image2.png"/><Relationship Id="rId7" Type="http://schemas.openxmlformats.org/officeDocument/2006/relationships/hyperlink" Target="https://podcasts.apple.com/us/podcast/cotys-kevin-shapiro-on-the-latest-beauty-trends/id1533192188?i=1000548254870" TargetMode="External"/><Relationship Id="rId8" Type="http://schemas.openxmlformats.org/officeDocument/2006/relationships/hyperlink" Target="https://podcasts.apple.com/us/podcast/cotys-kevin-shapiro-on-the-latest-beauty-trends/id1533192188?i=100054825487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hyperlink" Target="https://www.mikmak.com/" TargetMode="External"/><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3.png"/><Relationship Id="rId11" Type="http://schemas.openxmlformats.org/officeDocument/2006/relationships/hyperlink" Target="https://www.mikmak.com/case-studies/covergirl" TargetMode="External"/><Relationship Id="rId10" Type="http://schemas.openxmlformats.org/officeDocument/2006/relationships/hyperlink" Target="https://www.mikmak.com/case-studies/clairol" TargetMode="External"/><Relationship Id="rId9" Type="http://schemas.openxmlformats.org/officeDocument/2006/relationships/hyperlink" Target="https://www.mikmak.com/case-studies/clairol" TargetMode="External"/><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22.gif"/><Relationship Id="rId8" Type="http://schemas.openxmlformats.org/officeDocument/2006/relationships/hyperlink" Target="https://www.mikmak.com/case-studies/clairo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schedule-a-demo" TargetMode="External"/><Relationship Id="rId4" Type="http://schemas.openxmlformats.org/officeDocument/2006/relationships/image" Target="../media/image3.png"/><Relationship Id="rId10" Type="http://schemas.openxmlformats.org/officeDocument/2006/relationships/image" Target="../media/image12.png"/><Relationship Id="rId9" Type="http://schemas.openxmlformats.org/officeDocument/2006/relationships/hyperlink" Target="https://podcasts.apple.com/us/podcast/what-e-f-does-chipotle-alicia-keys-have-to-do-cosmetics/id1533192188?i=1000496366622" TargetMode="External"/><Relationship Id="rId5" Type="http://schemas.openxmlformats.org/officeDocument/2006/relationships/hyperlink" Target="https://podcasts.apple.com/us/podcast/what-e-f-does-chipotle-alicia-keys-have-to-do-cosmetics/id1533192188?i=1000496366622" TargetMode="External"/><Relationship Id="rId6" Type="http://schemas.openxmlformats.org/officeDocument/2006/relationships/image" Target="../media/image2.png"/><Relationship Id="rId7" Type="http://schemas.openxmlformats.org/officeDocument/2006/relationships/hyperlink" Target="https://podcasts.apple.com/us/podcast/what-e-f-does-chipotle-alicia-keys-have-to-do-cosmetics/id1533192188?i=1000496366622" TargetMode="External"/><Relationship Id="rId8" Type="http://schemas.openxmlformats.org/officeDocument/2006/relationships/hyperlink" Target="https://podcasts.apple.com/us/podcast/what-e-f-does-chipotle-alicia-keys-have-to-do-cosmetics/id1533192188?i=100049636662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podcasts.apple.com/us/podcast/sandie-hawkins-of-tiktok-on-revolutionizing/id1533192188?i=1000611461763" TargetMode="External"/><Relationship Id="rId4" Type="http://schemas.openxmlformats.org/officeDocument/2006/relationships/hyperlink" Target="https://podcasts.apple.com/gb/podcast/urban-decays-malena-higuera-on-digital-transformation/id1533192188?i=1000515794525" TargetMode="External"/><Relationship Id="rId10"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hyperlink" Target="https://podcasts.apple.com/us/podcast/revlon-ceo-debbie-perelman-on-capturing-a-truly/id1533192188?i=1000504496213" TargetMode="External"/><Relationship Id="rId6" Type="http://schemas.openxmlformats.org/officeDocument/2006/relationships/image" Target="../media/image19.png"/><Relationship Id="rId7" Type="http://schemas.openxmlformats.org/officeDocument/2006/relationships/hyperlink" Target="mailto:marketing@mikmak.com" TargetMode="External"/><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23115" r="9630" t="0"/>
          <a:stretch/>
        </p:blipFill>
        <p:spPr>
          <a:xfrm>
            <a:off x="5684525" y="0"/>
            <a:ext cx="3459475" cy="5143502"/>
          </a:xfrm>
          <a:prstGeom prst="rect">
            <a:avLst/>
          </a:prstGeom>
          <a:noFill/>
          <a:ln>
            <a:noFill/>
          </a:ln>
        </p:spPr>
      </p:pic>
      <p:sp>
        <p:nvSpPr>
          <p:cNvPr id="55" name="Google Shape;55;p13"/>
          <p:cNvSpPr/>
          <p:nvPr/>
        </p:nvSpPr>
        <p:spPr>
          <a:xfrm>
            <a:off x="5581688" y="0"/>
            <a:ext cx="157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527025" y="2556625"/>
            <a:ext cx="4157400" cy="400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a:solidFill>
                  <a:srgbClr val="FFFFFF"/>
                </a:solidFill>
                <a:latin typeface="Raleway"/>
                <a:ea typeface="Raleway"/>
                <a:cs typeface="Raleway"/>
                <a:sym typeface="Raleway"/>
              </a:rPr>
              <a:t>From the MikMak Shopping Index</a:t>
            </a:r>
            <a:endParaRPr>
              <a:solidFill>
                <a:srgbClr val="FFFFFF"/>
              </a:solidFill>
              <a:latin typeface="Raleway"/>
              <a:ea typeface="Raleway"/>
              <a:cs typeface="Raleway"/>
              <a:sym typeface="Raleway"/>
            </a:endParaRPr>
          </a:p>
        </p:txBody>
      </p:sp>
      <p:pic>
        <p:nvPicPr>
          <p:cNvPr id="57" name="Google Shape;57;p13"/>
          <p:cNvPicPr preferRelativeResize="0"/>
          <p:nvPr/>
        </p:nvPicPr>
        <p:blipFill rotWithShape="1">
          <a:blip r:embed="rId4">
            <a:alphaModFix/>
          </a:blip>
          <a:srcRect b="0" l="5401" r="0" t="0"/>
          <a:stretch/>
        </p:blipFill>
        <p:spPr>
          <a:xfrm>
            <a:off x="527025" y="3520750"/>
            <a:ext cx="1757126" cy="663375"/>
          </a:xfrm>
          <a:prstGeom prst="rect">
            <a:avLst/>
          </a:prstGeom>
          <a:noFill/>
          <a:ln>
            <a:noFill/>
          </a:ln>
        </p:spPr>
      </p:pic>
      <p:cxnSp>
        <p:nvCxnSpPr>
          <p:cNvPr id="58" name="Google Shape;58;p13"/>
          <p:cNvCxnSpPr/>
          <p:nvPr/>
        </p:nvCxnSpPr>
        <p:spPr>
          <a:xfrm>
            <a:off x="533950" y="3193350"/>
            <a:ext cx="714900" cy="0"/>
          </a:xfrm>
          <a:prstGeom prst="straightConnector1">
            <a:avLst/>
          </a:prstGeom>
          <a:noFill/>
          <a:ln cap="flat" cmpd="sng" w="19050">
            <a:solidFill>
              <a:srgbClr val="FFFFFF"/>
            </a:solidFill>
            <a:prstDash val="solid"/>
            <a:round/>
            <a:headEnd len="med" w="med" type="none"/>
            <a:tailEnd len="med" w="med" type="none"/>
          </a:ln>
        </p:spPr>
      </p:cxnSp>
      <p:sp>
        <p:nvSpPr>
          <p:cNvPr id="59" name="Google Shape;59;p13"/>
          <p:cNvSpPr txBox="1"/>
          <p:nvPr/>
        </p:nvSpPr>
        <p:spPr>
          <a:xfrm>
            <a:off x="527025" y="1415225"/>
            <a:ext cx="4570800" cy="1037700"/>
          </a:xfrm>
          <a:prstGeom prst="rect">
            <a:avLst/>
          </a:prstGeom>
          <a:noFill/>
          <a:ln>
            <a:noFill/>
          </a:ln>
        </p:spPr>
        <p:txBody>
          <a:bodyPr anchorCtr="0" anchor="ctr" bIns="28575" lIns="0" spcFirstLastPara="1" rIns="28575" wrap="square" tIns="28575">
            <a:noAutofit/>
          </a:bodyPr>
          <a:lstStyle/>
          <a:p>
            <a:pPr indent="0" lvl="0" marL="0" rtl="0" algn="l">
              <a:lnSpc>
                <a:spcPct val="100000"/>
              </a:lnSpc>
              <a:spcBef>
                <a:spcPts val="0"/>
              </a:spcBef>
              <a:spcAft>
                <a:spcPts val="0"/>
              </a:spcAft>
              <a:buClr>
                <a:srgbClr val="000000"/>
              </a:buClr>
              <a:buSzPts val="1100"/>
              <a:buFont typeface="Arial"/>
              <a:buNone/>
            </a:pPr>
            <a:r>
              <a:rPr b="1" lang="en" sz="3600">
                <a:solidFill>
                  <a:srgbClr val="FFFFFF"/>
                </a:solidFill>
                <a:latin typeface="Raleway"/>
                <a:ea typeface="Raleway"/>
                <a:cs typeface="Raleway"/>
                <a:sym typeface="Raleway"/>
              </a:rPr>
              <a:t>Beauty Benchmarks </a:t>
            </a:r>
            <a:endParaRPr b="1" sz="3600">
              <a:solidFill>
                <a:srgbClr val="FFFFFF"/>
              </a:solidFill>
              <a:latin typeface="Raleway"/>
              <a:ea typeface="Raleway"/>
              <a:cs typeface="Raleway"/>
              <a:sym typeface="Raleway"/>
            </a:endParaRPr>
          </a:p>
          <a:p>
            <a:pPr indent="0" lvl="0" marL="0" rtl="0" algn="l">
              <a:lnSpc>
                <a:spcPct val="100000"/>
              </a:lnSpc>
              <a:spcBef>
                <a:spcPts val="0"/>
              </a:spcBef>
              <a:spcAft>
                <a:spcPts val="0"/>
              </a:spcAft>
              <a:buClr>
                <a:srgbClr val="000000"/>
              </a:buClr>
              <a:buSzPts val="1100"/>
              <a:buFont typeface="Arial"/>
              <a:buNone/>
            </a:pPr>
            <a:r>
              <a:rPr b="1" lang="en" sz="3600">
                <a:solidFill>
                  <a:srgbClr val="FFFFFF"/>
                </a:solidFill>
                <a:latin typeface="Raleway"/>
                <a:ea typeface="Raleway"/>
                <a:cs typeface="Raleway"/>
                <a:sym typeface="Raleway"/>
              </a:rPr>
              <a:t>and Insights</a:t>
            </a:r>
            <a:endParaRPr sz="5000">
              <a:solidFill>
                <a:srgbClr val="FFFFFF"/>
              </a:solidFill>
              <a:latin typeface="Raleway Black"/>
              <a:ea typeface="Raleway Black"/>
              <a:cs typeface="Raleway Black"/>
              <a:sym typeface="Raleway Black"/>
            </a:endParaRPr>
          </a:p>
        </p:txBody>
      </p:sp>
      <p:sp>
        <p:nvSpPr>
          <p:cNvPr id="60" name="Google Shape;60;p13"/>
          <p:cNvSpPr txBox="1"/>
          <p:nvPr/>
        </p:nvSpPr>
        <p:spPr>
          <a:xfrm>
            <a:off x="538128" y="959363"/>
            <a:ext cx="4603200" cy="285900"/>
          </a:xfrm>
          <a:prstGeom prst="rect">
            <a:avLst/>
          </a:prstGeom>
          <a:noFill/>
          <a:ln>
            <a:noFill/>
          </a:ln>
        </p:spPr>
        <p:txBody>
          <a:bodyPr anchorCtr="0" anchor="ctr" bIns="28575" lIns="0"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b="1" lang="en">
                <a:solidFill>
                  <a:srgbClr val="FFFFFF"/>
                </a:solidFill>
                <a:latin typeface="Raleway"/>
                <a:ea typeface="Raleway"/>
                <a:cs typeface="Raleway"/>
                <a:sym typeface="Raleway"/>
              </a:rPr>
              <a:t>2023 eCommerce Guide</a:t>
            </a:r>
            <a:endParaRPr b="1">
              <a:solidFill>
                <a:srgbClr val="FFFFFF"/>
              </a:solidFill>
              <a:latin typeface="Raleway"/>
              <a:ea typeface="Raleway"/>
              <a:cs typeface="Raleway"/>
              <a:sym typeface="Raleway"/>
            </a:endParaRPr>
          </a:p>
        </p:txBody>
      </p:sp>
      <p:grpSp>
        <p:nvGrpSpPr>
          <p:cNvPr id="61" name="Google Shape;61;p13"/>
          <p:cNvGrpSpPr/>
          <p:nvPr/>
        </p:nvGrpSpPr>
        <p:grpSpPr>
          <a:xfrm>
            <a:off x="3960650" y="3520750"/>
            <a:ext cx="1982100" cy="984000"/>
            <a:chOff x="4136325" y="3465825"/>
            <a:chExt cx="1982100" cy="984000"/>
          </a:xfrm>
        </p:grpSpPr>
        <p:sp>
          <p:nvSpPr>
            <p:cNvPr id="62" name="Google Shape;62;p13"/>
            <p:cNvSpPr/>
            <p:nvPr/>
          </p:nvSpPr>
          <p:spPr>
            <a:xfrm>
              <a:off x="4136325" y="3465825"/>
              <a:ext cx="1982100" cy="984000"/>
            </a:xfrm>
            <a:prstGeom prst="roundRect">
              <a:avLst>
                <a:gd fmla="val 8772" name="adj"/>
              </a:avLst>
            </a:prstGeom>
            <a:solidFill>
              <a:schemeClr val="lt1"/>
            </a:solidFill>
            <a:ln>
              <a:noFill/>
            </a:ln>
            <a:effectLst>
              <a:outerShdw blurRad="28575" rotWithShape="0" algn="bl" dir="2880000" dist="38100">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3"/>
            <p:cNvGrpSpPr/>
            <p:nvPr/>
          </p:nvGrpSpPr>
          <p:grpSpPr>
            <a:xfrm>
              <a:off x="4165425" y="3558125"/>
              <a:ext cx="1922700" cy="799413"/>
              <a:chOff x="6213900" y="1527225"/>
              <a:chExt cx="1922700" cy="799413"/>
            </a:xfrm>
          </p:grpSpPr>
          <p:sp>
            <p:nvSpPr>
              <p:cNvPr id="64" name="Google Shape;64;p13"/>
              <p:cNvSpPr txBox="1"/>
              <p:nvPr/>
            </p:nvSpPr>
            <p:spPr>
              <a:xfrm>
                <a:off x="6213900" y="1527225"/>
                <a:ext cx="1922700" cy="3693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200">
                    <a:solidFill>
                      <a:schemeClr val="dk2"/>
                    </a:solidFill>
                    <a:latin typeface="Raleway"/>
                    <a:ea typeface="Raleway"/>
                    <a:cs typeface="Raleway"/>
                    <a:sym typeface="Raleway"/>
                  </a:rPr>
                  <a:t>Category Benchmark:</a:t>
                </a:r>
                <a:endParaRPr sz="1200">
                  <a:solidFill>
                    <a:schemeClr val="dk2"/>
                  </a:solidFill>
                  <a:latin typeface="Lato"/>
                  <a:ea typeface="Lato"/>
                  <a:cs typeface="Lato"/>
                  <a:sym typeface="Lato"/>
                </a:endParaRPr>
              </a:p>
            </p:txBody>
          </p:sp>
          <p:sp>
            <p:nvSpPr>
              <p:cNvPr id="65" name="Google Shape;65;p13"/>
              <p:cNvSpPr txBox="1"/>
              <p:nvPr/>
            </p:nvSpPr>
            <p:spPr>
              <a:xfrm>
                <a:off x="6371575" y="1772538"/>
                <a:ext cx="878100" cy="5541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None/>
                </a:pPr>
                <a:r>
                  <a:rPr b="1" lang="en" sz="2400">
                    <a:solidFill>
                      <a:schemeClr val="accent1"/>
                    </a:solidFill>
                    <a:latin typeface="Lato"/>
                    <a:ea typeface="Lato"/>
                    <a:cs typeface="Lato"/>
                    <a:sym typeface="Lato"/>
                  </a:rPr>
                  <a:t>5.9</a:t>
                </a:r>
                <a:r>
                  <a:rPr b="1" lang="en" sz="2400">
                    <a:solidFill>
                      <a:schemeClr val="accent1"/>
                    </a:solidFill>
                    <a:latin typeface="Lato"/>
                    <a:ea typeface="Lato"/>
                    <a:cs typeface="Lato"/>
                    <a:sym typeface="Lato"/>
                  </a:rPr>
                  <a:t>%</a:t>
                </a:r>
                <a:endParaRPr>
                  <a:solidFill>
                    <a:schemeClr val="accent1"/>
                  </a:solidFill>
                </a:endParaRPr>
              </a:p>
            </p:txBody>
          </p:sp>
          <p:sp>
            <p:nvSpPr>
              <p:cNvPr id="66" name="Google Shape;66;p13"/>
              <p:cNvSpPr txBox="1"/>
              <p:nvPr/>
            </p:nvSpPr>
            <p:spPr>
              <a:xfrm>
                <a:off x="7249675" y="1803288"/>
                <a:ext cx="771300" cy="4926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sz="1000">
                    <a:solidFill>
                      <a:schemeClr val="dk2"/>
                    </a:solidFill>
                    <a:latin typeface="Lato"/>
                    <a:ea typeface="Lato"/>
                    <a:cs typeface="Lato"/>
                    <a:sym typeface="Lato"/>
                  </a:rPr>
                  <a:t>Purchase Intent Rate</a:t>
                </a:r>
                <a:endParaRPr sz="1000">
                  <a:solidFill>
                    <a:schemeClr val="dk2"/>
                  </a:solidFill>
                  <a:latin typeface="Lato"/>
                  <a:ea typeface="Lato"/>
                  <a:cs typeface="Lato"/>
                  <a:sym typeface="Lato"/>
                </a:endParaRPr>
              </a:p>
            </p:txBody>
          </p:sp>
        </p:grpSp>
      </p:grpSp>
      <p:grpSp>
        <p:nvGrpSpPr>
          <p:cNvPr id="67" name="Google Shape;67;p13"/>
          <p:cNvGrpSpPr/>
          <p:nvPr/>
        </p:nvGrpSpPr>
        <p:grpSpPr>
          <a:xfrm>
            <a:off x="4916300" y="2589825"/>
            <a:ext cx="1488600" cy="535200"/>
            <a:chOff x="5026450" y="2589825"/>
            <a:chExt cx="1488600" cy="535200"/>
          </a:xfrm>
        </p:grpSpPr>
        <p:sp>
          <p:nvSpPr>
            <p:cNvPr id="68" name="Google Shape;68;p13"/>
            <p:cNvSpPr/>
            <p:nvPr/>
          </p:nvSpPr>
          <p:spPr>
            <a:xfrm>
              <a:off x="5026450" y="2589825"/>
              <a:ext cx="1488600" cy="535200"/>
            </a:xfrm>
            <a:prstGeom prst="roundRect">
              <a:avLst>
                <a:gd fmla="val 50000" name="adj"/>
              </a:avLst>
            </a:prstGeom>
            <a:solidFill>
              <a:srgbClr val="FFFFFF"/>
            </a:solidFill>
            <a:ln>
              <a:noFill/>
            </a:ln>
            <a:effectLst>
              <a:outerShdw blurRad="28575" rotWithShape="0" algn="bl" dir="2880000" dist="38100">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 name="Google Shape;69;p13"/>
            <p:cNvGrpSpPr/>
            <p:nvPr/>
          </p:nvGrpSpPr>
          <p:grpSpPr>
            <a:xfrm>
              <a:off x="5263131" y="2699512"/>
              <a:ext cx="1015228" cy="315833"/>
              <a:chOff x="5552681" y="2729187"/>
              <a:chExt cx="1015228" cy="315833"/>
            </a:xfrm>
          </p:grpSpPr>
          <p:grpSp>
            <p:nvGrpSpPr>
              <p:cNvPr id="70" name="Google Shape;70;p13"/>
              <p:cNvGrpSpPr/>
              <p:nvPr/>
            </p:nvGrpSpPr>
            <p:grpSpPr>
              <a:xfrm>
                <a:off x="5552681" y="2729197"/>
                <a:ext cx="582552" cy="315823"/>
                <a:chOff x="6109255" y="880950"/>
                <a:chExt cx="795184" cy="431099"/>
              </a:xfrm>
            </p:grpSpPr>
            <p:sp>
              <p:nvSpPr>
                <p:cNvPr id="71" name="Google Shape;71;p13"/>
                <p:cNvSpPr txBox="1"/>
                <p:nvPr/>
              </p:nvSpPr>
              <p:spPr>
                <a:xfrm>
                  <a:off x="6587039" y="880950"/>
                  <a:ext cx="317400" cy="3387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1000"/>
                    </a:spcAft>
                    <a:buNone/>
                  </a:pPr>
                  <a:r>
                    <a:rPr b="1" lang="en">
                      <a:solidFill>
                        <a:srgbClr val="000000"/>
                      </a:solidFill>
                      <a:latin typeface="Raleway"/>
                      <a:ea typeface="Raleway"/>
                      <a:cs typeface="Raleway"/>
                      <a:sym typeface="Raleway"/>
                    </a:rPr>
                    <a:t>x</a:t>
                  </a:r>
                  <a:endParaRPr b="1" sz="1000">
                    <a:solidFill>
                      <a:srgbClr val="000000"/>
                    </a:solidFill>
                    <a:latin typeface="Lato"/>
                    <a:ea typeface="Lato"/>
                    <a:cs typeface="Lato"/>
                    <a:sym typeface="Lato"/>
                  </a:endParaRPr>
                </a:p>
              </p:txBody>
            </p:sp>
            <p:pic>
              <p:nvPicPr>
                <p:cNvPr id="72" name="Google Shape;72;p13"/>
                <p:cNvPicPr preferRelativeResize="0"/>
                <p:nvPr/>
              </p:nvPicPr>
              <p:blipFill>
                <a:blip r:embed="rId5">
                  <a:alphaModFix/>
                </a:blip>
                <a:stretch>
                  <a:fillRect/>
                </a:stretch>
              </p:blipFill>
              <p:spPr>
                <a:xfrm>
                  <a:off x="6109255" y="880951"/>
                  <a:ext cx="431314" cy="431098"/>
                </a:xfrm>
                <a:prstGeom prst="rect">
                  <a:avLst/>
                </a:prstGeom>
                <a:noFill/>
                <a:ln>
                  <a:noFill/>
                </a:ln>
              </p:spPr>
            </p:pic>
          </p:grpSp>
          <p:pic>
            <p:nvPicPr>
              <p:cNvPr id="73" name="Google Shape;73;p13"/>
              <p:cNvPicPr preferRelativeResize="0"/>
              <p:nvPr/>
            </p:nvPicPr>
            <p:blipFill>
              <a:blip r:embed="rId6">
                <a:alphaModFix/>
              </a:blip>
              <a:stretch>
                <a:fillRect/>
              </a:stretch>
            </p:blipFill>
            <p:spPr>
              <a:xfrm>
                <a:off x="6195913" y="2729187"/>
                <a:ext cx="371997" cy="315826"/>
              </a:xfrm>
              <a:prstGeom prst="rect">
                <a:avLst/>
              </a:prstGeom>
              <a:noFill/>
              <a:ln>
                <a:noFill/>
              </a:ln>
            </p:spPr>
          </p:pic>
        </p:grpSp>
      </p:grpSp>
      <p:grpSp>
        <p:nvGrpSpPr>
          <p:cNvPr id="74" name="Google Shape;74;p13"/>
          <p:cNvGrpSpPr/>
          <p:nvPr/>
        </p:nvGrpSpPr>
        <p:grpSpPr>
          <a:xfrm>
            <a:off x="6156550" y="3330625"/>
            <a:ext cx="2524200" cy="1409100"/>
            <a:chOff x="6332225" y="3330625"/>
            <a:chExt cx="2524200" cy="1409100"/>
          </a:xfrm>
        </p:grpSpPr>
        <p:sp>
          <p:nvSpPr>
            <p:cNvPr id="75" name="Google Shape;75;p13"/>
            <p:cNvSpPr/>
            <p:nvPr/>
          </p:nvSpPr>
          <p:spPr>
            <a:xfrm>
              <a:off x="6332225" y="3330625"/>
              <a:ext cx="2524200" cy="1409100"/>
            </a:xfrm>
            <a:prstGeom prst="roundRect">
              <a:avLst>
                <a:gd fmla="val 6703" name="adj"/>
              </a:avLst>
            </a:prstGeom>
            <a:solidFill>
              <a:schemeClr val="lt1"/>
            </a:solidFill>
            <a:ln>
              <a:noFill/>
            </a:ln>
            <a:effectLst>
              <a:outerShdw blurRad="28575" rotWithShape="0" algn="bl" dir="2880000" dist="38100">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3"/>
            <p:cNvPicPr preferRelativeResize="0"/>
            <p:nvPr/>
          </p:nvPicPr>
          <p:blipFill>
            <a:blip r:embed="rId7">
              <a:alphaModFix/>
            </a:blip>
            <a:stretch>
              <a:fillRect/>
            </a:stretch>
          </p:blipFill>
          <p:spPr>
            <a:xfrm>
              <a:off x="6479826" y="3484175"/>
              <a:ext cx="2228999" cy="110199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0" name="Shape 80"/>
        <p:cNvGrpSpPr/>
        <p:nvPr/>
      </p:nvGrpSpPr>
      <p:grpSpPr>
        <a:xfrm>
          <a:off x="0" y="0"/>
          <a:ext cx="0" cy="0"/>
          <a:chOff x="0" y="0"/>
          <a:chExt cx="0" cy="0"/>
        </a:xfrm>
      </p:grpSpPr>
      <p:sp>
        <p:nvSpPr>
          <p:cNvPr id="81" name="Google Shape;81;p14"/>
          <p:cNvSpPr txBox="1"/>
          <p:nvPr/>
        </p:nvSpPr>
        <p:spPr>
          <a:xfrm>
            <a:off x="374600" y="1501213"/>
            <a:ext cx="5949900" cy="1282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000">
                <a:solidFill>
                  <a:schemeClr val="lt1"/>
                </a:solidFill>
                <a:latin typeface="Raleway"/>
                <a:ea typeface="Raleway"/>
                <a:cs typeface="Raleway"/>
                <a:sym typeface="Raleway"/>
              </a:rPr>
              <a:t>Consumer preference for Beauty eCommerce has shifted</a:t>
            </a:r>
            <a:endParaRPr b="1" sz="3000">
              <a:solidFill>
                <a:schemeClr val="lt1"/>
              </a:solidFill>
              <a:latin typeface="Raleway"/>
              <a:ea typeface="Raleway"/>
              <a:cs typeface="Raleway"/>
              <a:sym typeface="Raleway"/>
            </a:endParaRPr>
          </a:p>
        </p:txBody>
      </p:sp>
      <p:sp>
        <p:nvSpPr>
          <p:cNvPr id="82" name="Google Shape;82;p14"/>
          <p:cNvSpPr txBox="1"/>
          <p:nvPr/>
        </p:nvSpPr>
        <p:spPr>
          <a:xfrm>
            <a:off x="396000" y="2718888"/>
            <a:ext cx="1771200" cy="842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chemeClr val="lt1"/>
                </a:solidFill>
                <a:latin typeface="Lato"/>
                <a:ea typeface="Lato"/>
                <a:cs typeface="Lato"/>
                <a:sym typeface="Lato"/>
              </a:rPr>
              <a:t>According to </a:t>
            </a:r>
            <a:r>
              <a:rPr lang="en" sz="1200" u="sng">
                <a:solidFill>
                  <a:schemeClr val="lt1"/>
                </a:solidFill>
                <a:latin typeface="Lato"/>
                <a:ea typeface="Lato"/>
                <a:cs typeface="Lato"/>
                <a:sym typeface="Lato"/>
                <a:hlinkClick r:id="rId3">
                  <a:extLst>
                    <a:ext uri="{A12FA001-AC4F-418D-AE19-62706E023703}">
                      <ahyp:hlinkClr val="tx"/>
                    </a:ext>
                  </a:extLst>
                </a:hlinkClick>
              </a:rPr>
              <a:t>eMarketer</a:t>
            </a:r>
            <a:r>
              <a:rPr lang="en" sz="1200">
                <a:solidFill>
                  <a:schemeClr val="lt1"/>
                </a:solidFill>
                <a:latin typeface="Lato"/>
                <a:ea typeface="Lato"/>
                <a:cs typeface="Lato"/>
                <a:sym typeface="Lato"/>
              </a:rPr>
              <a:t>, Beauty eCommerce is predicted to reach $30.73 billion by 2026</a:t>
            </a:r>
            <a:endParaRPr sz="1200">
              <a:solidFill>
                <a:schemeClr val="lt1"/>
              </a:solidFill>
              <a:latin typeface="Lato"/>
              <a:ea typeface="Lato"/>
              <a:cs typeface="Lato"/>
              <a:sym typeface="Lato"/>
            </a:endParaRPr>
          </a:p>
        </p:txBody>
      </p:sp>
      <p:sp>
        <p:nvSpPr>
          <p:cNvPr id="83" name="Google Shape;83;p14"/>
          <p:cNvSpPr txBox="1"/>
          <p:nvPr/>
        </p:nvSpPr>
        <p:spPr>
          <a:xfrm>
            <a:off x="2451350" y="2718888"/>
            <a:ext cx="1653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200">
                <a:solidFill>
                  <a:schemeClr val="lt1"/>
                </a:solidFill>
                <a:latin typeface="Lato"/>
                <a:ea typeface="Lato"/>
                <a:cs typeface="Lato"/>
                <a:sym typeface="Lato"/>
              </a:rPr>
              <a:t>Instagram remains the top social platform for Beauty eCommerce in 2023</a:t>
            </a:r>
            <a:endParaRPr sz="1200">
              <a:solidFill>
                <a:schemeClr val="lt1"/>
              </a:solidFill>
              <a:latin typeface="Lato"/>
              <a:ea typeface="Lato"/>
              <a:cs typeface="Lato"/>
              <a:sym typeface="Lato"/>
            </a:endParaRPr>
          </a:p>
        </p:txBody>
      </p:sp>
      <p:sp>
        <p:nvSpPr>
          <p:cNvPr id="84" name="Google Shape;84;p14"/>
          <p:cNvSpPr txBox="1"/>
          <p:nvPr/>
        </p:nvSpPr>
        <p:spPr>
          <a:xfrm>
            <a:off x="4492450" y="2718888"/>
            <a:ext cx="143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Lato"/>
                <a:ea typeface="Lato"/>
                <a:cs typeface="Lato"/>
                <a:sym typeface="Lato"/>
              </a:rPr>
              <a:t>The average Beauty shopper has a cart size of 6.3 items</a:t>
            </a:r>
            <a:endParaRPr sz="1200">
              <a:solidFill>
                <a:schemeClr val="lt1"/>
              </a:solidFill>
              <a:latin typeface="Lato"/>
              <a:ea typeface="Lato"/>
              <a:cs typeface="Lato"/>
              <a:sym typeface="Lato"/>
            </a:endParaRPr>
          </a:p>
        </p:txBody>
      </p:sp>
      <p:cxnSp>
        <p:nvCxnSpPr>
          <p:cNvPr id="85" name="Google Shape;85;p14"/>
          <p:cNvCxnSpPr/>
          <p:nvPr/>
        </p:nvCxnSpPr>
        <p:spPr>
          <a:xfrm>
            <a:off x="4298725" y="2822537"/>
            <a:ext cx="0" cy="738900"/>
          </a:xfrm>
          <a:prstGeom prst="straightConnector1">
            <a:avLst/>
          </a:prstGeom>
          <a:noFill/>
          <a:ln cap="flat" cmpd="sng" w="19050">
            <a:solidFill>
              <a:schemeClr val="lt1"/>
            </a:solidFill>
            <a:prstDash val="solid"/>
            <a:round/>
            <a:headEnd len="med" w="med" type="none"/>
            <a:tailEnd len="med" w="med" type="none"/>
          </a:ln>
        </p:spPr>
      </p:cxnSp>
      <p:cxnSp>
        <p:nvCxnSpPr>
          <p:cNvPr id="86" name="Google Shape;86;p14"/>
          <p:cNvCxnSpPr/>
          <p:nvPr/>
        </p:nvCxnSpPr>
        <p:spPr>
          <a:xfrm>
            <a:off x="2256975" y="2822537"/>
            <a:ext cx="0" cy="738900"/>
          </a:xfrm>
          <a:prstGeom prst="straightConnector1">
            <a:avLst/>
          </a:prstGeom>
          <a:noFill/>
          <a:ln cap="flat" cmpd="sng" w="19050">
            <a:solidFill>
              <a:schemeClr val="lt1"/>
            </a:solidFill>
            <a:prstDash val="solid"/>
            <a:round/>
            <a:headEnd len="med" w="med" type="none"/>
            <a:tailEnd len="med" w="med" type="none"/>
          </a:ln>
        </p:spPr>
      </p:cxnSp>
      <p:sp>
        <p:nvSpPr>
          <p:cNvPr id="87" name="Google Shape;87;p14"/>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eCommerce Benchmarks and Insights</a:t>
            </a:r>
            <a:endParaRPr sz="1000">
              <a:solidFill>
                <a:schemeClr val="lt1"/>
              </a:solidFill>
              <a:latin typeface="Lato"/>
              <a:ea typeface="Lato"/>
              <a:cs typeface="Lato"/>
              <a:sym typeface="Lato"/>
            </a:endParaRPr>
          </a:p>
        </p:txBody>
      </p:sp>
      <p:cxnSp>
        <p:nvCxnSpPr>
          <p:cNvPr id="88" name="Google Shape;88;p14"/>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89" name="Google Shape;89;p14"/>
          <p:cNvSpPr/>
          <p:nvPr/>
        </p:nvSpPr>
        <p:spPr>
          <a:xfrm>
            <a:off x="7599725" y="-14400"/>
            <a:ext cx="1587900" cy="51723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90" name="Google Shape;90;p14"/>
          <p:cNvSpPr/>
          <p:nvPr/>
        </p:nvSpPr>
        <p:spPr>
          <a:xfrm>
            <a:off x="6687725" y="1501213"/>
            <a:ext cx="1982100" cy="984000"/>
          </a:xfrm>
          <a:prstGeom prst="roundRect">
            <a:avLst>
              <a:gd fmla="val 8772" name="adj"/>
            </a:avLst>
          </a:prstGeom>
          <a:solidFill>
            <a:schemeClr val="lt1"/>
          </a:solidFill>
          <a:ln>
            <a:noFill/>
          </a:ln>
          <a:effectLst>
            <a:outerShdw blurRad="14288" rotWithShape="0" algn="bl" dir="3420000" dist="19050">
              <a:srgbClr val="000000">
                <a:alpha val="2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4"/>
          <p:cNvGrpSpPr/>
          <p:nvPr/>
        </p:nvGrpSpPr>
        <p:grpSpPr>
          <a:xfrm>
            <a:off x="6716825" y="1593513"/>
            <a:ext cx="1922700" cy="799413"/>
            <a:chOff x="6213900" y="1527225"/>
            <a:chExt cx="1922700" cy="799413"/>
          </a:xfrm>
        </p:grpSpPr>
        <p:sp>
          <p:nvSpPr>
            <p:cNvPr id="92" name="Google Shape;92;p14"/>
            <p:cNvSpPr txBox="1"/>
            <p:nvPr/>
          </p:nvSpPr>
          <p:spPr>
            <a:xfrm>
              <a:off x="6213900" y="1527225"/>
              <a:ext cx="1922700" cy="3693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200">
                  <a:solidFill>
                    <a:schemeClr val="dk2"/>
                  </a:solidFill>
                  <a:latin typeface="Raleway"/>
                  <a:ea typeface="Raleway"/>
                  <a:cs typeface="Raleway"/>
                  <a:sym typeface="Raleway"/>
                </a:rPr>
                <a:t>Category Benchmark:</a:t>
              </a:r>
              <a:endParaRPr sz="1200">
                <a:solidFill>
                  <a:schemeClr val="dk2"/>
                </a:solidFill>
                <a:latin typeface="Lato"/>
                <a:ea typeface="Lato"/>
                <a:cs typeface="Lato"/>
                <a:sym typeface="Lato"/>
              </a:endParaRPr>
            </a:p>
          </p:txBody>
        </p:sp>
        <p:sp>
          <p:nvSpPr>
            <p:cNvPr id="93" name="Google Shape;93;p14"/>
            <p:cNvSpPr txBox="1"/>
            <p:nvPr/>
          </p:nvSpPr>
          <p:spPr>
            <a:xfrm>
              <a:off x="6371575" y="1772538"/>
              <a:ext cx="878100" cy="5541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None/>
              </a:pPr>
              <a:r>
                <a:rPr b="1" lang="en" sz="2400">
                  <a:solidFill>
                    <a:schemeClr val="accent1"/>
                  </a:solidFill>
                  <a:latin typeface="Lato"/>
                  <a:ea typeface="Lato"/>
                  <a:cs typeface="Lato"/>
                  <a:sym typeface="Lato"/>
                </a:rPr>
                <a:t>5.9</a:t>
              </a:r>
              <a:r>
                <a:rPr b="1" lang="en" sz="2400">
                  <a:solidFill>
                    <a:schemeClr val="accent1"/>
                  </a:solidFill>
                  <a:latin typeface="Lato"/>
                  <a:ea typeface="Lato"/>
                  <a:cs typeface="Lato"/>
                  <a:sym typeface="Lato"/>
                </a:rPr>
                <a:t>%</a:t>
              </a:r>
              <a:endParaRPr>
                <a:solidFill>
                  <a:schemeClr val="accent1"/>
                </a:solidFill>
              </a:endParaRPr>
            </a:p>
          </p:txBody>
        </p:sp>
        <p:sp>
          <p:nvSpPr>
            <p:cNvPr id="94" name="Google Shape;94;p14"/>
            <p:cNvSpPr txBox="1"/>
            <p:nvPr/>
          </p:nvSpPr>
          <p:spPr>
            <a:xfrm>
              <a:off x="7249675" y="1803288"/>
              <a:ext cx="771300" cy="4926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sz="1000">
                  <a:solidFill>
                    <a:schemeClr val="dk2"/>
                  </a:solidFill>
                  <a:latin typeface="Lato"/>
                  <a:ea typeface="Lato"/>
                  <a:cs typeface="Lato"/>
                  <a:sym typeface="Lato"/>
                </a:rPr>
                <a:t>Purchase Intent Rate</a:t>
              </a:r>
              <a:endParaRPr sz="1000">
                <a:solidFill>
                  <a:schemeClr val="dk2"/>
                </a:solidFill>
                <a:latin typeface="Lato"/>
                <a:ea typeface="Lato"/>
                <a:cs typeface="Lato"/>
                <a:sym typeface="Lato"/>
              </a:endParaRPr>
            </a:p>
          </p:txBody>
        </p:sp>
      </p:grpSp>
      <p:pic>
        <p:nvPicPr>
          <p:cNvPr id="95" name="Google Shape;95;p14">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9" name="Shape 99"/>
        <p:cNvGrpSpPr/>
        <p:nvPr/>
      </p:nvGrpSpPr>
      <p:grpSpPr>
        <a:xfrm>
          <a:off x="0" y="0"/>
          <a:ext cx="0" cy="0"/>
          <a:chOff x="0" y="0"/>
          <a:chExt cx="0" cy="0"/>
        </a:xfrm>
      </p:grpSpPr>
      <p:sp>
        <p:nvSpPr>
          <p:cNvPr id="100" name="Google Shape;100;p15"/>
          <p:cNvSpPr txBox="1"/>
          <p:nvPr/>
        </p:nvSpPr>
        <p:spPr>
          <a:xfrm>
            <a:off x="304875" y="872900"/>
            <a:ext cx="4199400" cy="10140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Instagram x Amazon is your channel /retailer mix for </a:t>
            </a:r>
            <a:br>
              <a:rPr b="1" lang="en" sz="2000">
                <a:solidFill>
                  <a:schemeClr val="lt1"/>
                </a:solidFill>
                <a:latin typeface="Raleway"/>
                <a:ea typeface="Raleway"/>
                <a:cs typeface="Raleway"/>
                <a:sym typeface="Raleway"/>
              </a:rPr>
            </a:br>
            <a:r>
              <a:rPr b="1" lang="en" sz="2000">
                <a:solidFill>
                  <a:schemeClr val="lt1"/>
                </a:solidFill>
                <a:latin typeface="Raleway"/>
                <a:ea typeface="Raleway"/>
                <a:cs typeface="Raleway"/>
                <a:sym typeface="Raleway"/>
              </a:rPr>
              <a:t>Beauty shoppers</a:t>
            </a:r>
            <a:endParaRPr b="1" sz="800">
              <a:solidFill>
                <a:schemeClr val="lt1"/>
              </a:solidFill>
              <a:latin typeface="Lato"/>
              <a:ea typeface="Lato"/>
              <a:cs typeface="Lato"/>
              <a:sym typeface="Lato"/>
            </a:endParaRPr>
          </a:p>
        </p:txBody>
      </p:sp>
      <p:sp>
        <p:nvSpPr>
          <p:cNvPr id="101" name="Google Shape;101;p15"/>
          <p:cNvSpPr txBox="1"/>
          <p:nvPr/>
        </p:nvSpPr>
        <p:spPr>
          <a:xfrm>
            <a:off x="304875" y="2013675"/>
            <a:ext cx="4199400" cy="25551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Right now, Instagram yields the highest Purchase Intent Rate (PI Rate)* for Beauty at 11.2 percent (1.9 x than the category benchmark), meaning Beauty shoppers are most likely to continue to purchase from shoppable media running on Instagram.</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Following Instagram is Pintererst with an 11 percent PI Rate (1.9 x the category benchmark). Next up is Facebook, with a PI Rate of 7.6 percent (1.3 x the category benchmark). YouTube, TikTok, and Snap round out the top social channels with PI rates of 5.7, 4.4, and 1.1, respectively.</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lt1"/>
                </a:solidFill>
                <a:latin typeface="Lato"/>
                <a:ea typeface="Lato"/>
                <a:cs typeface="Lato"/>
                <a:sym typeface="Lato"/>
              </a:rPr>
              <a:t>Of the top three social channels for in-market traffic, Facebook sees the most, driving 40.8 percent of Purchase Intent Clicks. Instagram and TikTok follow, driving 23.4 percent and 21.1 percent, respectively. As these three channels make up majority of beauty traffic, it is fair to say that while consumers may be completing their purchase on other social channels, they are certainly discovering products here.</a:t>
            </a:r>
            <a:endParaRPr sz="1000">
              <a:solidFill>
                <a:schemeClr val="lt1"/>
              </a:solidFill>
              <a:latin typeface="Lato"/>
              <a:ea typeface="Lato"/>
              <a:cs typeface="Lato"/>
              <a:sym typeface="Lato"/>
            </a:endParaRPr>
          </a:p>
        </p:txBody>
      </p:sp>
      <p:sp>
        <p:nvSpPr>
          <p:cNvPr id="102" name="Google Shape;102;p15"/>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eCommerce Benchmarks and Insights</a:t>
            </a:r>
            <a:endParaRPr sz="1000">
              <a:solidFill>
                <a:schemeClr val="lt1"/>
              </a:solidFill>
              <a:latin typeface="Lato"/>
              <a:ea typeface="Lato"/>
              <a:cs typeface="Lato"/>
              <a:sym typeface="Lato"/>
            </a:endParaRPr>
          </a:p>
        </p:txBody>
      </p:sp>
      <p:cxnSp>
        <p:nvCxnSpPr>
          <p:cNvPr id="103" name="Google Shape;103;p15"/>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104" name="Google Shape;104;p15"/>
          <p:cNvSpPr/>
          <p:nvPr/>
        </p:nvSpPr>
        <p:spPr>
          <a:xfrm>
            <a:off x="4911625" y="0"/>
            <a:ext cx="4232400" cy="3870900"/>
          </a:xfrm>
          <a:prstGeom prst="rect">
            <a:avLst/>
          </a:prstGeom>
          <a:solidFill>
            <a:schemeClr val="accent5"/>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05" name="Google Shape;105;p15"/>
          <p:cNvSpPr txBox="1"/>
          <p:nvPr/>
        </p:nvSpPr>
        <p:spPr>
          <a:xfrm>
            <a:off x="5455800" y="568075"/>
            <a:ext cx="3330300" cy="354000"/>
          </a:xfrm>
          <a:prstGeom prst="rect">
            <a:avLst/>
          </a:prstGeom>
          <a:noFill/>
          <a:ln>
            <a:noFill/>
          </a:ln>
        </p:spPr>
        <p:txBody>
          <a:bodyPr anchorCtr="0" anchor="t" bIns="91425" lIns="0"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latin typeface="Raleway"/>
                <a:ea typeface="Raleway"/>
                <a:cs typeface="Raleway"/>
                <a:sym typeface="Raleway"/>
              </a:rPr>
              <a:t>Beauty Purchase Intent Rate by Social Channel</a:t>
            </a:r>
            <a:endParaRPr b="1">
              <a:solidFill>
                <a:srgbClr val="000000"/>
              </a:solidFill>
            </a:endParaRPr>
          </a:p>
        </p:txBody>
      </p:sp>
      <p:pic>
        <p:nvPicPr>
          <p:cNvPr id="106" name="Google Shape;106;p15"/>
          <p:cNvPicPr preferRelativeResize="0"/>
          <p:nvPr/>
        </p:nvPicPr>
        <p:blipFill>
          <a:blip r:embed="rId3">
            <a:alphaModFix/>
          </a:blip>
          <a:stretch>
            <a:fillRect/>
          </a:stretch>
        </p:blipFill>
        <p:spPr>
          <a:xfrm>
            <a:off x="5455800" y="1007450"/>
            <a:ext cx="3330300" cy="2295363"/>
          </a:xfrm>
          <a:prstGeom prst="rect">
            <a:avLst/>
          </a:prstGeom>
          <a:noFill/>
          <a:ln>
            <a:noFill/>
          </a:ln>
        </p:spPr>
      </p:pic>
      <p:pic>
        <p:nvPicPr>
          <p:cNvPr id="107" name="Google Shape;107;p15"/>
          <p:cNvPicPr preferRelativeResize="0"/>
          <p:nvPr/>
        </p:nvPicPr>
        <p:blipFill rotWithShape="1">
          <a:blip r:embed="rId4">
            <a:alphaModFix amt="73000"/>
          </a:blip>
          <a:srcRect b="15795" l="0" r="0" t="39085"/>
          <a:stretch/>
        </p:blipFill>
        <p:spPr>
          <a:xfrm>
            <a:off x="4911600" y="3870900"/>
            <a:ext cx="4232402" cy="1272600"/>
          </a:xfrm>
          <a:prstGeom prst="rect">
            <a:avLst/>
          </a:prstGeom>
          <a:noFill/>
          <a:ln>
            <a:noFill/>
          </a:ln>
        </p:spPr>
      </p:pic>
      <p:grpSp>
        <p:nvGrpSpPr>
          <p:cNvPr id="108" name="Google Shape;108;p15"/>
          <p:cNvGrpSpPr/>
          <p:nvPr/>
        </p:nvGrpSpPr>
        <p:grpSpPr>
          <a:xfrm>
            <a:off x="5246400" y="4140150"/>
            <a:ext cx="3562800" cy="652000"/>
            <a:chOff x="396000" y="3823925"/>
            <a:chExt cx="3562800" cy="652000"/>
          </a:xfrm>
        </p:grpSpPr>
        <p:sp>
          <p:nvSpPr>
            <p:cNvPr id="109" name="Google Shape;109;p15"/>
            <p:cNvSpPr/>
            <p:nvPr/>
          </p:nvSpPr>
          <p:spPr>
            <a:xfrm>
              <a:off x="396000" y="3943425"/>
              <a:ext cx="3562800" cy="532500"/>
            </a:xfrm>
            <a:prstGeom prst="roundRect">
              <a:avLst>
                <a:gd fmla="val 12248"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521100" y="4102475"/>
              <a:ext cx="3437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latin typeface="Lato"/>
                  <a:ea typeface="Lato"/>
                  <a:cs typeface="Lato"/>
                  <a:sym typeface="Lato"/>
                </a:rPr>
                <a:t>The percentage of shoppers who clicked through to at least one retailer.</a:t>
              </a:r>
              <a:endParaRPr>
                <a:solidFill>
                  <a:srgbClr val="000000"/>
                </a:solidFill>
              </a:endParaRPr>
            </a:p>
          </p:txBody>
        </p:sp>
        <p:sp>
          <p:nvSpPr>
            <p:cNvPr id="111" name="Google Shape;111;p15"/>
            <p:cNvSpPr/>
            <p:nvPr/>
          </p:nvSpPr>
          <p:spPr>
            <a:xfrm>
              <a:off x="527075" y="3853175"/>
              <a:ext cx="1302000" cy="2493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txBox="1"/>
            <p:nvPr/>
          </p:nvSpPr>
          <p:spPr>
            <a:xfrm>
              <a:off x="647375" y="3823925"/>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Rate: </a:t>
              </a:r>
              <a:endParaRPr b="1">
                <a:solidFill>
                  <a:srgbClr val="FFFFFF"/>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16" name="Shape 116"/>
        <p:cNvGrpSpPr/>
        <p:nvPr/>
      </p:nvGrpSpPr>
      <p:grpSpPr>
        <a:xfrm>
          <a:off x="0" y="0"/>
          <a:ext cx="0" cy="0"/>
          <a:chOff x="0" y="0"/>
          <a:chExt cx="0" cy="0"/>
        </a:xfrm>
      </p:grpSpPr>
      <p:sp>
        <p:nvSpPr>
          <p:cNvPr id="117" name="Google Shape;117;p16"/>
          <p:cNvSpPr/>
          <p:nvPr/>
        </p:nvSpPr>
        <p:spPr>
          <a:xfrm>
            <a:off x="0" y="2972275"/>
            <a:ext cx="4084200" cy="2171400"/>
          </a:xfrm>
          <a:prstGeom prst="rect">
            <a:avLst/>
          </a:prstGeom>
          <a:solidFill>
            <a:schemeClr val="lt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18" name="Google Shape;118;p16"/>
          <p:cNvSpPr txBox="1"/>
          <p:nvPr/>
        </p:nvSpPr>
        <p:spPr>
          <a:xfrm>
            <a:off x="357000" y="773175"/>
            <a:ext cx="3370200" cy="19932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950">
                <a:solidFill>
                  <a:schemeClr val="dk1"/>
                </a:solidFill>
                <a:latin typeface="Lato"/>
                <a:ea typeface="Lato"/>
                <a:cs typeface="Lato"/>
                <a:sym typeface="Lato"/>
              </a:rPr>
              <a:t>Wherever your consumers are engaging, be sure your media and brand website drive them to the retailers they prefer to check out at. Right now, among the Top 5 Beauty retailers, Amazon is the retailer driving the most in-market traffic with 32.1 percent of Purchase Intent Clicks*. Walmart is second with 25.2 percent, respectively. Specialty cosmetic retailer Ulta follows with 18.4 percent of shoppers. Target is fourth with 17.8 percent, and drugstore CVS rounds out the Top 5 Beauty e-retailers with the remaining 6.5 percent. </a:t>
            </a:r>
            <a:endParaRPr sz="95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950">
              <a:solidFill>
                <a:schemeClr val="dk1"/>
              </a:solidFill>
              <a:latin typeface="Lato"/>
              <a:ea typeface="Lato"/>
              <a:cs typeface="Lato"/>
              <a:sym typeface="Lato"/>
            </a:endParaRPr>
          </a:p>
          <a:p>
            <a:pPr indent="0" lvl="0" marL="0" rtl="0" algn="l">
              <a:lnSpc>
                <a:spcPct val="100000"/>
              </a:lnSpc>
              <a:spcBef>
                <a:spcPts val="0"/>
              </a:spcBef>
              <a:spcAft>
                <a:spcPts val="0"/>
              </a:spcAft>
              <a:buNone/>
            </a:pPr>
            <a:r>
              <a:rPr lang="en" sz="950">
                <a:solidFill>
                  <a:schemeClr val="dk1"/>
                </a:solidFill>
                <a:latin typeface="Lato"/>
                <a:ea typeface="Lato"/>
                <a:cs typeface="Lato"/>
                <a:sym typeface="Lato"/>
              </a:rPr>
              <a:t>Advertising on a mix of channels, especially Instagram, and being available at a variety of retailers, especially Amazon, can help your brand win market share with Beauty shoppers.</a:t>
            </a:r>
            <a:endParaRPr sz="950">
              <a:solidFill>
                <a:schemeClr val="dk1"/>
              </a:solidFill>
              <a:latin typeface="Lato"/>
              <a:ea typeface="Lato"/>
              <a:cs typeface="Lato"/>
              <a:sym typeface="Lato"/>
            </a:endParaRPr>
          </a:p>
        </p:txBody>
      </p:sp>
      <p:sp>
        <p:nvSpPr>
          <p:cNvPr id="119" name="Google Shape;119;p16"/>
          <p:cNvSpPr/>
          <p:nvPr/>
        </p:nvSpPr>
        <p:spPr>
          <a:xfrm>
            <a:off x="4084200" y="0"/>
            <a:ext cx="5059800" cy="51435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120" name="Google Shape;120;p16"/>
          <p:cNvPicPr preferRelativeResize="0"/>
          <p:nvPr/>
        </p:nvPicPr>
        <p:blipFill rotWithShape="1">
          <a:blip r:embed="rId3">
            <a:alphaModFix/>
          </a:blip>
          <a:srcRect b="13500" l="0" r="0" t="9658"/>
          <a:stretch/>
        </p:blipFill>
        <p:spPr>
          <a:xfrm>
            <a:off x="4761413" y="567300"/>
            <a:ext cx="3845924" cy="2929849"/>
          </a:xfrm>
          <a:prstGeom prst="rect">
            <a:avLst/>
          </a:prstGeom>
          <a:noFill/>
          <a:ln>
            <a:noFill/>
          </a:ln>
        </p:spPr>
      </p:pic>
      <p:sp>
        <p:nvSpPr>
          <p:cNvPr id="121" name="Google Shape;121;p16"/>
          <p:cNvSpPr txBox="1"/>
          <p:nvPr/>
        </p:nvSpPr>
        <p:spPr>
          <a:xfrm>
            <a:off x="5974875" y="1774850"/>
            <a:ext cx="1419000" cy="74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lt1"/>
                </a:solidFill>
                <a:latin typeface="Raleway"/>
                <a:ea typeface="Raleway"/>
                <a:cs typeface="Raleway"/>
                <a:sym typeface="Raleway"/>
              </a:rPr>
              <a:t>Share of Purchase Intent by Top 5 Retailers, Beauty</a:t>
            </a:r>
            <a:endParaRPr b="1">
              <a:solidFill>
                <a:schemeClr val="lt1"/>
              </a:solidFill>
            </a:endParaRPr>
          </a:p>
        </p:txBody>
      </p:sp>
      <p:sp>
        <p:nvSpPr>
          <p:cNvPr id="122" name="Google Shape;122;p16"/>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Beauty eCommerce Benchmarks and Insights</a:t>
            </a:r>
            <a:endParaRPr sz="1000">
              <a:solidFill>
                <a:schemeClr val="dk1"/>
              </a:solidFill>
              <a:latin typeface="Lato"/>
              <a:ea typeface="Lato"/>
              <a:cs typeface="Lato"/>
              <a:sym typeface="Lato"/>
            </a:endParaRPr>
          </a:p>
        </p:txBody>
      </p:sp>
      <p:cxnSp>
        <p:nvCxnSpPr>
          <p:cNvPr id="123" name="Google Shape;123;p16"/>
          <p:cNvCxnSpPr/>
          <p:nvPr/>
        </p:nvCxnSpPr>
        <p:spPr>
          <a:xfrm>
            <a:off x="396000" y="567300"/>
            <a:ext cx="690300" cy="0"/>
          </a:xfrm>
          <a:prstGeom prst="straightConnector1">
            <a:avLst/>
          </a:prstGeom>
          <a:noFill/>
          <a:ln cap="flat" cmpd="sng" w="19050">
            <a:solidFill>
              <a:schemeClr val="lt2"/>
            </a:solidFill>
            <a:prstDash val="solid"/>
            <a:round/>
            <a:headEnd len="med" w="med" type="none"/>
            <a:tailEnd len="med" w="med" type="none"/>
          </a:ln>
        </p:spPr>
      </p:cxnSp>
      <p:grpSp>
        <p:nvGrpSpPr>
          <p:cNvPr id="124" name="Google Shape;124;p16"/>
          <p:cNvGrpSpPr/>
          <p:nvPr/>
        </p:nvGrpSpPr>
        <p:grpSpPr>
          <a:xfrm>
            <a:off x="4848376" y="4009850"/>
            <a:ext cx="3759041" cy="799600"/>
            <a:chOff x="396011" y="3911575"/>
            <a:chExt cx="3546600" cy="799600"/>
          </a:xfrm>
        </p:grpSpPr>
        <p:sp>
          <p:nvSpPr>
            <p:cNvPr id="125" name="Google Shape;125;p16"/>
            <p:cNvSpPr/>
            <p:nvPr/>
          </p:nvSpPr>
          <p:spPr>
            <a:xfrm>
              <a:off x="396011" y="4031075"/>
              <a:ext cx="3546600" cy="680100"/>
            </a:xfrm>
            <a:prstGeom prst="roundRect">
              <a:avLst>
                <a:gd fmla="val 12248"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txBox="1"/>
            <p:nvPr/>
          </p:nvSpPr>
          <p:spPr>
            <a:xfrm>
              <a:off x="521092" y="4190125"/>
              <a:ext cx="327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chemeClr val="dk1"/>
                  </a:solidFill>
                  <a:latin typeface="Lato"/>
                  <a:ea typeface="Lato"/>
                  <a:cs typeface="Lato"/>
                  <a:sym typeface="Lato"/>
                </a:rPr>
                <a:t>The number of times a shopper has clicked through to at least one retailer during a single session.</a:t>
              </a:r>
              <a:endParaRPr>
                <a:solidFill>
                  <a:schemeClr val="dk1"/>
                </a:solidFill>
              </a:endParaRPr>
            </a:p>
          </p:txBody>
        </p:sp>
        <p:sp>
          <p:nvSpPr>
            <p:cNvPr id="127" name="Google Shape;127;p16"/>
            <p:cNvSpPr/>
            <p:nvPr/>
          </p:nvSpPr>
          <p:spPr>
            <a:xfrm>
              <a:off x="527075" y="3940825"/>
              <a:ext cx="1302000" cy="2493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txBox="1"/>
            <p:nvPr/>
          </p:nvSpPr>
          <p:spPr>
            <a:xfrm>
              <a:off x="647375" y="3911575"/>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Clicks: </a:t>
              </a:r>
              <a:endParaRPr b="1">
                <a:solidFill>
                  <a:srgbClr val="FFFFFF"/>
                </a:solidFill>
              </a:endParaRPr>
            </a:p>
          </p:txBody>
        </p:sp>
      </p:grpSp>
      <p:pic>
        <p:nvPicPr>
          <p:cNvPr id="129" name="Google Shape;129;p16"/>
          <p:cNvPicPr preferRelativeResize="0"/>
          <p:nvPr/>
        </p:nvPicPr>
        <p:blipFill rotWithShape="1">
          <a:blip r:embed="rId4">
            <a:alphaModFix amt="34000"/>
          </a:blip>
          <a:srcRect b="2952" l="32089" r="4430" t="46412"/>
          <a:stretch/>
        </p:blipFill>
        <p:spPr>
          <a:xfrm>
            <a:off x="0" y="2972275"/>
            <a:ext cx="4084198" cy="2171401"/>
          </a:xfrm>
          <a:prstGeom prst="rect">
            <a:avLst/>
          </a:prstGeom>
          <a:noFill/>
          <a:ln>
            <a:noFill/>
          </a:ln>
        </p:spPr>
      </p:pic>
      <p:sp>
        <p:nvSpPr>
          <p:cNvPr id="130" name="Google Shape;130;p16"/>
          <p:cNvSpPr/>
          <p:nvPr/>
        </p:nvSpPr>
        <p:spPr>
          <a:xfrm>
            <a:off x="396000" y="3256650"/>
            <a:ext cx="3250800" cy="15528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nvSpPr>
        <p:spPr>
          <a:xfrm>
            <a:off x="521100" y="3757025"/>
            <a:ext cx="296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latin typeface="Lato"/>
                <a:ea typeface="Lato"/>
                <a:cs typeface="Lato"/>
                <a:sym typeface="Lato"/>
              </a:rPr>
              <a:t>"Consumers are now saying 'I put on makeup because I want to feel good, I put on makeup because I want a pick me up in the middle of the afternoon, and because I want to look a little brighter, a little better, and a little more full of life.'</a:t>
            </a:r>
            <a:r>
              <a:rPr lang="en" sz="800">
                <a:latin typeface="Lato"/>
                <a:ea typeface="Lato"/>
                <a:cs typeface="Lato"/>
                <a:sym typeface="Lato"/>
              </a:rPr>
              <a:t> </a:t>
            </a:r>
            <a:br>
              <a:rPr lang="en" sz="800">
                <a:latin typeface="Lato"/>
                <a:ea typeface="Lato"/>
                <a:cs typeface="Lato"/>
                <a:sym typeface="Lato"/>
              </a:rPr>
            </a:br>
            <a:br>
              <a:rPr lang="en" sz="800">
                <a:latin typeface="Lato"/>
                <a:ea typeface="Lato"/>
                <a:cs typeface="Lato"/>
                <a:sym typeface="Lato"/>
              </a:rPr>
            </a:br>
            <a:r>
              <a:rPr lang="en" sz="800">
                <a:latin typeface="Lato"/>
                <a:ea typeface="Lato"/>
                <a:cs typeface="Lato"/>
                <a:sym typeface="Lato"/>
              </a:rPr>
              <a:t>-</a:t>
            </a:r>
            <a:r>
              <a:rPr b="1" lang="en" sz="800" u="sng">
                <a:solidFill>
                  <a:schemeClr val="accent6"/>
                </a:solidFill>
                <a:latin typeface="Lato"/>
                <a:ea typeface="Lato"/>
                <a:cs typeface="Lato"/>
                <a:sym typeface="Lato"/>
                <a:hlinkClick r:id="rId5">
                  <a:extLst>
                    <a:ext uri="{A12FA001-AC4F-418D-AE19-62706E023703}">
                      <ahyp:hlinkClr val="tx"/>
                    </a:ext>
                  </a:extLst>
                </a:hlinkClick>
              </a:rPr>
              <a:t>Kevin Shapiro, Coty</a:t>
            </a:r>
            <a:endParaRPr b="1" sz="800">
              <a:solidFill>
                <a:schemeClr val="accent6"/>
              </a:solidFill>
              <a:latin typeface="Lato"/>
              <a:ea typeface="Lato"/>
              <a:cs typeface="Lato"/>
              <a:sym typeface="Lato"/>
            </a:endParaRPr>
          </a:p>
        </p:txBody>
      </p:sp>
      <p:pic>
        <p:nvPicPr>
          <p:cNvPr id="132" name="Google Shape;132;p16"/>
          <p:cNvPicPr preferRelativeResize="0"/>
          <p:nvPr/>
        </p:nvPicPr>
        <p:blipFill rotWithShape="1">
          <a:blip r:embed="rId6">
            <a:alphaModFix/>
          </a:blip>
          <a:srcRect b="0" l="20070" r="0" t="0"/>
          <a:stretch/>
        </p:blipFill>
        <p:spPr>
          <a:xfrm>
            <a:off x="396000" y="3393738"/>
            <a:ext cx="875320" cy="292500"/>
          </a:xfrm>
          <a:prstGeom prst="rect">
            <a:avLst/>
          </a:prstGeom>
          <a:noFill/>
          <a:ln>
            <a:noFill/>
          </a:ln>
        </p:spPr>
      </p:pic>
      <p:sp>
        <p:nvSpPr>
          <p:cNvPr id="133" name="Google Shape;133;p16">
            <a:hlinkClick r:id="rId7"/>
          </p:cNvPr>
          <p:cNvSpPr/>
          <p:nvPr/>
        </p:nvSpPr>
        <p:spPr>
          <a:xfrm>
            <a:off x="2442113" y="3407700"/>
            <a:ext cx="959100" cy="2493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txBox="1"/>
          <p:nvPr/>
        </p:nvSpPr>
        <p:spPr>
          <a:xfrm>
            <a:off x="2746863" y="3378450"/>
            <a:ext cx="608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chemeClr val="lt1"/>
                </a:solidFill>
                <a:uFill>
                  <a:noFill/>
                </a:uFill>
                <a:latin typeface="Lato"/>
                <a:ea typeface="Lato"/>
                <a:cs typeface="Lato"/>
                <a:sym typeface="Lato"/>
                <a:hlinkClick r:id="rId8">
                  <a:extLst>
                    <a:ext uri="{A12FA001-AC4F-418D-AE19-62706E023703}">
                      <ahyp:hlinkClr val="tx"/>
                    </a:ext>
                  </a:extLst>
                </a:hlinkClick>
              </a:rPr>
              <a:t>Listen Now</a:t>
            </a:r>
            <a:endParaRPr b="1">
              <a:solidFill>
                <a:schemeClr val="lt1"/>
              </a:solidFill>
            </a:endParaRPr>
          </a:p>
        </p:txBody>
      </p:sp>
      <p:pic>
        <p:nvPicPr>
          <p:cNvPr id="135" name="Google Shape;135;p16">
            <a:hlinkClick r:id="rId9"/>
          </p:cNvPr>
          <p:cNvPicPr preferRelativeResize="0"/>
          <p:nvPr/>
        </p:nvPicPr>
        <p:blipFill>
          <a:blip r:embed="rId10">
            <a:alphaModFix/>
          </a:blip>
          <a:stretch>
            <a:fillRect/>
          </a:stretch>
        </p:blipFill>
        <p:spPr>
          <a:xfrm>
            <a:off x="2532613" y="3455525"/>
            <a:ext cx="151275" cy="151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9" name="Shape 139"/>
        <p:cNvGrpSpPr/>
        <p:nvPr/>
      </p:nvGrpSpPr>
      <p:grpSpPr>
        <a:xfrm>
          <a:off x="0" y="0"/>
          <a:ext cx="0" cy="0"/>
          <a:chOff x="0" y="0"/>
          <a:chExt cx="0" cy="0"/>
        </a:xfrm>
      </p:grpSpPr>
      <p:sp>
        <p:nvSpPr>
          <p:cNvPr id="140" name="Google Shape;140;p17"/>
          <p:cNvSpPr/>
          <p:nvPr/>
        </p:nvSpPr>
        <p:spPr>
          <a:xfrm>
            <a:off x="396000" y="1893125"/>
            <a:ext cx="4899900" cy="2270700"/>
          </a:xfrm>
          <a:prstGeom prst="roundRect">
            <a:avLst>
              <a:gd fmla="val 3022" name="adj"/>
            </a:avLst>
          </a:prstGeom>
          <a:solidFill>
            <a:schemeClr val="lt1"/>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527075" y="1756200"/>
            <a:ext cx="2385600" cy="2871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595625" y="1738200"/>
            <a:ext cx="236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Top 10 Products by Type (Based on Sales)</a:t>
            </a:r>
            <a:endParaRPr b="1" sz="900">
              <a:solidFill>
                <a:srgbClr val="FFFFFF"/>
              </a:solidFill>
              <a:latin typeface="Lato"/>
              <a:ea typeface="Lato"/>
              <a:cs typeface="Lato"/>
              <a:sym typeface="Lato"/>
            </a:endParaRPr>
          </a:p>
        </p:txBody>
      </p:sp>
      <p:graphicFrame>
        <p:nvGraphicFramePr>
          <p:cNvPr id="143" name="Google Shape;143;p17"/>
          <p:cNvGraphicFramePr/>
          <p:nvPr/>
        </p:nvGraphicFramePr>
        <p:xfrm>
          <a:off x="459050" y="2195100"/>
          <a:ext cx="3000000" cy="3000000"/>
        </p:xfrm>
        <a:graphic>
          <a:graphicData uri="http://schemas.openxmlformats.org/drawingml/2006/table">
            <a:tbl>
              <a:tblPr>
                <a:noFill/>
                <a:tableStyleId>{E8B0C34E-2245-4F99-B7CF-B74BFBAA241D}</a:tableStyleId>
              </a:tblPr>
              <a:tblGrid>
                <a:gridCol w="512750"/>
                <a:gridCol w="1763800"/>
                <a:gridCol w="491875"/>
                <a:gridCol w="2009225"/>
              </a:tblGrid>
              <a:tr h="1716300">
                <a:tc>
                  <a:txBody>
                    <a:bodyPr/>
                    <a:lstStyle/>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1.</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2.</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3.</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4. </a:t>
                      </a:r>
                      <a:endParaRPr sz="1000">
                        <a:solidFill>
                          <a:schemeClr val="dk1"/>
                        </a:solidFill>
                        <a:latin typeface="Lato"/>
                        <a:ea typeface="Lato"/>
                        <a:cs typeface="Lato"/>
                        <a:sym typeface="Lato"/>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5.</a:t>
                      </a:r>
                      <a:r>
                        <a:rPr lang="en" sz="1000">
                          <a:solidFill>
                            <a:schemeClr val="dk1"/>
                          </a:solidFill>
                          <a:latin typeface="Lato"/>
                          <a:ea typeface="Lato"/>
                          <a:cs typeface="Lato"/>
                          <a:sym typeface="Lato"/>
                        </a:rPr>
                        <a:t> </a:t>
                      </a:r>
                      <a:endParaRPr sz="10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Color Correcting Primer</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Concealer</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Nail Polish</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Eyelashes</a:t>
                      </a:r>
                      <a:endParaRPr sz="1000">
                        <a:solidFill>
                          <a:schemeClr val="dk1"/>
                        </a:solidFill>
                        <a:latin typeface="Lato"/>
                        <a:ea typeface="Lato"/>
                        <a:cs typeface="Lato"/>
                        <a:sym typeface="Lato"/>
                      </a:endParaRPr>
                    </a:p>
                    <a:p>
                      <a:pPr indent="0" lvl="0" marL="0" rtl="0" algn="l">
                        <a:lnSpc>
                          <a:spcPct val="100000"/>
                        </a:lnSpc>
                        <a:spcBef>
                          <a:spcPts val="1600"/>
                        </a:spcBef>
                        <a:spcAft>
                          <a:spcPts val="1600"/>
                        </a:spcAft>
                        <a:buNone/>
                      </a:pPr>
                      <a:r>
                        <a:rPr lang="en" sz="1000">
                          <a:solidFill>
                            <a:schemeClr val="dk1"/>
                          </a:solidFill>
                          <a:latin typeface="Lato"/>
                          <a:ea typeface="Lato"/>
                          <a:cs typeface="Lato"/>
                          <a:sym typeface="Lato"/>
                        </a:rPr>
                        <a:t>Mascara</a:t>
                      </a:r>
                      <a:endParaRPr sz="10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6.</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7.</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8.</a:t>
                      </a:r>
                      <a:endParaRPr sz="1000">
                        <a:solidFill>
                          <a:schemeClr val="dk1"/>
                        </a:solidFill>
                        <a:latin typeface="Lato Black"/>
                        <a:ea typeface="Lato Black"/>
                        <a:cs typeface="Lato Black"/>
                        <a:sym typeface="Lato Black"/>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9. </a:t>
                      </a:r>
                      <a:endParaRPr sz="1000">
                        <a:solidFill>
                          <a:schemeClr val="dk1"/>
                        </a:solidFill>
                        <a:latin typeface="Lato"/>
                        <a:ea typeface="Lato"/>
                        <a:cs typeface="Lato"/>
                        <a:sym typeface="Lato"/>
                      </a:endParaRPr>
                    </a:p>
                    <a:p>
                      <a:pPr indent="0" lvl="0" marL="0" rtl="0" algn="ctr">
                        <a:lnSpc>
                          <a:spcPct val="150000"/>
                        </a:lnSpc>
                        <a:spcBef>
                          <a:spcPts val="1000"/>
                        </a:spcBef>
                        <a:spcAft>
                          <a:spcPts val="0"/>
                        </a:spcAft>
                        <a:buNone/>
                      </a:pPr>
                      <a:r>
                        <a:rPr lang="en" sz="1000">
                          <a:solidFill>
                            <a:schemeClr val="dk1"/>
                          </a:solidFill>
                          <a:latin typeface="Lato Black"/>
                          <a:ea typeface="Lato Black"/>
                          <a:cs typeface="Lato Black"/>
                          <a:sym typeface="Lato Black"/>
                        </a:rPr>
                        <a:t>10.</a:t>
                      </a:r>
                      <a:r>
                        <a:rPr lang="en" sz="1000">
                          <a:solidFill>
                            <a:schemeClr val="dk1"/>
                          </a:solidFill>
                          <a:latin typeface="Lato"/>
                          <a:ea typeface="Lato"/>
                          <a:cs typeface="Lato"/>
                          <a:sym typeface="Lato"/>
                        </a:rPr>
                        <a:t> </a:t>
                      </a:r>
                      <a:endParaRPr sz="10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Gel Nail Polish</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Eyeliner</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Hair Dye</a:t>
                      </a:r>
                      <a:endParaRPr sz="100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lang="en" sz="1000">
                          <a:solidFill>
                            <a:schemeClr val="dk1"/>
                          </a:solidFill>
                          <a:latin typeface="Lato"/>
                          <a:ea typeface="Lato"/>
                          <a:cs typeface="Lato"/>
                          <a:sym typeface="Lato"/>
                        </a:rPr>
                        <a:t>Press-On Nails</a:t>
                      </a:r>
                      <a:endParaRPr sz="1000">
                        <a:solidFill>
                          <a:schemeClr val="dk1"/>
                        </a:solidFill>
                        <a:latin typeface="Lato"/>
                        <a:ea typeface="Lato"/>
                        <a:cs typeface="Lato"/>
                        <a:sym typeface="Lato"/>
                      </a:endParaRPr>
                    </a:p>
                    <a:p>
                      <a:pPr indent="0" lvl="0" marL="0" rtl="0" algn="l">
                        <a:lnSpc>
                          <a:spcPct val="100000"/>
                        </a:lnSpc>
                        <a:spcBef>
                          <a:spcPts val="1600"/>
                        </a:spcBef>
                        <a:spcAft>
                          <a:spcPts val="1600"/>
                        </a:spcAft>
                        <a:buNone/>
                      </a:pPr>
                      <a:r>
                        <a:rPr lang="en" sz="1000">
                          <a:solidFill>
                            <a:schemeClr val="dk1"/>
                          </a:solidFill>
                          <a:latin typeface="Lato"/>
                          <a:ea typeface="Lato"/>
                          <a:cs typeface="Lato"/>
                          <a:sym typeface="Lato"/>
                        </a:rPr>
                        <a:t>Liquid Foundation</a:t>
                      </a:r>
                      <a:endParaRPr sz="1000">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44" name="Google Shape;144;p17"/>
          <p:cNvSpPr txBox="1"/>
          <p:nvPr/>
        </p:nvSpPr>
        <p:spPr>
          <a:xfrm>
            <a:off x="396000" y="882025"/>
            <a:ext cx="4840800" cy="584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Color Correcting Primer is the top Beauty product right now</a:t>
            </a:r>
            <a:endParaRPr b="1" sz="2000">
              <a:solidFill>
                <a:schemeClr val="lt1"/>
              </a:solidFill>
              <a:latin typeface="Lato"/>
              <a:ea typeface="Lato"/>
              <a:cs typeface="Lato"/>
              <a:sym typeface="Lato"/>
            </a:endParaRPr>
          </a:p>
        </p:txBody>
      </p:sp>
      <p:pic>
        <p:nvPicPr>
          <p:cNvPr id="145" name="Google Shape;145;p17"/>
          <p:cNvPicPr preferRelativeResize="0"/>
          <p:nvPr/>
        </p:nvPicPr>
        <p:blipFill rotWithShape="1">
          <a:blip r:embed="rId3">
            <a:alphaModFix/>
          </a:blip>
          <a:srcRect b="10617" l="0" r="0" t="46273"/>
          <a:stretch/>
        </p:blipFill>
        <p:spPr>
          <a:xfrm flipH="1" rot="-5400000">
            <a:off x="4895349" y="894851"/>
            <a:ext cx="5143501" cy="3353800"/>
          </a:xfrm>
          <a:prstGeom prst="rect">
            <a:avLst/>
          </a:prstGeom>
          <a:noFill/>
          <a:ln>
            <a:noFill/>
          </a:ln>
        </p:spPr>
      </p:pic>
      <p:sp>
        <p:nvSpPr>
          <p:cNvPr id="146" name="Google Shape;146;p17"/>
          <p:cNvSpPr/>
          <p:nvPr/>
        </p:nvSpPr>
        <p:spPr>
          <a:xfrm>
            <a:off x="5786488" y="0"/>
            <a:ext cx="3361200" cy="5143500"/>
          </a:xfrm>
          <a:prstGeom prst="rect">
            <a:avLst/>
          </a:prstGeom>
          <a:solidFill>
            <a:srgbClr val="2D1E80">
              <a:alpha val="4747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47" name="Google Shape;147;p17"/>
          <p:cNvSpPr/>
          <p:nvPr/>
        </p:nvSpPr>
        <p:spPr>
          <a:xfrm>
            <a:off x="6164575" y="882025"/>
            <a:ext cx="2651700" cy="3281700"/>
          </a:xfrm>
          <a:prstGeom prst="roundRect">
            <a:avLst>
              <a:gd fmla="val 3022" name="adj"/>
            </a:avLst>
          </a:prstGeom>
          <a:solidFill>
            <a:schemeClr val="lt1"/>
          </a:solidFill>
          <a:ln>
            <a:noFill/>
          </a:ln>
          <a:effectLst>
            <a:outerShdw blurRad="28575" rotWithShape="0" algn="bl" dir="540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17"/>
          <p:cNvGrpSpPr/>
          <p:nvPr/>
        </p:nvGrpSpPr>
        <p:grpSpPr>
          <a:xfrm>
            <a:off x="6393025" y="1145238"/>
            <a:ext cx="2188125" cy="978600"/>
            <a:chOff x="6399250" y="1194475"/>
            <a:chExt cx="2188125" cy="978600"/>
          </a:xfrm>
        </p:grpSpPr>
        <p:sp>
          <p:nvSpPr>
            <p:cNvPr id="149" name="Google Shape;149;p17"/>
            <p:cNvSpPr/>
            <p:nvPr/>
          </p:nvSpPr>
          <p:spPr>
            <a:xfrm>
              <a:off x="6968875" y="1194475"/>
              <a:ext cx="1618500" cy="978600"/>
            </a:xfrm>
            <a:prstGeom prst="roundRect">
              <a:avLst>
                <a:gd fmla="val 5806" name="adj"/>
              </a:avLst>
            </a:prstGeom>
            <a:solidFill>
              <a:schemeClr val="dk2"/>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50" name="Google Shape;150;p17"/>
            <p:cNvSpPr txBox="1"/>
            <p:nvPr/>
          </p:nvSpPr>
          <p:spPr>
            <a:xfrm>
              <a:off x="7094525" y="1387313"/>
              <a:ext cx="1492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lt1"/>
                  </a:solidFill>
                  <a:latin typeface="Lato"/>
                  <a:ea typeface="Lato"/>
                  <a:cs typeface="Lato"/>
                  <a:sym typeface="Lato"/>
                </a:rPr>
                <a:t>Average Basket Size</a:t>
              </a:r>
              <a:endParaRPr sz="1100">
                <a:solidFill>
                  <a:schemeClr val="lt1"/>
                </a:solidFill>
                <a:latin typeface="Lato"/>
                <a:ea typeface="Lato"/>
                <a:cs typeface="Lato"/>
                <a:sym typeface="Lato"/>
              </a:endParaRPr>
            </a:p>
          </p:txBody>
        </p:sp>
        <p:sp>
          <p:nvSpPr>
            <p:cNvPr id="151" name="Google Shape;151;p17"/>
            <p:cNvSpPr/>
            <p:nvPr/>
          </p:nvSpPr>
          <p:spPr>
            <a:xfrm>
              <a:off x="6399250" y="1194475"/>
              <a:ext cx="674700" cy="978600"/>
            </a:xfrm>
            <a:prstGeom prst="roundRect">
              <a:avLst>
                <a:gd fmla="val 1157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52" name="Google Shape;152;p17"/>
            <p:cNvSpPr/>
            <p:nvPr/>
          </p:nvSpPr>
          <p:spPr>
            <a:xfrm>
              <a:off x="6745750" y="1194475"/>
              <a:ext cx="351900" cy="978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153" name="Google Shape;153;p17"/>
            <p:cNvSpPr txBox="1"/>
            <p:nvPr/>
          </p:nvSpPr>
          <p:spPr>
            <a:xfrm>
              <a:off x="7094575" y="1564738"/>
              <a:ext cx="149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Lato"/>
                  <a:ea typeface="Lato"/>
                  <a:cs typeface="Lato"/>
                  <a:sym typeface="Lato"/>
                </a:rPr>
                <a:t>5.9</a:t>
              </a:r>
              <a:r>
                <a:rPr b="1" lang="en" sz="1500">
                  <a:solidFill>
                    <a:schemeClr val="lt1"/>
                  </a:solidFill>
                  <a:latin typeface="Lato"/>
                  <a:ea typeface="Lato"/>
                  <a:cs typeface="Lato"/>
                  <a:sym typeface="Lato"/>
                </a:rPr>
                <a:t> </a:t>
              </a:r>
              <a:r>
                <a:rPr b="1" lang="en" sz="1500">
                  <a:solidFill>
                    <a:schemeClr val="lt1"/>
                  </a:solidFill>
                  <a:latin typeface="Lato"/>
                  <a:ea typeface="Lato"/>
                  <a:cs typeface="Lato"/>
                  <a:sym typeface="Lato"/>
                </a:rPr>
                <a:t>items</a:t>
              </a:r>
              <a:endParaRPr sz="1500">
                <a:solidFill>
                  <a:schemeClr val="lt1"/>
                </a:solidFill>
                <a:latin typeface="Lato"/>
                <a:ea typeface="Lato"/>
                <a:cs typeface="Lato"/>
                <a:sym typeface="Lato"/>
              </a:endParaRPr>
            </a:p>
          </p:txBody>
        </p:sp>
        <p:pic>
          <p:nvPicPr>
            <p:cNvPr id="154" name="Google Shape;154;p17"/>
            <p:cNvPicPr preferRelativeResize="0"/>
            <p:nvPr/>
          </p:nvPicPr>
          <p:blipFill>
            <a:blip r:embed="rId4">
              <a:alphaModFix/>
            </a:blip>
            <a:stretch>
              <a:fillRect/>
            </a:stretch>
          </p:blipFill>
          <p:spPr>
            <a:xfrm>
              <a:off x="6571049" y="1514416"/>
              <a:ext cx="331113" cy="338700"/>
            </a:xfrm>
            <a:prstGeom prst="rect">
              <a:avLst/>
            </a:prstGeom>
            <a:noFill/>
            <a:ln>
              <a:noFill/>
            </a:ln>
          </p:spPr>
        </p:pic>
      </p:grpSp>
      <p:sp>
        <p:nvSpPr>
          <p:cNvPr id="155" name="Google Shape;155;p17"/>
          <p:cNvSpPr txBox="1"/>
          <p:nvPr/>
        </p:nvSpPr>
        <p:spPr>
          <a:xfrm>
            <a:off x="6307875" y="2383363"/>
            <a:ext cx="2323500" cy="1614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When looking at basket-level data, the MikMak Shopping Index shows that the average Beauty cart contains 6.3 items. </a:t>
            </a:r>
            <a:endParaRPr sz="1000">
              <a:solidFill>
                <a:schemeClr val="dk1"/>
              </a:solidFill>
              <a:latin typeface="Lato"/>
              <a:ea typeface="Lato"/>
              <a:cs typeface="Lato"/>
              <a:sym typeface="Lato"/>
            </a:endParaRPr>
          </a:p>
          <a:p>
            <a:pPr indent="0" lvl="0" marL="0" rtl="0" algn="l">
              <a:lnSpc>
                <a:spcPct val="100000"/>
              </a:lnSpc>
              <a:spcBef>
                <a:spcPts val="1000"/>
              </a:spcBef>
              <a:spcAft>
                <a:spcPts val="1000"/>
              </a:spcAft>
              <a:buNone/>
            </a:pPr>
            <a:r>
              <a:rPr lang="en" sz="1000">
                <a:solidFill>
                  <a:schemeClr val="dk1"/>
                </a:solidFill>
                <a:latin typeface="Lato"/>
                <a:ea typeface="Lato"/>
                <a:cs typeface="Lato"/>
                <a:sym typeface="Lato"/>
              </a:rPr>
              <a:t>What’s in those carts? Primers, concealers, and nail care items appear to be the most popularly purchased Beauty items right now.</a:t>
            </a:r>
            <a:endParaRPr sz="1000">
              <a:solidFill>
                <a:schemeClr val="dk1"/>
              </a:solidFill>
              <a:latin typeface="Lato"/>
              <a:ea typeface="Lato"/>
              <a:cs typeface="Lato"/>
              <a:sym typeface="Lato"/>
            </a:endParaRPr>
          </a:p>
        </p:txBody>
      </p:sp>
      <p:sp>
        <p:nvSpPr>
          <p:cNvPr id="156" name="Google Shape;156;p17"/>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eCommerce Benchmarks and Insights</a:t>
            </a:r>
            <a:endParaRPr sz="1000">
              <a:solidFill>
                <a:schemeClr val="lt1"/>
              </a:solidFill>
              <a:latin typeface="Lato"/>
              <a:ea typeface="Lato"/>
              <a:cs typeface="Lato"/>
              <a:sym typeface="Lato"/>
            </a:endParaRPr>
          </a:p>
        </p:txBody>
      </p:sp>
      <p:cxnSp>
        <p:nvCxnSpPr>
          <p:cNvPr id="157" name="Google Shape;157;p17"/>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pic>
        <p:nvPicPr>
          <p:cNvPr id="158" name="Google Shape;158;p17">
            <a:hlinkClick r:id="rId5"/>
          </p:cNvPr>
          <p:cNvPicPr preferRelativeResize="0"/>
          <p:nvPr/>
        </p:nvPicPr>
        <p:blipFill rotWithShape="1">
          <a:blip r:embed="rId6">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62" name="Shape 162"/>
        <p:cNvGrpSpPr/>
        <p:nvPr/>
      </p:nvGrpSpPr>
      <p:grpSpPr>
        <a:xfrm>
          <a:off x="0" y="0"/>
          <a:ext cx="0" cy="0"/>
          <a:chOff x="0" y="0"/>
          <a:chExt cx="0" cy="0"/>
        </a:xfrm>
      </p:grpSpPr>
      <p:sp>
        <p:nvSpPr>
          <p:cNvPr id="163" name="Google Shape;163;p18"/>
          <p:cNvSpPr/>
          <p:nvPr/>
        </p:nvSpPr>
        <p:spPr>
          <a:xfrm>
            <a:off x="4724400" y="2494500"/>
            <a:ext cx="4463400" cy="2663700"/>
          </a:xfrm>
          <a:prstGeom prst="rect">
            <a:avLst/>
          </a:prstGeom>
          <a:solidFill>
            <a:schemeClr val="lt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164" name="Google Shape;164;p18"/>
          <p:cNvPicPr preferRelativeResize="0"/>
          <p:nvPr/>
        </p:nvPicPr>
        <p:blipFill rotWithShape="1">
          <a:blip r:embed="rId3">
            <a:alphaModFix/>
          </a:blip>
          <a:srcRect b="14296" l="0" r="0" t="14254"/>
          <a:stretch/>
        </p:blipFill>
        <p:spPr>
          <a:xfrm>
            <a:off x="5348300" y="2656000"/>
            <a:ext cx="3284598" cy="2340700"/>
          </a:xfrm>
          <a:prstGeom prst="rect">
            <a:avLst/>
          </a:prstGeom>
          <a:noFill/>
          <a:ln>
            <a:noFill/>
          </a:ln>
        </p:spPr>
      </p:pic>
      <p:sp>
        <p:nvSpPr>
          <p:cNvPr id="165" name="Google Shape;165;p18"/>
          <p:cNvSpPr/>
          <p:nvPr/>
        </p:nvSpPr>
        <p:spPr>
          <a:xfrm>
            <a:off x="396000" y="2895600"/>
            <a:ext cx="4008300" cy="1813500"/>
          </a:xfrm>
          <a:prstGeom prst="roundRect">
            <a:avLst>
              <a:gd fmla="val 3022" name="adj"/>
            </a:avLst>
          </a:prstGeom>
          <a:solidFill>
            <a:schemeClr val="lt1"/>
          </a:solidFill>
          <a:ln>
            <a:noFill/>
          </a:ln>
          <a:effectLst>
            <a:outerShdw blurRad="28575" rotWithShape="0" algn="bl" dir="5400000" dist="19050">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4724400" y="-14400"/>
            <a:ext cx="4463400" cy="25089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67" name="Google Shape;167;p18"/>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Beauty eCommerce Benchmarks and Insights</a:t>
            </a:r>
            <a:endParaRPr sz="1000">
              <a:solidFill>
                <a:schemeClr val="dk1"/>
              </a:solidFill>
              <a:latin typeface="Lato"/>
              <a:ea typeface="Lato"/>
              <a:cs typeface="Lato"/>
              <a:sym typeface="Lato"/>
            </a:endParaRPr>
          </a:p>
        </p:txBody>
      </p:sp>
      <p:cxnSp>
        <p:nvCxnSpPr>
          <p:cNvPr id="168" name="Google Shape;168;p18"/>
          <p:cNvCxnSpPr/>
          <p:nvPr/>
        </p:nvCxnSpPr>
        <p:spPr>
          <a:xfrm>
            <a:off x="396000" y="567300"/>
            <a:ext cx="690300" cy="0"/>
          </a:xfrm>
          <a:prstGeom prst="straightConnector1">
            <a:avLst/>
          </a:prstGeom>
          <a:noFill/>
          <a:ln cap="flat" cmpd="sng" w="19050">
            <a:solidFill>
              <a:schemeClr val="lt2"/>
            </a:solidFill>
            <a:prstDash val="solid"/>
            <a:round/>
            <a:headEnd len="med" w="med" type="none"/>
            <a:tailEnd len="med" w="med" type="none"/>
          </a:ln>
        </p:spPr>
      </p:cxnSp>
      <p:sp>
        <p:nvSpPr>
          <p:cNvPr id="169" name="Google Shape;169;p18"/>
          <p:cNvSpPr txBox="1"/>
          <p:nvPr/>
        </p:nvSpPr>
        <p:spPr>
          <a:xfrm>
            <a:off x="396000" y="782975"/>
            <a:ext cx="4046400" cy="584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1000"/>
              </a:spcAft>
              <a:buNone/>
            </a:pPr>
            <a:r>
              <a:rPr b="1" lang="en" sz="2000">
                <a:solidFill>
                  <a:schemeClr val="dk1"/>
                </a:solidFill>
                <a:latin typeface="Raleway"/>
                <a:ea typeface="Raleway"/>
                <a:cs typeface="Raleway"/>
                <a:sym typeface="Raleway"/>
              </a:rPr>
              <a:t>Beauty Shoppers are most likely to buy Thursday at 5 PM ET</a:t>
            </a:r>
            <a:endParaRPr b="1" sz="2000">
              <a:solidFill>
                <a:schemeClr val="dk1"/>
              </a:solidFill>
              <a:latin typeface="Lato"/>
              <a:ea typeface="Lato"/>
              <a:cs typeface="Lato"/>
              <a:sym typeface="Lato"/>
            </a:endParaRPr>
          </a:p>
        </p:txBody>
      </p:sp>
      <p:sp>
        <p:nvSpPr>
          <p:cNvPr id="170" name="Google Shape;170;p18"/>
          <p:cNvSpPr txBox="1"/>
          <p:nvPr/>
        </p:nvSpPr>
        <p:spPr>
          <a:xfrm>
            <a:off x="304800" y="1599600"/>
            <a:ext cx="4137600" cy="1169700"/>
          </a:xfrm>
          <a:prstGeom prst="rect">
            <a:avLst/>
          </a:prstGeom>
          <a:noFill/>
          <a:ln>
            <a:noFill/>
          </a:ln>
        </p:spPr>
        <p:txBody>
          <a:bodyPr anchorCtr="0" anchor="t" bIns="91425" lIns="91425" spcFirstLastPara="1" rIns="91425" wrap="square" tIns="0">
            <a:spAutoFit/>
          </a:bodyPr>
          <a:lstStyle/>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Online Beauty shoppers are most likely to purch</a:t>
            </a:r>
            <a:r>
              <a:rPr lang="en" sz="1000">
                <a:solidFill>
                  <a:schemeClr val="dk1"/>
                </a:solidFill>
                <a:latin typeface="Lato"/>
                <a:ea typeface="Lato"/>
                <a:cs typeface="Lato"/>
                <a:sym typeface="Lato"/>
              </a:rPr>
              <a:t>ase </a:t>
            </a:r>
            <a:r>
              <a:rPr lang="en" sz="1000">
                <a:solidFill>
                  <a:schemeClr val="dk1"/>
                </a:solidFill>
                <a:latin typeface="Lato"/>
                <a:ea typeface="Lato"/>
                <a:cs typeface="Lato"/>
                <a:sym typeface="Lato"/>
              </a:rPr>
              <a:t>on </a:t>
            </a:r>
            <a:r>
              <a:rPr lang="en" sz="1000">
                <a:solidFill>
                  <a:schemeClr val="dk1"/>
                </a:solidFill>
                <a:latin typeface="Lato"/>
                <a:ea typeface="Lato"/>
                <a:cs typeface="Lato"/>
                <a:sym typeface="Lato"/>
              </a:rPr>
              <a:t>Thur</a:t>
            </a:r>
            <a:r>
              <a:rPr lang="en" sz="1000">
                <a:solidFill>
                  <a:schemeClr val="dk1"/>
                </a:solidFill>
                <a:latin typeface="Lato"/>
                <a:ea typeface="Lato"/>
                <a:cs typeface="Lato"/>
                <a:sym typeface="Lato"/>
              </a:rPr>
              <a:t>sdays. However, </a:t>
            </a:r>
            <a:r>
              <a:rPr lang="en" sz="1000">
                <a:solidFill>
                  <a:schemeClr val="dk1"/>
                </a:solidFill>
                <a:latin typeface="Lato"/>
                <a:ea typeface="Lato"/>
                <a:cs typeface="Lato"/>
                <a:sym typeface="Lato"/>
              </a:rPr>
              <a:t>weekends see the most in-market traffic from online Beauty shoppers, with 15.7 percent of Purchase Intent Clicks on Saturday and 14.9 percent on Sunday. </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None/>
            </a:pPr>
            <a:r>
              <a:rPr lang="en" sz="1000">
                <a:solidFill>
                  <a:schemeClr val="dk1"/>
                </a:solidFill>
                <a:latin typeface="Lato"/>
                <a:ea typeface="Lato"/>
                <a:cs typeface="Lato"/>
                <a:sym typeface="Lato"/>
              </a:rPr>
              <a:t>Looking at the time of day, Beauty shoppers are likely to purchase at 5 PM ET, which yields a 6.2 percent Purchase Intent Rate.</a:t>
            </a:r>
            <a:endParaRPr sz="1000">
              <a:solidFill>
                <a:schemeClr val="dk1"/>
              </a:solidFill>
              <a:latin typeface="Lato"/>
              <a:ea typeface="Lato"/>
              <a:cs typeface="Lato"/>
              <a:sym typeface="Lato"/>
            </a:endParaRPr>
          </a:p>
        </p:txBody>
      </p:sp>
      <p:sp>
        <p:nvSpPr>
          <p:cNvPr id="171" name="Google Shape;171;p18"/>
          <p:cNvSpPr txBox="1"/>
          <p:nvPr/>
        </p:nvSpPr>
        <p:spPr>
          <a:xfrm>
            <a:off x="396000" y="3001225"/>
            <a:ext cx="4008300" cy="502500"/>
          </a:xfrm>
          <a:prstGeom prst="rect">
            <a:avLst/>
          </a:prstGeom>
          <a:noFill/>
          <a:ln>
            <a:noFill/>
          </a:ln>
        </p:spPr>
        <p:txBody>
          <a:bodyPr anchorCtr="0" anchor="t" bIns="91425" lIns="0"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dk1"/>
                </a:solidFill>
                <a:latin typeface="Lato"/>
                <a:ea typeface="Lato"/>
                <a:cs typeface="Lato"/>
                <a:sym typeface="Lato"/>
              </a:rPr>
              <a:t>Top 5 Hours</a:t>
            </a:r>
            <a:r>
              <a:rPr b="1" lang="en" sz="1100">
                <a:solidFill>
                  <a:schemeClr val="dk1"/>
                </a:solidFill>
                <a:latin typeface="Lato"/>
                <a:ea typeface="Lato"/>
                <a:cs typeface="Lato"/>
                <a:sym typeface="Lato"/>
              </a:rPr>
              <a:t> for Online Beauty Purchase</a:t>
            </a:r>
            <a:br>
              <a:rPr b="1" lang="en" sz="1100">
                <a:solidFill>
                  <a:schemeClr val="dk1"/>
                </a:solidFill>
                <a:latin typeface="Lato"/>
                <a:ea typeface="Lato"/>
                <a:cs typeface="Lato"/>
                <a:sym typeface="Lato"/>
              </a:rPr>
            </a:br>
            <a:r>
              <a:rPr lang="en" sz="800">
                <a:solidFill>
                  <a:schemeClr val="dk1"/>
                </a:solidFill>
                <a:latin typeface="Lato"/>
                <a:ea typeface="Lato"/>
                <a:cs typeface="Lato"/>
                <a:sym typeface="Lato"/>
              </a:rPr>
              <a:t>(by Purchase Intent Rate)</a:t>
            </a:r>
            <a:endParaRPr sz="800">
              <a:solidFill>
                <a:schemeClr val="dk1"/>
              </a:solidFill>
              <a:latin typeface="Lato"/>
              <a:ea typeface="Lato"/>
              <a:cs typeface="Lato"/>
              <a:sym typeface="Lato"/>
            </a:endParaRPr>
          </a:p>
        </p:txBody>
      </p:sp>
      <p:sp>
        <p:nvSpPr>
          <p:cNvPr id="172" name="Google Shape;172;p18"/>
          <p:cNvSpPr txBox="1"/>
          <p:nvPr/>
        </p:nvSpPr>
        <p:spPr>
          <a:xfrm>
            <a:off x="5180550" y="228600"/>
            <a:ext cx="3620100" cy="502500"/>
          </a:xfrm>
          <a:prstGeom prst="rect">
            <a:avLst/>
          </a:prstGeom>
          <a:noFill/>
          <a:ln>
            <a:noFill/>
          </a:ln>
        </p:spPr>
        <p:txBody>
          <a:bodyPr anchorCtr="0" anchor="t" bIns="91425" lIns="0"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lt1"/>
                </a:solidFill>
                <a:latin typeface="Lato"/>
                <a:ea typeface="Lato"/>
                <a:cs typeface="Lato"/>
                <a:sym typeface="Lato"/>
              </a:rPr>
              <a:t>Top Days of the Week for Beauty eCommerce</a:t>
            </a:r>
            <a:br>
              <a:rPr b="1" lang="en" sz="1100">
                <a:solidFill>
                  <a:schemeClr val="lt1"/>
                </a:solidFill>
                <a:latin typeface="Lato"/>
                <a:ea typeface="Lato"/>
                <a:cs typeface="Lato"/>
                <a:sym typeface="Lato"/>
              </a:rPr>
            </a:br>
            <a:r>
              <a:rPr lang="en" sz="800">
                <a:solidFill>
                  <a:schemeClr val="lt1"/>
                </a:solidFill>
                <a:latin typeface="Lato"/>
                <a:ea typeface="Lato"/>
                <a:cs typeface="Lato"/>
                <a:sym typeface="Lato"/>
              </a:rPr>
              <a:t>(by Purchase Intent Rate)</a:t>
            </a:r>
            <a:endParaRPr sz="800">
              <a:solidFill>
                <a:schemeClr val="lt1"/>
              </a:solidFill>
              <a:latin typeface="Lato"/>
              <a:ea typeface="Lato"/>
              <a:cs typeface="Lato"/>
              <a:sym typeface="Lato"/>
            </a:endParaRPr>
          </a:p>
        </p:txBody>
      </p:sp>
      <p:sp>
        <p:nvSpPr>
          <p:cNvPr id="173" name="Google Shape;173;p18"/>
          <p:cNvSpPr txBox="1"/>
          <p:nvPr/>
        </p:nvSpPr>
        <p:spPr>
          <a:xfrm>
            <a:off x="6382350" y="3422575"/>
            <a:ext cx="1216500" cy="892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000">
                <a:solidFill>
                  <a:schemeClr val="lt1"/>
                </a:solidFill>
                <a:latin typeface="Lato"/>
                <a:ea typeface="Lato"/>
                <a:cs typeface="Lato"/>
                <a:sym typeface="Lato"/>
              </a:rPr>
              <a:t>Top Days of the Week for Beauty eCommerce</a:t>
            </a:r>
            <a:br>
              <a:rPr b="1" lang="en" sz="1100">
                <a:solidFill>
                  <a:schemeClr val="lt1"/>
                </a:solidFill>
                <a:latin typeface="Lato"/>
                <a:ea typeface="Lato"/>
                <a:cs typeface="Lato"/>
                <a:sym typeface="Lato"/>
              </a:rPr>
            </a:br>
            <a:r>
              <a:rPr lang="en" sz="800">
                <a:solidFill>
                  <a:schemeClr val="lt1"/>
                </a:solidFill>
                <a:latin typeface="Lato"/>
                <a:ea typeface="Lato"/>
                <a:cs typeface="Lato"/>
                <a:sym typeface="Lato"/>
              </a:rPr>
              <a:t>(by Purchase Intent </a:t>
            </a:r>
            <a:r>
              <a:rPr lang="en" sz="800">
                <a:solidFill>
                  <a:schemeClr val="lt1"/>
                </a:solidFill>
                <a:latin typeface="Lato"/>
                <a:ea typeface="Lato"/>
                <a:cs typeface="Lato"/>
                <a:sym typeface="Lato"/>
              </a:rPr>
              <a:t>Clicks</a:t>
            </a:r>
            <a:r>
              <a:rPr lang="en" sz="800">
                <a:solidFill>
                  <a:schemeClr val="lt1"/>
                </a:solidFill>
                <a:latin typeface="Lato"/>
                <a:ea typeface="Lato"/>
                <a:cs typeface="Lato"/>
                <a:sym typeface="Lato"/>
              </a:rPr>
              <a:t>)</a:t>
            </a:r>
            <a:endParaRPr sz="800">
              <a:solidFill>
                <a:schemeClr val="lt1"/>
              </a:solidFill>
              <a:latin typeface="Lato"/>
              <a:ea typeface="Lato"/>
              <a:cs typeface="Lato"/>
              <a:sym typeface="Lato"/>
            </a:endParaRPr>
          </a:p>
        </p:txBody>
      </p:sp>
      <p:sp>
        <p:nvSpPr>
          <p:cNvPr id="174" name="Google Shape;174;p18"/>
          <p:cNvSpPr txBox="1"/>
          <p:nvPr/>
        </p:nvSpPr>
        <p:spPr>
          <a:xfrm>
            <a:off x="11154625" y="873925"/>
            <a:ext cx="30000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Thursday - 6.1%</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Sunday - 6%</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Wednesday - 5.9%</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Monday - 5.9%</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Tuesday - 5.9%</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Friday - 5.8%</a:t>
            </a:r>
            <a:endParaRPr b="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b="1" lang="en" sz="1000">
                <a:solidFill>
                  <a:schemeClr val="lt1"/>
                </a:solidFill>
                <a:latin typeface="Raleway"/>
                <a:ea typeface="Raleway"/>
                <a:cs typeface="Raleway"/>
                <a:sym typeface="Raleway"/>
              </a:rPr>
              <a:t>Saturday - 5.1%</a:t>
            </a:r>
            <a:endParaRPr>
              <a:solidFill>
                <a:schemeClr val="lt1"/>
              </a:solidFill>
            </a:endParaRPr>
          </a:p>
        </p:txBody>
      </p:sp>
      <p:pic>
        <p:nvPicPr>
          <p:cNvPr id="175" name="Google Shape;175;p18"/>
          <p:cNvPicPr preferRelativeResize="0"/>
          <p:nvPr/>
        </p:nvPicPr>
        <p:blipFill>
          <a:blip r:embed="rId4">
            <a:alphaModFix/>
          </a:blip>
          <a:stretch>
            <a:fillRect/>
          </a:stretch>
        </p:blipFill>
        <p:spPr>
          <a:xfrm>
            <a:off x="613605" y="3589624"/>
            <a:ext cx="3519984" cy="927075"/>
          </a:xfrm>
          <a:prstGeom prst="rect">
            <a:avLst/>
          </a:prstGeom>
          <a:noFill/>
          <a:ln>
            <a:noFill/>
          </a:ln>
        </p:spPr>
      </p:pic>
      <p:pic>
        <p:nvPicPr>
          <p:cNvPr id="176" name="Google Shape;176;p18"/>
          <p:cNvPicPr preferRelativeResize="0"/>
          <p:nvPr/>
        </p:nvPicPr>
        <p:blipFill>
          <a:blip r:embed="rId5">
            <a:alphaModFix/>
          </a:blip>
          <a:stretch>
            <a:fillRect/>
          </a:stretch>
        </p:blipFill>
        <p:spPr>
          <a:xfrm>
            <a:off x="5180550" y="782964"/>
            <a:ext cx="3620100" cy="14784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80" name="Shape 180"/>
        <p:cNvGrpSpPr/>
        <p:nvPr/>
      </p:nvGrpSpPr>
      <p:grpSpPr>
        <a:xfrm>
          <a:off x="0" y="0"/>
          <a:ext cx="0" cy="0"/>
          <a:chOff x="0" y="0"/>
          <a:chExt cx="0" cy="0"/>
        </a:xfrm>
      </p:grpSpPr>
      <p:sp>
        <p:nvSpPr>
          <p:cNvPr id="181" name="Google Shape;181;p19"/>
          <p:cNvSpPr/>
          <p:nvPr/>
        </p:nvSpPr>
        <p:spPr>
          <a:xfrm rot="-5400000">
            <a:off x="5335575" y="1337400"/>
            <a:ext cx="3225300" cy="4386900"/>
          </a:xfrm>
          <a:prstGeom prst="flowChartDelay">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9"/>
          <p:cNvSpPr/>
          <p:nvPr/>
        </p:nvSpPr>
        <p:spPr>
          <a:xfrm>
            <a:off x="0" y="0"/>
            <a:ext cx="4754700" cy="51435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pic>
        <p:nvPicPr>
          <p:cNvPr id="183" name="Google Shape;183;p19"/>
          <p:cNvPicPr preferRelativeResize="0"/>
          <p:nvPr/>
        </p:nvPicPr>
        <p:blipFill rotWithShape="1">
          <a:blip r:embed="rId3">
            <a:alphaModFix/>
          </a:blip>
          <a:srcRect b="1569" l="0" r="0" t="1569"/>
          <a:stretch/>
        </p:blipFill>
        <p:spPr>
          <a:xfrm>
            <a:off x="219925" y="4734475"/>
            <a:ext cx="607350" cy="221775"/>
          </a:xfrm>
          <a:prstGeom prst="rect">
            <a:avLst/>
          </a:prstGeom>
          <a:noFill/>
          <a:ln>
            <a:noFill/>
          </a:ln>
        </p:spPr>
      </p:pic>
      <p:sp>
        <p:nvSpPr>
          <p:cNvPr id="184" name="Google Shape;184;p19"/>
          <p:cNvSpPr txBox="1"/>
          <p:nvPr/>
        </p:nvSpPr>
        <p:spPr>
          <a:xfrm>
            <a:off x="304925" y="789525"/>
            <a:ext cx="4151400" cy="3882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lt1"/>
                </a:solidFill>
                <a:latin typeface="Raleway"/>
                <a:ea typeface="Raleway"/>
                <a:cs typeface="Raleway"/>
                <a:sym typeface="Raleway"/>
              </a:rPr>
              <a:t>What makes effective eCommerce ads?</a:t>
            </a:r>
            <a:endParaRPr b="1" sz="1600">
              <a:solidFill>
                <a:schemeClr val="lt1"/>
              </a:solidFill>
              <a:latin typeface="Lato"/>
              <a:ea typeface="Lato"/>
              <a:cs typeface="Lato"/>
              <a:sym typeface="Lato"/>
            </a:endParaRPr>
          </a:p>
        </p:txBody>
      </p:sp>
      <p:sp>
        <p:nvSpPr>
          <p:cNvPr id="185" name="Google Shape;185;p19"/>
          <p:cNvSpPr txBox="1"/>
          <p:nvPr/>
        </p:nvSpPr>
        <p:spPr>
          <a:xfrm>
            <a:off x="304800" y="1080400"/>
            <a:ext cx="415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lt1"/>
                </a:solidFill>
                <a:latin typeface="Lato"/>
                <a:ea typeface="Lato"/>
                <a:cs typeface="Lato"/>
                <a:sym typeface="Lato"/>
              </a:rPr>
              <a:t>What do many of the top-performing Beauty eCommerce ads have in common? Let’s take a closer look and find out:</a:t>
            </a:r>
            <a:endParaRPr sz="1000">
              <a:solidFill>
                <a:schemeClr val="lt1"/>
              </a:solidFill>
              <a:latin typeface="Lato"/>
              <a:ea typeface="Lato"/>
              <a:cs typeface="Lato"/>
              <a:sym typeface="Lato"/>
            </a:endParaRPr>
          </a:p>
        </p:txBody>
      </p:sp>
      <p:sp>
        <p:nvSpPr>
          <p:cNvPr id="186" name="Google Shape;186;p19"/>
          <p:cNvSpPr txBox="1"/>
          <p:nvPr/>
        </p:nvSpPr>
        <p:spPr>
          <a:xfrm>
            <a:off x="2179625" y="1661938"/>
            <a:ext cx="2152500" cy="2519100"/>
          </a:xfrm>
          <a:prstGeom prst="rect">
            <a:avLst/>
          </a:prstGeom>
          <a:noFill/>
          <a:ln>
            <a:noFill/>
          </a:ln>
        </p:spPr>
        <p:txBody>
          <a:bodyPr anchorCtr="0" anchor="t" bIns="91425" lIns="91425" spcFirstLastPara="1" rIns="91425" wrap="square" tIns="91425">
            <a:spAutoFit/>
          </a:bodyPr>
          <a:lstStyle/>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Optimize your content</a:t>
            </a:r>
            <a:r>
              <a:rPr lang="en" sz="900">
                <a:solidFill>
                  <a:schemeClr val="lt1"/>
                </a:solidFill>
                <a:latin typeface="Lato"/>
                <a:ea typeface="Lato"/>
                <a:cs typeface="Lato"/>
                <a:sym typeface="Lato"/>
              </a:rPr>
              <a:t> with MikMak to allow consumers to find your product locally</a:t>
            </a:r>
            <a:endParaRPr b="1"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Don’t be afraid to try out different formats. </a:t>
            </a:r>
            <a:r>
              <a:rPr lang="en" sz="900">
                <a:solidFill>
                  <a:schemeClr val="lt1"/>
                </a:solidFill>
                <a:latin typeface="Lato"/>
                <a:ea typeface="Lato"/>
                <a:cs typeface="Lato"/>
                <a:sym typeface="Lato"/>
              </a:rPr>
              <a:t>Livestreaming, QR codes, and OTT advertising could all drive success for eCommerce Beauty brands</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Enable shoppable options on your brand website </a:t>
            </a:r>
            <a:r>
              <a:rPr lang="en" sz="900">
                <a:solidFill>
                  <a:schemeClr val="lt1"/>
                </a:solidFill>
                <a:latin typeface="Lato"/>
                <a:ea typeface="Lato"/>
                <a:cs typeface="Lato"/>
                <a:sym typeface="Lato"/>
              </a:rPr>
              <a:t>to promote brand awareness and offer additional checkout and fulfillment options for shoppers.</a:t>
            </a:r>
            <a:endParaRPr sz="900">
              <a:solidFill>
                <a:schemeClr val="lt1"/>
              </a:solidFill>
              <a:latin typeface="Lato"/>
              <a:ea typeface="Lato"/>
              <a:cs typeface="Lato"/>
              <a:sym typeface="Lato"/>
            </a:endParaRPr>
          </a:p>
        </p:txBody>
      </p:sp>
      <p:sp>
        <p:nvSpPr>
          <p:cNvPr id="187" name="Google Shape;187;p19"/>
          <p:cNvSpPr txBox="1"/>
          <p:nvPr/>
        </p:nvSpPr>
        <p:spPr>
          <a:xfrm>
            <a:off x="115800" y="1661950"/>
            <a:ext cx="2091600" cy="2232000"/>
          </a:xfrm>
          <a:prstGeom prst="rect">
            <a:avLst/>
          </a:prstGeom>
          <a:noFill/>
          <a:ln>
            <a:noFill/>
          </a:ln>
        </p:spPr>
        <p:txBody>
          <a:bodyPr anchorCtr="0" anchor="t" bIns="91425" lIns="91425" spcFirstLastPara="1" rIns="91425" wrap="square" tIns="91425">
            <a:spAutoFit/>
          </a:bodyPr>
          <a:lstStyle/>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Bold, eye-catching </a:t>
            </a:r>
            <a:r>
              <a:rPr b="1" lang="en" sz="900">
                <a:solidFill>
                  <a:schemeClr val="lt1"/>
                </a:solidFill>
                <a:latin typeface="Lato"/>
                <a:ea typeface="Lato"/>
                <a:cs typeface="Lato"/>
                <a:sym typeface="Lato"/>
              </a:rPr>
              <a:t>creative</a:t>
            </a:r>
            <a:r>
              <a:rPr b="1"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that visually stands out</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Product first</a:t>
            </a:r>
            <a:r>
              <a:rPr lang="en" sz="900">
                <a:solidFill>
                  <a:schemeClr val="lt1"/>
                </a:solidFill>
                <a:latin typeface="Lato"/>
                <a:ea typeface="Lato"/>
                <a:cs typeface="Lato"/>
                <a:sym typeface="Lato"/>
              </a:rPr>
              <a:t>, showcasing both the product and its value right away</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A </a:t>
            </a:r>
            <a:r>
              <a:rPr b="1" lang="en" sz="900">
                <a:solidFill>
                  <a:schemeClr val="lt1"/>
                </a:solidFill>
                <a:latin typeface="Lato"/>
                <a:ea typeface="Lato"/>
                <a:cs typeface="Lato"/>
                <a:sym typeface="Lato"/>
              </a:rPr>
              <a:t>clear call to action entices customers</a:t>
            </a:r>
            <a:r>
              <a:rPr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Include bold links with simple text such as “Buy Now” or “Check Out”.</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Flexible checkout</a:t>
            </a:r>
            <a:r>
              <a:rPr lang="en" sz="900">
                <a:solidFill>
                  <a:schemeClr val="lt1"/>
                </a:solidFill>
                <a:latin typeface="Lato"/>
                <a:ea typeface="Lato"/>
                <a:cs typeface="Lato"/>
                <a:sym typeface="Lato"/>
              </a:rPr>
              <a:t> that allows shoppers to switch between in stores and online</a:t>
            </a:r>
            <a:endParaRPr sz="900">
              <a:solidFill>
                <a:schemeClr val="lt1"/>
              </a:solidFill>
              <a:latin typeface="Lato"/>
              <a:ea typeface="Lato"/>
              <a:cs typeface="Lato"/>
              <a:sym typeface="Lato"/>
            </a:endParaRPr>
          </a:p>
        </p:txBody>
      </p:sp>
      <p:grpSp>
        <p:nvGrpSpPr>
          <p:cNvPr id="188" name="Google Shape;188;p19"/>
          <p:cNvGrpSpPr/>
          <p:nvPr/>
        </p:nvGrpSpPr>
        <p:grpSpPr>
          <a:xfrm>
            <a:off x="5301875" y="1080400"/>
            <a:ext cx="1491701" cy="2988798"/>
            <a:chOff x="5301875" y="892050"/>
            <a:chExt cx="1491701" cy="2988798"/>
          </a:xfrm>
        </p:grpSpPr>
        <p:sp>
          <p:nvSpPr>
            <p:cNvPr id="189" name="Google Shape;189;p19"/>
            <p:cNvSpPr/>
            <p:nvPr/>
          </p:nvSpPr>
          <p:spPr>
            <a:xfrm>
              <a:off x="5401588" y="988088"/>
              <a:ext cx="1277100" cy="2726400"/>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19"/>
            <p:cNvPicPr preferRelativeResize="0"/>
            <p:nvPr/>
          </p:nvPicPr>
          <p:blipFill>
            <a:blip r:embed="rId4">
              <a:alphaModFix/>
            </a:blip>
            <a:stretch>
              <a:fillRect/>
            </a:stretch>
          </p:blipFill>
          <p:spPr>
            <a:xfrm>
              <a:off x="5440675" y="1242050"/>
              <a:ext cx="1238100" cy="2231099"/>
            </a:xfrm>
            <a:prstGeom prst="rect">
              <a:avLst/>
            </a:prstGeom>
            <a:noFill/>
            <a:ln>
              <a:noFill/>
            </a:ln>
          </p:spPr>
        </p:pic>
        <p:pic>
          <p:nvPicPr>
            <p:cNvPr id="191" name="Google Shape;191;p19"/>
            <p:cNvPicPr preferRelativeResize="0"/>
            <p:nvPr/>
          </p:nvPicPr>
          <p:blipFill rotWithShape="1">
            <a:blip r:embed="rId5">
              <a:alphaModFix/>
            </a:blip>
            <a:srcRect b="89927" l="0" r="0" t="0"/>
            <a:stretch/>
          </p:blipFill>
          <p:spPr>
            <a:xfrm>
              <a:off x="5440725" y="1026200"/>
              <a:ext cx="1238100" cy="299100"/>
            </a:xfrm>
            <a:prstGeom prst="roundRect">
              <a:avLst>
                <a:gd fmla="val 16667" name="adj"/>
              </a:avLst>
            </a:prstGeom>
            <a:noFill/>
            <a:ln>
              <a:noFill/>
            </a:ln>
          </p:spPr>
        </p:pic>
        <p:pic>
          <p:nvPicPr>
            <p:cNvPr id="192" name="Google Shape;192;p19"/>
            <p:cNvPicPr preferRelativeResize="0"/>
            <p:nvPr/>
          </p:nvPicPr>
          <p:blipFill rotWithShape="1">
            <a:blip r:embed="rId5">
              <a:alphaModFix/>
            </a:blip>
            <a:srcRect b="0" l="0" r="0" t="91515"/>
            <a:stretch/>
          </p:blipFill>
          <p:spPr>
            <a:xfrm>
              <a:off x="5440450" y="3442675"/>
              <a:ext cx="1238100" cy="271800"/>
            </a:xfrm>
            <a:prstGeom prst="roundRect">
              <a:avLst>
                <a:gd fmla="val 16667" name="adj"/>
              </a:avLst>
            </a:prstGeom>
            <a:noFill/>
            <a:ln>
              <a:noFill/>
            </a:ln>
          </p:spPr>
        </p:pic>
        <p:pic>
          <p:nvPicPr>
            <p:cNvPr id="193" name="Google Shape;193;p19"/>
            <p:cNvPicPr preferRelativeResize="0"/>
            <p:nvPr/>
          </p:nvPicPr>
          <p:blipFill rotWithShape="1">
            <a:blip r:embed="rId6">
              <a:alphaModFix/>
            </a:blip>
            <a:srcRect b="0" l="0" r="0" t="1468"/>
            <a:stretch/>
          </p:blipFill>
          <p:spPr>
            <a:xfrm>
              <a:off x="5301875" y="892050"/>
              <a:ext cx="1491701" cy="2988798"/>
            </a:xfrm>
            <a:prstGeom prst="rect">
              <a:avLst/>
            </a:prstGeom>
            <a:noFill/>
            <a:ln>
              <a:noFill/>
            </a:ln>
          </p:spPr>
        </p:pic>
      </p:grpSp>
      <p:grpSp>
        <p:nvGrpSpPr>
          <p:cNvPr id="194" name="Google Shape;194;p19"/>
          <p:cNvGrpSpPr/>
          <p:nvPr/>
        </p:nvGrpSpPr>
        <p:grpSpPr>
          <a:xfrm>
            <a:off x="7104700" y="1080400"/>
            <a:ext cx="1491701" cy="2988798"/>
            <a:chOff x="7104700" y="892050"/>
            <a:chExt cx="1491701" cy="2988798"/>
          </a:xfrm>
        </p:grpSpPr>
        <p:sp>
          <p:nvSpPr>
            <p:cNvPr id="195" name="Google Shape;195;p19"/>
            <p:cNvSpPr/>
            <p:nvPr/>
          </p:nvSpPr>
          <p:spPr>
            <a:xfrm>
              <a:off x="7212000" y="988088"/>
              <a:ext cx="1277100" cy="2726400"/>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a:blip r:embed="rId7">
              <a:alphaModFix/>
            </a:blip>
            <a:stretch>
              <a:fillRect/>
            </a:stretch>
          </p:blipFill>
          <p:spPr>
            <a:xfrm>
              <a:off x="7254250" y="1043950"/>
              <a:ext cx="1203900" cy="2670600"/>
            </a:xfrm>
            <a:prstGeom prst="roundRect">
              <a:avLst>
                <a:gd fmla="val 9870" name="adj"/>
              </a:avLst>
            </a:prstGeom>
            <a:noFill/>
            <a:ln>
              <a:noFill/>
            </a:ln>
          </p:spPr>
        </p:pic>
        <p:pic>
          <p:nvPicPr>
            <p:cNvPr id="197" name="Google Shape;197;p19"/>
            <p:cNvPicPr preferRelativeResize="0"/>
            <p:nvPr/>
          </p:nvPicPr>
          <p:blipFill rotWithShape="1">
            <a:blip r:embed="rId6">
              <a:alphaModFix/>
            </a:blip>
            <a:srcRect b="0" l="0" r="0" t="1468"/>
            <a:stretch/>
          </p:blipFill>
          <p:spPr>
            <a:xfrm>
              <a:off x="7104700" y="892050"/>
              <a:ext cx="1491701" cy="2988798"/>
            </a:xfrm>
            <a:prstGeom prst="rect">
              <a:avLst/>
            </a:prstGeom>
            <a:noFill/>
            <a:ln>
              <a:noFill/>
            </a:ln>
          </p:spPr>
        </p:pic>
      </p:grpSp>
      <p:sp>
        <p:nvSpPr>
          <p:cNvPr id="198" name="Google Shape;198;p19"/>
          <p:cNvSpPr txBox="1"/>
          <p:nvPr/>
        </p:nvSpPr>
        <p:spPr>
          <a:xfrm>
            <a:off x="5301875" y="373200"/>
            <a:ext cx="3233100" cy="3882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1000"/>
              </a:spcAft>
              <a:buNone/>
            </a:pPr>
            <a:r>
              <a:rPr b="1" lang="en" sz="1600">
                <a:solidFill>
                  <a:schemeClr val="lt1"/>
                </a:solidFill>
                <a:latin typeface="Raleway"/>
                <a:ea typeface="Raleway"/>
                <a:cs typeface="Raleway"/>
                <a:sym typeface="Raleway"/>
              </a:rPr>
              <a:t>Enable eCommerce capabilities like shoppable media</a:t>
            </a:r>
            <a:endParaRPr b="1" sz="1600">
              <a:solidFill>
                <a:schemeClr val="lt1"/>
              </a:solidFill>
              <a:latin typeface="Lato"/>
              <a:ea typeface="Lato"/>
              <a:cs typeface="Lato"/>
              <a:sym typeface="Lato"/>
            </a:endParaRPr>
          </a:p>
        </p:txBody>
      </p:sp>
      <p:grpSp>
        <p:nvGrpSpPr>
          <p:cNvPr id="199" name="Google Shape;199;p19"/>
          <p:cNvGrpSpPr/>
          <p:nvPr/>
        </p:nvGrpSpPr>
        <p:grpSpPr>
          <a:xfrm>
            <a:off x="5396875" y="4149588"/>
            <a:ext cx="1301700" cy="461700"/>
            <a:chOff x="5396875" y="4149588"/>
            <a:chExt cx="1301700" cy="461700"/>
          </a:xfrm>
        </p:grpSpPr>
        <p:sp>
          <p:nvSpPr>
            <p:cNvPr id="200" name="Google Shape;200;p19"/>
            <p:cNvSpPr/>
            <p:nvPr/>
          </p:nvSpPr>
          <p:spPr>
            <a:xfrm>
              <a:off x="5396875" y="4163401"/>
              <a:ext cx="1301700" cy="434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txBox="1"/>
            <p:nvPr/>
          </p:nvSpPr>
          <p:spPr>
            <a:xfrm>
              <a:off x="5465425" y="4149588"/>
              <a:ext cx="117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900">
                  <a:solidFill>
                    <a:schemeClr val="dk2"/>
                  </a:solidFill>
                  <a:uFill>
                    <a:noFill/>
                  </a:uFill>
                  <a:latin typeface="Lato"/>
                  <a:ea typeface="Lato"/>
                  <a:cs typeface="Lato"/>
                  <a:sym typeface="Lato"/>
                  <a:hlinkClick r:id="rId8">
                    <a:extLst>
                      <a:ext uri="{A12FA001-AC4F-418D-AE19-62706E023703}">
                        <ahyp:hlinkClr val="tx"/>
                      </a:ext>
                    </a:extLst>
                  </a:hlinkClick>
                </a:rPr>
                <a:t>Read Clairol</a:t>
              </a:r>
              <a:br>
                <a:rPr b="1" lang="en" sz="900">
                  <a:solidFill>
                    <a:schemeClr val="dk2"/>
                  </a:solidFill>
                  <a:uFill>
                    <a:noFill/>
                  </a:uFill>
                  <a:latin typeface="Lato"/>
                  <a:ea typeface="Lato"/>
                  <a:cs typeface="Lato"/>
                  <a:sym typeface="Lato"/>
                  <a:hlinkClick r:id="rId9">
                    <a:extLst>
                      <a:ext uri="{A12FA001-AC4F-418D-AE19-62706E023703}">
                        <ahyp:hlinkClr val="tx"/>
                      </a:ext>
                    </a:extLst>
                  </a:hlinkClick>
                </a:rPr>
              </a:br>
              <a:r>
                <a:rPr b="1" lang="en" sz="900">
                  <a:solidFill>
                    <a:schemeClr val="dk2"/>
                  </a:solidFill>
                  <a:uFill>
                    <a:noFill/>
                  </a:uFill>
                  <a:latin typeface="Lato"/>
                  <a:ea typeface="Lato"/>
                  <a:cs typeface="Lato"/>
                  <a:sym typeface="Lato"/>
                  <a:hlinkClick r:id="rId10">
                    <a:extLst>
                      <a:ext uri="{A12FA001-AC4F-418D-AE19-62706E023703}">
                        <ahyp:hlinkClr val="tx"/>
                      </a:ext>
                    </a:extLst>
                  </a:hlinkClick>
                </a:rPr>
                <a:t>Case Study</a:t>
              </a:r>
              <a:endParaRPr b="1" sz="900">
                <a:solidFill>
                  <a:schemeClr val="dk2"/>
                </a:solidFill>
                <a:latin typeface="Lato"/>
                <a:ea typeface="Lato"/>
                <a:cs typeface="Lato"/>
                <a:sym typeface="Lato"/>
              </a:endParaRPr>
            </a:p>
          </p:txBody>
        </p:sp>
      </p:grpSp>
      <p:grpSp>
        <p:nvGrpSpPr>
          <p:cNvPr id="202" name="Google Shape;202;p19"/>
          <p:cNvGrpSpPr/>
          <p:nvPr/>
        </p:nvGrpSpPr>
        <p:grpSpPr>
          <a:xfrm>
            <a:off x="7195175" y="4149588"/>
            <a:ext cx="1301700" cy="461700"/>
            <a:chOff x="7195175" y="4149588"/>
            <a:chExt cx="1301700" cy="461700"/>
          </a:xfrm>
        </p:grpSpPr>
        <p:sp>
          <p:nvSpPr>
            <p:cNvPr id="203" name="Google Shape;203;p19"/>
            <p:cNvSpPr/>
            <p:nvPr/>
          </p:nvSpPr>
          <p:spPr>
            <a:xfrm>
              <a:off x="7195175" y="4163401"/>
              <a:ext cx="1301700" cy="434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txBox="1"/>
            <p:nvPr/>
          </p:nvSpPr>
          <p:spPr>
            <a:xfrm>
              <a:off x="7263725" y="4149588"/>
              <a:ext cx="117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900">
                  <a:solidFill>
                    <a:schemeClr val="dk2"/>
                  </a:solidFill>
                  <a:uFill>
                    <a:noFill/>
                  </a:uFill>
                  <a:latin typeface="Lato"/>
                  <a:ea typeface="Lato"/>
                  <a:cs typeface="Lato"/>
                  <a:sym typeface="Lato"/>
                  <a:hlinkClick r:id="rId11">
                    <a:extLst>
                      <a:ext uri="{A12FA001-AC4F-418D-AE19-62706E023703}">
                        <ahyp:hlinkClr val="tx"/>
                      </a:ext>
                    </a:extLst>
                  </a:hlinkClick>
                </a:rPr>
                <a:t>Read COVERGIRL Case Study</a:t>
              </a:r>
              <a:endParaRPr b="1" sz="900">
                <a:solidFill>
                  <a:schemeClr val="dk2"/>
                </a:solidFill>
                <a:latin typeface="Lato"/>
                <a:ea typeface="Lato"/>
                <a:cs typeface="Lato"/>
                <a:sym typeface="Lato"/>
              </a:endParaRPr>
            </a:p>
          </p:txBody>
        </p:sp>
      </p:grpSp>
      <p:sp>
        <p:nvSpPr>
          <p:cNvPr id="205" name="Google Shape;205;p19"/>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eCommerce Benchmarks and Insights</a:t>
            </a:r>
            <a:endParaRPr sz="1000">
              <a:solidFill>
                <a:schemeClr val="lt1"/>
              </a:solidFill>
              <a:latin typeface="Lato"/>
              <a:ea typeface="Lato"/>
              <a:cs typeface="Lato"/>
              <a:sym typeface="Lato"/>
            </a:endParaRPr>
          </a:p>
        </p:txBody>
      </p:sp>
      <p:cxnSp>
        <p:nvCxnSpPr>
          <p:cNvPr id="206" name="Google Shape;206;p19"/>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0" name="Shape 210"/>
        <p:cNvGrpSpPr/>
        <p:nvPr/>
      </p:nvGrpSpPr>
      <p:grpSpPr>
        <a:xfrm>
          <a:off x="0" y="0"/>
          <a:ext cx="0" cy="0"/>
          <a:chOff x="0" y="0"/>
          <a:chExt cx="0" cy="0"/>
        </a:xfrm>
      </p:grpSpPr>
      <p:sp>
        <p:nvSpPr>
          <p:cNvPr id="211" name="Google Shape;211;p20"/>
          <p:cNvSpPr txBox="1"/>
          <p:nvPr/>
        </p:nvSpPr>
        <p:spPr>
          <a:xfrm>
            <a:off x="323050" y="1465225"/>
            <a:ext cx="5157600" cy="254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So you’ve got the insights, now what? </a:t>
            </a:r>
            <a:r>
              <a:rPr lang="en" sz="1000">
                <a:solidFill>
                  <a:schemeClr val="lt1"/>
                </a:solidFill>
                <a:latin typeface="Lato"/>
                <a:ea typeface="Lato"/>
                <a:cs typeface="Lato"/>
                <a:sym typeface="Lato"/>
              </a:rPr>
              <a:t>Here’s a list to help you design and optimize your eCommerce marketing initiatives for 2023.</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Get the basics down. </a:t>
            </a:r>
            <a:r>
              <a:rPr lang="en" sz="1000">
                <a:solidFill>
                  <a:schemeClr val="lt1"/>
                </a:solidFill>
                <a:latin typeface="Lato"/>
                <a:ea typeface="Lato"/>
                <a:cs typeface="Lato"/>
                <a:sym typeface="Lato"/>
              </a:rPr>
              <a:t>Are Amazon, Walmart, Ulta, Target, and CVS in your check-out options? </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Develop more nuanced insights for consumer relevance. </a:t>
            </a:r>
            <a:r>
              <a:rPr lang="en" sz="1000">
                <a:solidFill>
                  <a:schemeClr val="lt1"/>
                </a:solidFill>
                <a:latin typeface="Lato"/>
                <a:ea typeface="Lato"/>
                <a:cs typeface="Lato"/>
                <a:sym typeface="Lato"/>
              </a:rPr>
              <a:t>Is your brand’s website utilizing multi retailer checkout? Which channels are part of their shopping journey? Add the channels and retailers that resonate with your consumers to the mix. Can this expand to new formats like livestream and CTV?</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Explore growth opportunities. </a:t>
            </a:r>
            <a:r>
              <a:rPr lang="en" sz="1000">
                <a:solidFill>
                  <a:schemeClr val="lt1"/>
                </a:solidFill>
                <a:latin typeface="Lato"/>
                <a:ea typeface="Lato"/>
                <a:cs typeface="Lato"/>
                <a:sym typeface="Lato"/>
              </a:rPr>
              <a:t>Check your performance against category (and subcategory!) benchmarks to see how you stack up against the competition. A/B test creative and messaging to see if purchase intent increases.</a:t>
            </a:r>
            <a:endParaRPr sz="1000">
              <a:solidFill>
                <a:schemeClr val="lt1"/>
              </a:solidFill>
              <a:latin typeface="Lato"/>
              <a:ea typeface="Lato"/>
              <a:cs typeface="Lato"/>
              <a:sym typeface="Lato"/>
            </a:endParaRPr>
          </a:p>
          <a:p>
            <a:pPr indent="0" lvl="0" marL="0" rtl="0" algn="l">
              <a:spcBef>
                <a:spcPts val="1000"/>
              </a:spcBef>
              <a:spcAft>
                <a:spcPts val="1000"/>
              </a:spcAft>
              <a:buNone/>
            </a:pPr>
            <a:r>
              <a:rPr lang="en" sz="1000">
                <a:solidFill>
                  <a:schemeClr val="lt1"/>
                </a:solidFill>
                <a:latin typeface="Lato"/>
                <a:ea typeface="Lato"/>
                <a:cs typeface="Lato"/>
                <a:sym typeface="Lato"/>
              </a:rPr>
              <a:t>Want to learn more? </a:t>
            </a:r>
            <a:r>
              <a:rPr b="1" lang="en" sz="1000" u="sng">
                <a:solidFill>
                  <a:schemeClr val="lt1"/>
                </a:solidFill>
                <a:latin typeface="Lato"/>
                <a:ea typeface="Lato"/>
                <a:cs typeface="Lato"/>
                <a:sym typeface="Lato"/>
                <a:hlinkClick r:id="rId3">
                  <a:extLst>
                    <a:ext uri="{A12FA001-AC4F-418D-AE19-62706E023703}">
                      <ahyp:hlinkClr val="tx"/>
                    </a:ext>
                  </a:extLst>
                </a:hlinkClick>
              </a:rPr>
              <a:t>MikMak can help you get started!</a:t>
            </a:r>
            <a:endParaRPr b="1" sz="1000">
              <a:solidFill>
                <a:schemeClr val="lt1"/>
              </a:solidFill>
              <a:latin typeface="Lato"/>
              <a:ea typeface="Lato"/>
              <a:cs typeface="Lato"/>
              <a:sym typeface="Lato"/>
            </a:endParaRPr>
          </a:p>
        </p:txBody>
      </p:sp>
      <p:sp>
        <p:nvSpPr>
          <p:cNvPr id="212" name="Google Shape;212;p20"/>
          <p:cNvSpPr txBox="1"/>
          <p:nvPr/>
        </p:nvSpPr>
        <p:spPr>
          <a:xfrm>
            <a:off x="304800" y="948575"/>
            <a:ext cx="505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Your eCommerce Marketing Checklist</a:t>
            </a:r>
            <a:endParaRPr b="1" sz="1800">
              <a:solidFill>
                <a:schemeClr val="lt1"/>
              </a:solidFill>
              <a:latin typeface="Raleway"/>
              <a:ea typeface="Raleway"/>
              <a:cs typeface="Raleway"/>
              <a:sym typeface="Raleway"/>
            </a:endParaRPr>
          </a:p>
        </p:txBody>
      </p:sp>
      <p:pic>
        <p:nvPicPr>
          <p:cNvPr id="213" name="Google Shape;213;p20"/>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214" name="Google Shape;214;p20"/>
          <p:cNvSpPr txBox="1"/>
          <p:nvPr/>
        </p:nvSpPr>
        <p:spPr>
          <a:xfrm>
            <a:off x="396000" y="228600"/>
            <a:ext cx="29088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Beauty eCommerce Benchmarks and Insights</a:t>
            </a:r>
            <a:endParaRPr sz="1000">
              <a:solidFill>
                <a:schemeClr val="lt1"/>
              </a:solidFill>
              <a:latin typeface="Lato"/>
              <a:ea typeface="Lato"/>
              <a:cs typeface="Lato"/>
              <a:sym typeface="Lato"/>
            </a:endParaRPr>
          </a:p>
        </p:txBody>
      </p:sp>
      <p:cxnSp>
        <p:nvCxnSpPr>
          <p:cNvPr id="215" name="Google Shape;215;p20"/>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216" name="Google Shape;216;p20"/>
          <p:cNvSpPr/>
          <p:nvPr/>
        </p:nvSpPr>
        <p:spPr>
          <a:xfrm>
            <a:off x="5960200" y="1760850"/>
            <a:ext cx="2697600" cy="1621800"/>
          </a:xfrm>
          <a:prstGeom prst="roundRect">
            <a:avLst>
              <a:gd fmla="val 5802" name="adj"/>
            </a:avLst>
          </a:prstGeom>
          <a:solidFill>
            <a:schemeClr val="lt1"/>
          </a:solidFill>
          <a:ln>
            <a:noFill/>
          </a:ln>
          <a:effectLst>
            <a:outerShdw blurRad="14288"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txBox="1"/>
          <p:nvPr/>
        </p:nvSpPr>
        <p:spPr>
          <a:xfrm>
            <a:off x="6085300" y="2299975"/>
            <a:ext cx="248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latin typeface="Lato"/>
                <a:ea typeface="Lato"/>
                <a:cs typeface="Lato"/>
                <a:sym typeface="Lato"/>
              </a:rPr>
              <a:t>" It all starts with the consumer and understanding what they want from y</a:t>
            </a:r>
            <a:r>
              <a:rPr lang="en" sz="800">
                <a:latin typeface="Lato"/>
                <a:ea typeface="Lato"/>
                <a:cs typeface="Lato"/>
                <a:sym typeface="Lato"/>
              </a:rPr>
              <a:t>ou. I thi</a:t>
            </a:r>
            <a:r>
              <a:rPr lang="en" sz="800">
                <a:latin typeface="Lato"/>
                <a:ea typeface="Lato"/>
                <a:cs typeface="Lato"/>
                <a:sym typeface="Lato"/>
              </a:rPr>
              <a:t>nk one of the most important things is not just creating product it is creating products people want. When your community sees that you listen and you act they become very vocal"</a:t>
            </a:r>
            <a:r>
              <a:rPr lang="en" sz="800">
                <a:latin typeface="Lato"/>
                <a:ea typeface="Lato"/>
                <a:cs typeface="Lato"/>
                <a:sym typeface="Lato"/>
              </a:rPr>
              <a:t> -</a:t>
            </a:r>
            <a:r>
              <a:rPr b="1" lang="en" sz="800" u="sng">
                <a:solidFill>
                  <a:schemeClr val="accent6"/>
                </a:solidFill>
                <a:latin typeface="Lato"/>
                <a:ea typeface="Lato"/>
                <a:cs typeface="Lato"/>
                <a:sym typeface="Lato"/>
                <a:hlinkClick r:id="rId5">
                  <a:extLst>
                    <a:ext uri="{A12FA001-AC4F-418D-AE19-62706E023703}">
                      <ahyp:hlinkClr val="tx"/>
                    </a:ext>
                  </a:extLst>
                </a:hlinkClick>
              </a:rPr>
              <a:t>Kory Marchisotto, e.l.f</a:t>
            </a:r>
            <a:endParaRPr b="1" sz="800">
              <a:solidFill>
                <a:schemeClr val="accent6"/>
              </a:solidFill>
              <a:latin typeface="Lato"/>
              <a:ea typeface="Lato"/>
              <a:cs typeface="Lato"/>
              <a:sym typeface="Lato"/>
            </a:endParaRPr>
          </a:p>
        </p:txBody>
      </p:sp>
      <p:pic>
        <p:nvPicPr>
          <p:cNvPr id="218" name="Google Shape;218;p20"/>
          <p:cNvPicPr preferRelativeResize="0"/>
          <p:nvPr/>
        </p:nvPicPr>
        <p:blipFill rotWithShape="1">
          <a:blip r:embed="rId6">
            <a:alphaModFix/>
          </a:blip>
          <a:srcRect b="0" l="20070" r="0" t="0"/>
          <a:stretch/>
        </p:blipFill>
        <p:spPr>
          <a:xfrm>
            <a:off x="5960200" y="1933063"/>
            <a:ext cx="875320" cy="292500"/>
          </a:xfrm>
          <a:prstGeom prst="rect">
            <a:avLst/>
          </a:prstGeom>
          <a:noFill/>
          <a:ln>
            <a:noFill/>
          </a:ln>
        </p:spPr>
      </p:pic>
      <p:sp>
        <p:nvSpPr>
          <p:cNvPr id="219" name="Google Shape;219;p20">
            <a:hlinkClick r:id="rId7"/>
          </p:cNvPr>
          <p:cNvSpPr/>
          <p:nvPr/>
        </p:nvSpPr>
        <p:spPr>
          <a:xfrm>
            <a:off x="7505600" y="1947025"/>
            <a:ext cx="959100" cy="2493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txBox="1"/>
          <p:nvPr/>
        </p:nvSpPr>
        <p:spPr>
          <a:xfrm>
            <a:off x="7810350" y="1917775"/>
            <a:ext cx="608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chemeClr val="lt1"/>
                </a:solidFill>
                <a:uFill>
                  <a:noFill/>
                </a:uFill>
                <a:latin typeface="Lato"/>
                <a:ea typeface="Lato"/>
                <a:cs typeface="Lato"/>
                <a:sym typeface="Lato"/>
                <a:hlinkClick r:id="rId8">
                  <a:extLst>
                    <a:ext uri="{A12FA001-AC4F-418D-AE19-62706E023703}">
                      <ahyp:hlinkClr val="tx"/>
                    </a:ext>
                  </a:extLst>
                </a:hlinkClick>
              </a:rPr>
              <a:t>Listen Now</a:t>
            </a:r>
            <a:endParaRPr b="1">
              <a:solidFill>
                <a:schemeClr val="lt1"/>
              </a:solidFill>
            </a:endParaRPr>
          </a:p>
        </p:txBody>
      </p:sp>
      <p:pic>
        <p:nvPicPr>
          <p:cNvPr id="221" name="Google Shape;221;p20">
            <a:hlinkClick r:id="rId9"/>
          </p:cNvPr>
          <p:cNvPicPr preferRelativeResize="0"/>
          <p:nvPr/>
        </p:nvPicPr>
        <p:blipFill>
          <a:blip r:embed="rId10">
            <a:alphaModFix/>
          </a:blip>
          <a:stretch>
            <a:fillRect/>
          </a:stretch>
        </p:blipFill>
        <p:spPr>
          <a:xfrm>
            <a:off x="7596100" y="1994850"/>
            <a:ext cx="151275" cy="151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5" name="Shape 225"/>
        <p:cNvGrpSpPr/>
        <p:nvPr/>
      </p:nvGrpSpPr>
      <p:grpSpPr>
        <a:xfrm>
          <a:off x="0" y="0"/>
          <a:ext cx="0" cy="0"/>
          <a:chOff x="0" y="0"/>
          <a:chExt cx="0" cy="0"/>
        </a:xfrm>
      </p:grpSpPr>
      <p:grpSp>
        <p:nvGrpSpPr>
          <p:cNvPr id="226" name="Google Shape;226;p21"/>
          <p:cNvGrpSpPr/>
          <p:nvPr/>
        </p:nvGrpSpPr>
        <p:grpSpPr>
          <a:xfrm>
            <a:off x="0" y="592967"/>
            <a:ext cx="4260624" cy="4066657"/>
            <a:chOff x="0" y="2108675"/>
            <a:chExt cx="4740875" cy="2462700"/>
          </a:xfrm>
        </p:grpSpPr>
        <p:sp>
          <p:nvSpPr>
            <p:cNvPr id="227" name="Google Shape;227;p21"/>
            <p:cNvSpPr/>
            <p:nvPr/>
          </p:nvSpPr>
          <p:spPr>
            <a:xfrm>
              <a:off x="346175" y="2108675"/>
              <a:ext cx="4394700" cy="2462700"/>
            </a:xfrm>
            <a:prstGeom prst="roundRect">
              <a:avLst>
                <a:gd fmla="val 1972" name="adj"/>
              </a:avLst>
            </a:prstGeom>
            <a:solidFill>
              <a:srgbClr val="FFFFF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
            <p:cNvSpPr/>
            <p:nvPr/>
          </p:nvSpPr>
          <p:spPr>
            <a:xfrm>
              <a:off x="0" y="2108675"/>
              <a:ext cx="425700" cy="246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21"/>
          <p:cNvSpPr txBox="1"/>
          <p:nvPr/>
        </p:nvSpPr>
        <p:spPr>
          <a:xfrm>
            <a:off x="275500" y="2066675"/>
            <a:ext cx="376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200">
                <a:solidFill>
                  <a:schemeClr val="dk1"/>
                </a:solidFill>
                <a:latin typeface="Raleway"/>
                <a:ea typeface="Raleway"/>
                <a:cs typeface="Raleway"/>
                <a:sym typeface="Raleway"/>
              </a:rPr>
              <a:t>Check out these BRAVE COMMERCE episodes:</a:t>
            </a:r>
            <a:endParaRPr sz="1000">
              <a:solidFill>
                <a:schemeClr val="dk1"/>
              </a:solidFill>
              <a:latin typeface="Lato"/>
              <a:ea typeface="Lato"/>
              <a:cs typeface="Lato"/>
              <a:sym typeface="Lato"/>
            </a:endParaRPr>
          </a:p>
        </p:txBody>
      </p:sp>
      <p:graphicFrame>
        <p:nvGraphicFramePr>
          <p:cNvPr id="230" name="Google Shape;230;p21"/>
          <p:cNvGraphicFramePr/>
          <p:nvPr/>
        </p:nvGraphicFramePr>
        <p:xfrm>
          <a:off x="275575" y="3495288"/>
          <a:ext cx="3000000" cy="3000000"/>
        </p:xfrm>
        <a:graphic>
          <a:graphicData uri="http://schemas.openxmlformats.org/drawingml/2006/table">
            <a:tbl>
              <a:tblPr>
                <a:noFill/>
                <a:tableStyleId>{E8B0C34E-2245-4F99-B7CF-B74BFBAA241D}</a:tableStyleId>
              </a:tblPr>
              <a:tblGrid>
                <a:gridCol w="1247050"/>
                <a:gridCol w="1334750"/>
                <a:gridCol w="1235725"/>
              </a:tblGrid>
              <a:tr h="987900">
                <a:tc>
                  <a:txBody>
                    <a:bodyPr/>
                    <a:lstStyle/>
                    <a:p>
                      <a:pPr indent="0" lvl="0" marL="0" rtl="0" algn="l">
                        <a:spcBef>
                          <a:spcPts val="0"/>
                        </a:spcBef>
                        <a:spcAft>
                          <a:spcPts val="0"/>
                        </a:spcAft>
                        <a:buNone/>
                      </a:pPr>
                      <a:r>
                        <a:rPr b="1" lang="en" sz="800">
                          <a:latin typeface="Lato"/>
                          <a:ea typeface="Lato"/>
                          <a:cs typeface="Lato"/>
                          <a:sym typeface="Lato"/>
                        </a:rPr>
                        <a:t>TikTok</a:t>
                      </a:r>
                      <a:r>
                        <a:rPr b="1" lang="en" sz="800">
                          <a:latin typeface="Lato"/>
                          <a:ea typeface="Lato"/>
                          <a:cs typeface="Lato"/>
                          <a:sym typeface="Lato"/>
                        </a:rPr>
                        <a:t>'s </a:t>
                      </a:r>
                      <a:r>
                        <a:rPr b="1" lang="en" sz="800">
                          <a:latin typeface="Lato"/>
                          <a:ea typeface="Lato"/>
                          <a:cs typeface="Lato"/>
                          <a:sym typeface="Lato"/>
                        </a:rPr>
                        <a:t>Sandie Hawkins</a:t>
                      </a:r>
                      <a:r>
                        <a:rPr lang="en" sz="800">
                          <a:latin typeface="Lato"/>
                          <a:ea typeface="Lato"/>
                          <a:cs typeface="Lato"/>
                          <a:sym typeface="Lato"/>
                        </a:rPr>
                        <a:t> </a:t>
                      </a:r>
                      <a:r>
                        <a:rPr lang="en" sz="800">
                          <a:latin typeface="Lato"/>
                          <a:ea typeface="Lato"/>
                          <a:cs typeface="Lato"/>
                          <a:sym typeface="Lato"/>
                        </a:rPr>
                        <a:t>on Revolutionizing eCommerce through Community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Urban Decay's Malena Higuera</a:t>
                      </a:r>
                      <a:r>
                        <a:rPr b="1" lang="en" sz="800">
                          <a:latin typeface="Lato"/>
                          <a:ea typeface="Lato"/>
                          <a:cs typeface="Lato"/>
                          <a:sym typeface="Lato"/>
                        </a:rPr>
                        <a:t> </a:t>
                      </a:r>
                      <a:r>
                        <a:rPr lang="en" sz="800">
                          <a:latin typeface="Lato"/>
                          <a:ea typeface="Lato"/>
                          <a:cs typeface="Lato"/>
                          <a:sym typeface="Lato"/>
                        </a:rPr>
                        <a:t>on the digital transformation of the beauty industry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Revlon CEO Debbie Perelman </a:t>
                      </a:r>
                      <a:r>
                        <a:rPr lang="en" sz="800">
                          <a:latin typeface="Lato"/>
                          <a:ea typeface="Lato"/>
                          <a:cs typeface="Lato"/>
                          <a:sym typeface="Lato"/>
                        </a:rPr>
                        <a:t>on capturing a truly omni-experience for consumers in 2021 </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31" name="Google Shape;231;p21"/>
          <p:cNvGrpSpPr/>
          <p:nvPr/>
        </p:nvGrpSpPr>
        <p:grpSpPr>
          <a:xfrm>
            <a:off x="399650" y="363863"/>
            <a:ext cx="3036300" cy="359700"/>
            <a:chOff x="5114825" y="1915800"/>
            <a:chExt cx="3036300" cy="359700"/>
          </a:xfrm>
        </p:grpSpPr>
        <p:sp>
          <p:nvSpPr>
            <p:cNvPr id="232" name="Google Shape;232;p21"/>
            <p:cNvSpPr/>
            <p:nvPr/>
          </p:nvSpPr>
          <p:spPr>
            <a:xfrm>
              <a:off x="5114825" y="1915800"/>
              <a:ext cx="3036300" cy="3597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1"/>
            <p:cNvSpPr txBox="1"/>
            <p:nvPr/>
          </p:nvSpPr>
          <p:spPr>
            <a:xfrm>
              <a:off x="5198475" y="1926300"/>
              <a:ext cx="2855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rgbClr val="FFFFFF"/>
                  </a:solidFill>
                  <a:latin typeface="Lato"/>
                  <a:ea typeface="Lato"/>
                  <a:cs typeface="Lato"/>
                  <a:sym typeface="Lato"/>
                </a:rPr>
                <a:t>Want to keep learning about</a:t>
              </a:r>
              <a:r>
                <a:rPr b="1" lang="en" sz="1000">
                  <a:solidFill>
                    <a:srgbClr val="FFFFFF"/>
                  </a:solidFill>
                  <a:latin typeface="Lato"/>
                  <a:ea typeface="Lato"/>
                  <a:cs typeface="Lato"/>
                  <a:sym typeface="Lato"/>
                </a:rPr>
                <a:t> beauty insights?</a:t>
              </a:r>
              <a:endParaRPr sz="800">
                <a:solidFill>
                  <a:srgbClr val="FFFFFF"/>
                </a:solidFill>
                <a:latin typeface="Lato"/>
                <a:ea typeface="Lato"/>
                <a:cs typeface="Lato"/>
                <a:sym typeface="Lato"/>
              </a:endParaRPr>
            </a:p>
          </p:txBody>
        </p:sp>
      </p:grpSp>
      <p:grpSp>
        <p:nvGrpSpPr>
          <p:cNvPr id="234" name="Google Shape;234;p21"/>
          <p:cNvGrpSpPr/>
          <p:nvPr/>
        </p:nvGrpSpPr>
        <p:grpSpPr>
          <a:xfrm>
            <a:off x="369763" y="2551969"/>
            <a:ext cx="757838" cy="292500"/>
            <a:chOff x="3247263" y="4687575"/>
            <a:chExt cx="757838" cy="292500"/>
          </a:xfrm>
        </p:grpSpPr>
        <p:sp>
          <p:nvSpPr>
            <p:cNvPr id="235" name="Google Shape;235;p21"/>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1"/>
            <p:cNvSpPr txBox="1"/>
            <p:nvPr/>
          </p:nvSpPr>
          <p:spPr>
            <a:xfrm>
              <a:off x="3247263"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3">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237" name="Google Shape;237;p21"/>
          <p:cNvGrpSpPr/>
          <p:nvPr/>
        </p:nvGrpSpPr>
        <p:grpSpPr>
          <a:xfrm>
            <a:off x="1728450" y="2551794"/>
            <a:ext cx="757800" cy="292500"/>
            <a:chOff x="3247300" y="4687575"/>
            <a:chExt cx="757800" cy="292500"/>
          </a:xfrm>
        </p:grpSpPr>
        <p:sp>
          <p:nvSpPr>
            <p:cNvPr id="238" name="Google Shape;238;p21"/>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4">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240" name="Google Shape;240;p21"/>
          <p:cNvGrpSpPr/>
          <p:nvPr/>
        </p:nvGrpSpPr>
        <p:grpSpPr>
          <a:xfrm>
            <a:off x="3087100" y="2551969"/>
            <a:ext cx="757825" cy="292500"/>
            <a:chOff x="3247275" y="4687575"/>
            <a:chExt cx="757825" cy="292500"/>
          </a:xfrm>
        </p:grpSpPr>
        <p:sp>
          <p:nvSpPr>
            <p:cNvPr id="241" name="Google Shape;241;p21"/>
            <p:cNvSpPr/>
            <p:nvPr/>
          </p:nvSpPr>
          <p:spPr>
            <a:xfrm>
              <a:off x="3247300" y="4711575"/>
              <a:ext cx="757800" cy="244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txBox="1"/>
            <p:nvPr/>
          </p:nvSpPr>
          <p:spPr>
            <a:xfrm>
              <a:off x="3247275"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5">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pic>
        <p:nvPicPr>
          <p:cNvPr id="243" name="Google Shape;243;p21"/>
          <p:cNvPicPr preferRelativeResize="0"/>
          <p:nvPr/>
        </p:nvPicPr>
        <p:blipFill rotWithShape="1">
          <a:blip r:embed="rId6">
            <a:alphaModFix/>
          </a:blip>
          <a:srcRect b="0" l="16086" r="0" t="0"/>
          <a:stretch/>
        </p:blipFill>
        <p:spPr>
          <a:xfrm>
            <a:off x="0" y="946350"/>
            <a:ext cx="3610051" cy="936825"/>
          </a:xfrm>
          <a:prstGeom prst="rect">
            <a:avLst/>
          </a:prstGeom>
          <a:noFill/>
          <a:ln>
            <a:noFill/>
          </a:ln>
        </p:spPr>
      </p:pic>
      <p:sp>
        <p:nvSpPr>
          <p:cNvPr id="244" name="Google Shape;244;p21"/>
          <p:cNvSpPr txBox="1"/>
          <p:nvPr/>
        </p:nvSpPr>
        <p:spPr>
          <a:xfrm>
            <a:off x="4609600" y="592800"/>
            <a:ext cx="40662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lang="en" sz="16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600">
              <a:solidFill>
                <a:srgbClr val="FFFFFF"/>
              </a:solidFill>
              <a:latin typeface="Raleway ExtraBold"/>
              <a:ea typeface="Raleway ExtraBold"/>
              <a:cs typeface="Raleway ExtraBold"/>
              <a:sym typeface="Raleway ExtraBold"/>
            </a:endParaRPr>
          </a:p>
        </p:txBody>
      </p:sp>
      <p:sp>
        <p:nvSpPr>
          <p:cNvPr id="245" name="Google Shape;245;p21"/>
          <p:cNvSpPr txBox="1"/>
          <p:nvPr/>
        </p:nvSpPr>
        <p:spPr>
          <a:xfrm>
            <a:off x="4572000" y="1623625"/>
            <a:ext cx="4066200" cy="1708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lang="en" sz="9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2,000 retailer integrations to </a:t>
            </a:r>
            <a:r>
              <a:rPr lang="en" sz="900">
                <a:solidFill>
                  <a:srgbClr val="FFFFFF"/>
                </a:solidFill>
                <a:latin typeface="Lato"/>
                <a:ea typeface="Lato"/>
                <a:cs typeface="Lato"/>
                <a:sym typeface="Lato"/>
              </a:rPr>
              <a:t>understand</a:t>
            </a:r>
            <a:r>
              <a:rPr lang="en" sz="900">
                <a:solidFill>
                  <a:srgbClr val="FFFFFF"/>
                </a:solidFill>
                <a:latin typeface="Lato"/>
                <a:ea typeface="Lato"/>
                <a:cs typeface="Lato"/>
                <a:sym typeface="Lato"/>
              </a:rPr>
              <a:t> consumer online shopping behavior. The Index also includes data from MikMak Shopper Intelligence, which ties first-party eCommerce data to 1,000+ demographic and psychographic data points and can be segmented by product, retailer, and more. Shopper Intelligence is available through an industry-exclusive partnership with LiveRamp.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900">
                <a:solidFill>
                  <a:srgbClr val="FFFFFF"/>
                </a:solidFill>
                <a:latin typeface="Lato"/>
                <a:ea typeface="Lato"/>
                <a:cs typeface="Lato"/>
                <a:sym typeface="Lato"/>
              </a:rPr>
              <a:t>Data in this report is from April 30</a:t>
            </a:r>
            <a:r>
              <a:rPr lang="en" sz="900">
                <a:solidFill>
                  <a:srgbClr val="FFFFFF"/>
                </a:solidFill>
                <a:latin typeface="Lato"/>
                <a:ea typeface="Lato"/>
                <a:cs typeface="Lato"/>
                <a:sym typeface="Lato"/>
              </a:rPr>
              <a:t>, 2022 - April 30, 2023</a:t>
            </a:r>
            <a:endParaRPr sz="900">
              <a:solidFill>
                <a:srgbClr val="FFFFFF"/>
              </a:solidFill>
              <a:latin typeface="Lato"/>
              <a:ea typeface="Lato"/>
              <a:cs typeface="Lato"/>
              <a:sym typeface="Lato"/>
            </a:endParaRPr>
          </a:p>
        </p:txBody>
      </p:sp>
      <p:cxnSp>
        <p:nvCxnSpPr>
          <p:cNvPr id="246" name="Google Shape;246;p21"/>
          <p:cNvCxnSpPr/>
          <p:nvPr/>
        </p:nvCxnSpPr>
        <p:spPr>
          <a:xfrm>
            <a:off x="4645225" y="1503925"/>
            <a:ext cx="638700" cy="0"/>
          </a:xfrm>
          <a:prstGeom prst="straightConnector1">
            <a:avLst/>
          </a:prstGeom>
          <a:noFill/>
          <a:ln cap="flat" cmpd="sng" w="19050">
            <a:solidFill>
              <a:srgbClr val="FFFFFF"/>
            </a:solidFill>
            <a:prstDash val="solid"/>
            <a:round/>
            <a:headEnd len="med" w="med" type="none"/>
            <a:tailEnd len="med" w="med" type="none"/>
          </a:ln>
        </p:spPr>
      </p:cxnSp>
      <p:sp>
        <p:nvSpPr>
          <p:cNvPr id="247" name="Google Shape;247;p21"/>
          <p:cNvSpPr/>
          <p:nvPr/>
        </p:nvSpPr>
        <p:spPr>
          <a:xfrm flipH="1">
            <a:off x="4645325" y="3580925"/>
            <a:ext cx="4030500" cy="1078500"/>
          </a:xfrm>
          <a:prstGeom prst="roundRect">
            <a:avLst>
              <a:gd fmla="val 4461" name="adj"/>
            </a:avLst>
          </a:prstGeom>
          <a:solidFill>
            <a:srgbClr val="FFFFF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1"/>
          <p:cNvSpPr txBox="1"/>
          <p:nvPr/>
        </p:nvSpPr>
        <p:spPr>
          <a:xfrm>
            <a:off x="4821693" y="3709189"/>
            <a:ext cx="3080700" cy="82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Raleway"/>
                <a:ea typeface="Raleway"/>
                <a:cs typeface="Raleway"/>
                <a:sym typeface="Raleway"/>
              </a:rPr>
              <a:t>Let’s chat!</a:t>
            </a:r>
            <a:endParaRPr b="1" sz="12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sz="1000">
                <a:latin typeface="Lato"/>
                <a:ea typeface="Lato"/>
                <a:cs typeface="Lato"/>
                <a:sym typeface="Lato"/>
              </a:rPr>
              <a:t>Want to get even more insights? </a:t>
            </a:r>
            <a:endParaRPr sz="1000">
              <a:solidFill>
                <a:srgbClr val="000000"/>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000000"/>
                </a:solidFill>
                <a:latin typeface="Lato"/>
                <a:ea typeface="Lato"/>
                <a:cs typeface="Lato"/>
                <a:sym typeface="Lato"/>
              </a:rPr>
              <a:t>Contact </a:t>
            </a:r>
            <a:r>
              <a:rPr b="1" lang="en" sz="1000" u="sng">
                <a:solidFill>
                  <a:schemeClr val="accent6"/>
                </a:solidFill>
                <a:latin typeface="Lato"/>
                <a:ea typeface="Lato"/>
                <a:cs typeface="Lato"/>
                <a:sym typeface="Lato"/>
                <a:hlinkClick r:id="rId7">
                  <a:extLst>
                    <a:ext uri="{A12FA001-AC4F-418D-AE19-62706E023703}">
                      <ahyp:hlinkClr val="tx"/>
                    </a:ext>
                  </a:extLst>
                </a:hlinkClick>
              </a:rPr>
              <a:t>marketing@mikmak.com</a:t>
            </a:r>
            <a:r>
              <a:rPr lang="en" sz="1000">
                <a:solidFill>
                  <a:srgbClr val="000000"/>
                </a:solidFill>
                <a:latin typeface="Lato"/>
                <a:ea typeface="Lato"/>
                <a:cs typeface="Lato"/>
                <a:sym typeface="Lato"/>
              </a:rPr>
              <a:t>!</a:t>
            </a:r>
            <a:endParaRPr sz="1000">
              <a:solidFill>
                <a:srgbClr val="000000"/>
              </a:solidFill>
              <a:latin typeface="Lato"/>
              <a:ea typeface="Lato"/>
              <a:cs typeface="Lato"/>
              <a:sym typeface="Lato"/>
            </a:endParaRPr>
          </a:p>
        </p:txBody>
      </p:sp>
      <p:pic>
        <p:nvPicPr>
          <p:cNvPr id="249" name="Google Shape;249;p21"/>
          <p:cNvPicPr preferRelativeResize="0"/>
          <p:nvPr/>
        </p:nvPicPr>
        <p:blipFill rotWithShape="1">
          <a:blip r:embed="rId8">
            <a:alphaModFix/>
          </a:blip>
          <a:srcRect b="24446" l="0" r="0" t="23551"/>
          <a:stretch/>
        </p:blipFill>
        <p:spPr>
          <a:xfrm>
            <a:off x="1656975" y="3078974"/>
            <a:ext cx="930724" cy="272249"/>
          </a:xfrm>
          <a:prstGeom prst="rect">
            <a:avLst/>
          </a:prstGeom>
          <a:noFill/>
          <a:ln>
            <a:noFill/>
          </a:ln>
        </p:spPr>
      </p:pic>
      <p:pic>
        <p:nvPicPr>
          <p:cNvPr id="250" name="Google Shape;250;p21"/>
          <p:cNvPicPr preferRelativeResize="0"/>
          <p:nvPr/>
        </p:nvPicPr>
        <p:blipFill rotWithShape="1">
          <a:blip r:embed="rId9">
            <a:alphaModFix/>
          </a:blip>
          <a:srcRect b="0" l="24651" r="24519" t="0"/>
          <a:stretch/>
        </p:blipFill>
        <p:spPr>
          <a:xfrm>
            <a:off x="598517" y="2985238"/>
            <a:ext cx="300334" cy="369299"/>
          </a:xfrm>
          <a:prstGeom prst="rect">
            <a:avLst/>
          </a:prstGeom>
          <a:noFill/>
          <a:ln>
            <a:noFill/>
          </a:ln>
        </p:spPr>
      </p:pic>
      <p:pic>
        <p:nvPicPr>
          <p:cNvPr id="251" name="Google Shape;251;p21"/>
          <p:cNvPicPr preferRelativeResize="0"/>
          <p:nvPr/>
        </p:nvPicPr>
        <p:blipFill>
          <a:blip r:embed="rId10">
            <a:alphaModFix/>
          </a:blip>
          <a:stretch>
            <a:fillRect/>
          </a:stretch>
        </p:blipFill>
        <p:spPr>
          <a:xfrm>
            <a:off x="3033575" y="2926840"/>
            <a:ext cx="864875" cy="48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201559"/>
      </a:dk2>
      <a:lt2>
        <a:srgbClr val="3A26A3"/>
      </a:lt2>
      <a:accent1>
        <a:srgbClr val="BA3CAD"/>
      </a:accent1>
      <a:accent2>
        <a:srgbClr val="893085"/>
      </a:accent2>
      <a:accent3>
        <a:srgbClr val="66215F"/>
      </a:accent3>
      <a:accent4>
        <a:srgbClr val="2D1E80"/>
      </a:accent4>
      <a:accent5>
        <a:srgbClr val="EDF3F7"/>
      </a:accent5>
      <a:accent6>
        <a:srgbClr val="00A6A4"/>
      </a:accent6>
      <a:hlink>
        <a:srgbClr val="00A6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