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Raleway"/>
      <p:regular r:id="rId15"/>
      <p:bold r:id="rId16"/>
      <p:italic r:id="rId17"/>
      <p:boldItalic r:id="rId18"/>
    </p:embeddedFont>
    <p:embeddedFont>
      <p:font typeface="Raleway ExtraBold"/>
      <p:bold r:id="rId19"/>
      <p:boldItalic r:id="rId20"/>
    </p:embeddedFont>
    <p:embeddedFont>
      <p:font typeface="Lato"/>
      <p:regular r:id="rId21"/>
      <p:bold r:id="rId22"/>
      <p:italic r:id="rId23"/>
      <p:boldItalic r:id="rId24"/>
    </p:embeddedFont>
    <p:embeddedFont>
      <p:font typeface="Raleway Black"/>
      <p:bold r:id="rId25"/>
      <p:boldItalic r:id="rId26"/>
    </p:embeddedFont>
    <p:embeddedFont>
      <p:font typeface="Lato Black"/>
      <p:bold r:id="rId27"/>
      <p:boldItalic r:id="rId28"/>
    </p:embeddedFon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218E82-ACEA-4E45-861A-4E3924924EB2}">
  <a:tblStyle styleId="{17218E82-ACEA-4E45-861A-4E3924924E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ExtraBold-boldItalic.fntdata"/><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lack-boldItalic.fntdata"/><Relationship Id="rId25" Type="http://schemas.openxmlformats.org/officeDocument/2006/relationships/font" Target="fonts/RalewayBlack-bold.fntdata"/><Relationship Id="rId28" Type="http://schemas.openxmlformats.org/officeDocument/2006/relationships/font" Target="fonts/LatoBlack-boldItalic.fntdata"/><Relationship Id="rId27" Type="http://schemas.openxmlformats.org/officeDocument/2006/relationships/font" Target="fonts/LatoBlack-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Raleway-regular.fntdata"/><Relationship Id="rId14" Type="http://schemas.openxmlformats.org/officeDocument/2006/relationships/slide" Target="slides/slide8.xml"/><Relationship Id="rId17" Type="http://schemas.openxmlformats.org/officeDocument/2006/relationships/font" Target="fonts/Raleway-italic.fntdata"/><Relationship Id="rId16" Type="http://schemas.openxmlformats.org/officeDocument/2006/relationships/font" Target="fonts/Raleway-bold.fntdata"/><Relationship Id="rId19" Type="http://schemas.openxmlformats.org/officeDocument/2006/relationships/font" Target="fonts/RalewayExtraBold-bold.fntdata"/><Relationship Id="rId18" Type="http://schemas.openxmlformats.org/officeDocument/2006/relationships/font" Target="fonts/Raleway-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f9154e45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f9154e45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5f9154e45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5f9154e45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f9154e45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f9154e45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5f9154e45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5f9154e45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5f9154e45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5f9154e45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f9154e45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f9154e45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5f9154e45e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5f9154e45e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f9154e45e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f9154e45e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mikmak.com/"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hyperlink" Target="https://www.mikmak.com/" TargetMode="External"/><Relationship Id="rId5" Type="http://schemas.openxmlformats.org/officeDocument/2006/relationships/image" Target="../media/image3.png"/><Relationship Id="rId6" Type="http://schemas.openxmlformats.org/officeDocument/2006/relationships/hyperlink" Target="https://hola.mikmak.com/mm-emea-beauty-personal-care-guide-2023" TargetMode="Externa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mikmak.com/"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1.gif"/><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mikmak.com/" TargetMode="External"/><Relationship Id="rId4" Type="http://schemas.openxmlformats.org/officeDocument/2006/relationships/image" Target="../media/image3.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schedule-a-demo" TargetMode="External"/><Relationship Id="rId4" Type="http://schemas.openxmlformats.org/officeDocument/2006/relationships/hyperlink" Target="https://www.mikmak.com/" TargetMode="External"/><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mailto:marketing@mikmak.com" TargetMode="External"/><Relationship Id="rId4" Type="http://schemas.openxmlformats.org/officeDocument/2006/relationships/image" Target="../media/image12.png"/><Relationship Id="rId10" Type="http://schemas.openxmlformats.org/officeDocument/2006/relationships/image" Target="../media/image7.png"/><Relationship Id="rId9" Type="http://schemas.openxmlformats.org/officeDocument/2006/relationships/hyperlink" Target="https://shows.acast.com/brave-commerce/episodes/6255a8c4ea4f57001220d4ce" TargetMode="External"/><Relationship Id="rId5" Type="http://schemas.openxmlformats.org/officeDocument/2006/relationships/hyperlink" Target="https://shows.acast.com/brave-commerce/episodes/6255a8c4ea4f57001220d4cd" TargetMode="External"/><Relationship Id="rId6" Type="http://schemas.openxmlformats.org/officeDocument/2006/relationships/image" Target="../media/image4.png"/><Relationship Id="rId7" Type="http://schemas.openxmlformats.org/officeDocument/2006/relationships/hyperlink" Target="https://shows.acast.com/brave-commerce/episodes/6255a8c4ea4f57001220d4ce" TargetMode="External"/><Relationship Id="rId8" Type="http://schemas.openxmlformats.org/officeDocument/2006/relationships/hyperlink" Target="https://shows.acast.com/brave-commerce/episodes/6255a8c4ea4f57001220d4cd"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3" name="Shape 53"/>
        <p:cNvGrpSpPr/>
        <p:nvPr/>
      </p:nvGrpSpPr>
      <p:grpSpPr>
        <a:xfrm>
          <a:off x="0" y="0"/>
          <a:ext cx="0" cy="0"/>
          <a:chOff x="0" y="0"/>
          <a:chExt cx="0" cy="0"/>
        </a:xfrm>
      </p:grpSpPr>
      <p:sp>
        <p:nvSpPr>
          <p:cNvPr id="54" name="Google Shape;54;p13"/>
          <p:cNvSpPr txBox="1"/>
          <p:nvPr/>
        </p:nvSpPr>
        <p:spPr>
          <a:xfrm>
            <a:off x="742000" y="2527488"/>
            <a:ext cx="3255300" cy="400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a:solidFill>
                  <a:srgbClr val="FFFFFF"/>
                </a:solidFill>
                <a:latin typeface="Raleway"/>
                <a:ea typeface="Raleway"/>
                <a:cs typeface="Raleway"/>
                <a:sym typeface="Raleway"/>
              </a:rPr>
              <a:t>From the MikMak Shopping Index</a:t>
            </a:r>
            <a:endParaRPr>
              <a:solidFill>
                <a:srgbClr val="FFFFFF"/>
              </a:solidFill>
              <a:latin typeface="Raleway"/>
              <a:ea typeface="Raleway"/>
              <a:cs typeface="Raleway"/>
              <a:sym typeface="Raleway"/>
            </a:endParaRPr>
          </a:p>
        </p:txBody>
      </p:sp>
      <p:sp>
        <p:nvSpPr>
          <p:cNvPr id="55" name="Google Shape;55;p13"/>
          <p:cNvSpPr txBox="1"/>
          <p:nvPr/>
        </p:nvSpPr>
        <p:spPr>
          <a:xfrm>
            <a:off x="742000" y="897638"/>
            <a:ext cx="3255300" cy="1530600"/>
          </a:xfrm>
          <a:prstGeom prst="rect">
            <a:avLst/>
          </a:prstGeom>
          <a:noFill/>
          <a:ln>
            <a:noFill/>
          </a:ln>
        </p:spPr>
        <p:txBody>
          <a:bodyPr anchorCtr="0" anchor="ctr" bIns="28575" lIns="0" spcFirstLastPara="1" rIns="28575" wrap="square" tIns="28575">
            <a:noAutofit/>
          </a:bodyPr>
          <a:lstStyle/>
          <a:p>
            <a:pPr indent="0" lvl="0" marL="0" rtl="0" algn="l">
              <a:lnSpc>
                <a:spcPct val="100000"/>
              </a:lnSpc>
              <a:spcBef>
                <a:spcPts val="0"/>
              </a:spcBef>
              <a:spcAft>
                <a:spcPts val="0"/>
              </a:spcAft>
              <a:buClr>
                <a:srgbClr val="000000"/>
              </a:buClr>
              <a:buSzPts val="1100"/>
              <a:buFont typeface="Arial"/>
              <a:buNone/>
            </a:pPr>
            <a:r>
              <a:rPr b="1" lang="en" sz="3400">
                <a:solidFill>
                  <a:srgbClr val="FFFFFF"/>
                </a:solidFill>
                <a:latin typeface="Raleway"/>
                <a:ea typeface="Raleway"/>
                <a:cs typeface="Raleway"/>
                <a:sym typeface="Raleway"/>
              </a:rPr>
              <a:t>Boots UK Benchmarks &amp; Insights Report</a:t>
            </a:r>
            <a:endParaRPr sz="4800">
              <a:solidFill>
                <a:srgbClr val="FFFFFF"/>
              </a:solidFill>
              <a:latin typeface="Raleway Black"/>
              <a:ea typeface="Raleway Black"/>
              <a:cs typeface="Raleway Black"/>
              <a:sym typeface="Raleway Black"/>
            </a:endParaRPr>
          </a:p>
        </p:txBody>
      </p:sp>
      <p:pic>
        <p:nvPicPr>
          <p:cNvPr id="56" name="Google Shape;56;p13"/>
          <p:cNvPicPr preferRelativeResize="0"/>
          <p:nvPr/>
        </p:nvPicPr>
        <p:blipFill rotWithShape="1">
          <a:blip r:embed="rId3">
            <a:alphaModFix/>
          </a:blip>
          <a:srcRect b="0" l="5401" r="0" t="0"/>
          <a:stretch/>
        </p:blipFill>
        <p:spPr>
          <a:xfrm>
            <a:off x="742000" y="3582488"/>
            <a:ext cx="1757126" cy="663375"/>
          </a:xfrm>
          <a:prstGeom prst="rect">
            <a:avLst/>
          </a:prstGeom>
          <a:noFill/>
          <a:ln>
            <a:noFill/>
          </a:ln>
        </p:spPr>
      </p:pic>
      <p:cxnSp>
        <p:nvCxnSpPr>
          <p:cNvPr id="57" name="Google Shape;57;p13"/>
          <p:cNvCxnSpPr/>
          <p:nvPr/>
        </p:nvCxnSpPr>
        <p:spPr>
          <a:xfrm>
            <a:off x="748925" y="3212088"/>
            <a:ext cx="714900" cy="0"/>
          </a:xfrm>
          <a:prstGeom prst="straightConnector1">
            <a:avLst/>
          </a:prstGeom>
          <a:noFill/>
          <a:ln cap="flat" cmpd="sng" w="19050">
            <a:solidFill>
              <a:srgbClr val="FFFFFF"/>
            </a:solidFill>
            <a:prstDash val="solid"/>
            <a:round/>
            <a:headEnd len="med" w="med" type="none"/>
            <a:tailEnd len="med" w="med" type="none"/>
          </a:ln>
        </p:spPr>
      </p:cxnSp>
      <p:grpSp>
        <p:nvGrpSpPr>
          <p:cNvPr id="58" name="Google Shape;58;p13"/>
          <p:cNvGrpSpPr/>
          <p:nvPr/>
        </p:nvGrpSpPr>
        <p:grpSpPr>
          <a:xfrm>
            <a:off x="4759800" y="0"/>
            <a:ext cx="4384200" cy="5143501"/>
            <a:chOff x="0" y="0"/>
            <a:chExt cx="4384200" cy="5143501"/>
          </a:xfrm>
        </p:grpSpPr>
        <p:pic>
          <p:nvPicPr>
            <p:cNvPr id="59" name="Google Shape;59;p13"/>
            <p:cNvPicPr preferRelativeResize="0"/>
            <p:nvPr/>
          </p:nvPicPr>
          <p:blipFill rotWithShape="1">
            <a:blip r:embed="rId4">
              <a:alphaModFix/>
            </a:blip>
            <a:srcRect b="0" l="8453" r="34738" t="0"/>
            <a:stretch/>
          </p:blipFill>
          <p:spPr>
            <a:xfrm>
              <a:off x="0" y="0"/>
              <a:ext cx="4384148" cy="5143501"/>
            </a:xfrm>
            <a:prstGeom prst="rect">
              <a:avLst/>
            </a:prstGeom>
            <a:noFill/>
            <a:ln>
              <a:noFill/>
            </a:ln>
          </p:spPr>
        </p:pic>
        <p:sp>
          <p:nvSpPr>
            <p:cNvPr id="60" name="Google Shape;60;p13"/>
            <p:cNvSpPr/>
            <p:nvPr/>
          </p:nvSpPr>
          <p:spPr>
            <a:xfrm>
              <a:off x="0" y="0"/>
              <a:ext cx="4384200" cy="5143500"/>
            </a:xfrm>
            <a:prstGeom prst="rect">
              <a:avLst/>
            </a:prstGeom>
            <a:solidFill>
              <a:srgbClr val="283F91">
                <a:alpha val="5000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grpSp>
        <p:nvGrpSpPr>
          <p:cNvPr id="61" name="Google Shape;61;p13"/>
          <p:cNvGrpSpPr/>
          <p:nvPr/>
        </p:nvGrpSpPr>
        <p:grpSpPr>
          <a:xfrm>
            <a:off x="5956650" y="1440276"/>
            <a:ext cx="1990500" cy="1990500"/>
            <a:chOff x="1196850" y="1440276"/>
            <a:chExt cx="1990500" cy="1990500"/>
          </a:xfrm>
        </p:grpSpPr>
        <p:sp>
          <p:nvSpPr>
            <p:cNvPr id="62" name="Google Shape;62;p13"/>
            <p:cNvSpPr/>
            <p:nvPr/>
          </p:nvSpPr>
          <p:spPr>
            <a:xfrm>
              <a:off x="1196850" y="1440276"/>
              <a:ext cx="1990500" cy="1990500"/>
            </a:xfrm>
            <a:prstGeom prst="ellipse">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2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3"/>
            <p:cNvGrpSpPr/>
            <p:nvPr/>
          </p:nvGrpSpPr>
          <p:grpSpPr>
            <a:xfrm>
              <a:off x="1289508" y="1532949"/>
              <a:ext cx="1805184" cy="1805184"/>
              <a:chOff x="1232100" y="1475700"/>
              <a:chExt cx="1920000" cy="1920000"/>
            </a:xfrm>
          </p:grpSpPr>
          <p:sp>
            <p:nvSpPr>
              <p:cNvPr id="64" name="Google Shape;64;p13"/>
              <p:cNvSpPr/>
              <p:nvPr/>
            </p:nvSpPr>
            <p:spPr>
              <a:xfrm>
                <a:off x="1232100" y="1475700"/>
                <a:ext cx="1920000" cy="1920000"/>
              </a:xfrm>
              <a:prstGeom prst="ellipse">
                <a:avLst/>
              </a:prstGeom>
              <a:solidFill>
                <a:schemeClr val="accent2"/>
              </a:solidFill>
              <a:ln>
                <a:noFill/>
              </a:ln>
              <a:effectLst>
                <a:outerShdw blurRad="57150" rotWithShape="0" algn="bl" dir="5400000" dist="19050">
                  <a:srgbClr val="000000">
                    <a:alpha val="2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13"/>
              <p:cNvPicPr preferRelativeResize="0"/>
              <p:nvPr/>
            </p:nvPicPr>
            <p:blipFill>
              <a:blip r:embed="rId5">
                <a:alphaModFix/>
              </a:blip>
              <a:stretch>
                <a:fillRect/>
              </a:stretch>
            </p:blipFill>
            <p:spPr>
              <a:xfrm>
                <a:off x="1510888" y="2073300"/>
                <a:ext cx="1362425" cy="724800"/>
              </a:xfrm>
              <a:prstGeom prst="rect">
                <a:avLst/>
              </a:prstGeom>
              <a:noFill/>
              <a:ln>
                <a:noFill/>
              </a:ln>
              <a:effectLst>
                <a:outerShdw blurRad="57150" rotWithShape="0" algn="bl" dir="5400000" dist="19050">
                  <a:srgbClr val="000000">
                    <a:alpha val="27000"/>
                  </a:srgbClr>
                </a:outerShdw>
              </a:effectLst>
            </p:spPr>
          </p:pic>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 name="Shape 69"/>
        <p:cNvGrpSpPr/>
        <p:nvPr/>
      </p:nvGrpSpPr>
      <p:grpSpPr>
        <a:xfrm>
          <a:off x="0" y="0"/>
          <a:ext cx="0" cy="0"/>
          <a:chOff x="0" y="0"/>
          <a:chExt cx="0" cy="0"/>
        </a:xfrm>
      </p:grpSpPr>
      <p:sp>
        <p:nvSpPr>
          <p:cNvPr id="70" name="Google Shape;70;p14"/>
          <p:cNvSpPr/>
          <p:nvPr/>
        </p:nvSpPr>
        <p:spPr>
          <a:xfrm>
            <a:off x="7653900" y="0"/>
            <a:ext cx="1490100" cy="5143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txBox="1"/>
          <p:nvPr/>
        </p:nvSpPr>
        <p:spPr>
          <a:xfrm>
            <a:off x="374600" y="1187775"/>
            <a:ext cx="6060900" cy="10704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000">
                <a:solidFill>
                  <a:schemeClr val="dk2"/>
                </a:solidFill>
                <a:latin typeface="Raleway"/>
                <a:ea typeface="Raleway"/>
                <a:cs typeface="Raleway"/>
                <a:sym typeface="Raleway"/>
              </a:rPr>
              <a:t>Consumer preference for Boots eCommerce has shifted</a:t>
            </a:r>
            <a:endParaRPr b="1" sz="3000">
              <a:solidFill>
                <a:schemeClr val="dk2"/>
              </a:solidFill>
              <a:latin typeface="Raleway"/>
              <a:ea typeface="Raleway"/>
              <a:cs typeface="Raleway"/>
              <a:sym typeface="Raleway"/>
            </a:endParaRPr>
          </a:p>
        </p:txBody>
      </p:sp>
      <p:sp>
        <p:nvSpPr>
          <p:cNvPr id="72" name="Google Shape;72;p14"/>
          <p:cNvSpPr txBox="1"/>
          <p:nvPr/>
        </p:nvSpPr>
        <p:spPr>
          <a:xfrm>
            <a:off x="396000" y="2405450"/>
            <a:ext cx="1968000" cy="842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latin typeface="Lato"/>
                <a:ea typeface="Lato"/>
                <a:cs typeface="Lato"/>
                <a:sym typeface="Lato"/>
              </a:rPr>
              <a:t>Snapchat has emerged as the second-most popular social commerce platform for Boots shoppers</a:t>
            </a:r>
            <a:endParaRPr sz="1200">
              <a:solidFill>
                <a:srgbClr val="000000"/>
              </a:solidFill>
              <a:latin typeface="Lato"/>
              <a:ea typeface="Lato"/>
              <a:cs typeface="Lato"/>
              <a:sym typeface="Lato"/>
            </a:endParaRPr>
          </a:p>
        </p:txBody>
      </p:sp>
      <p:sp>
        <p:nvSpPr>
          <p:cNvPr id="73" name="Google Shape;73;p14"/>
          <p:cNvSpPr txBox="1"/>
          <p:nvPr/>
        </p:nvSpPr>
        <p:spPr>
          <a:xfrm>
            <a:off x="2641962" y="2416825"/>
            <a:ext cx="1652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200">
                <a:latin typeface="Lato"/>
                <a:ea typeface="Lato"/>
                <a:cs typeface="Lato"/>
                <a:sym typeface="Lato"/>
              </a:rPr>
              <a:t>Fragrances is</a:t>
            </a:r>
            <a:r>
              <a:rPr lang="en" sz="1200">
                <a:latin typeface="Lato"/>
                <a:ea typeface="Lato"/>
                <a:cs typeface="Lato"/>
                <a:sym typeface="Lato"/>
              </a:rPr>
              <a:t> the top product category driving online shoppers to Boots</a:t>
            </a:r>
            <a:endParaRPr sz="1200">
              <a:solidFill>
                <a:srgbClr val="000000"/>
              </a:solidFill>
              <a:latin typeface="Lato"/>
              <a:ea typeface="Lato"/>
              <a:cs typeface="Lato"/>
              <a:sym typeface="Lato"/>
            </a:endParaRPr>
          </a:p>
        </p:txBody>
      </p:sp>
      <p:sp>
        <p:nvSpPr>
          <p:cNvPr id="74" name="Google Shape;74;p14"/>
          <p:cNvSpPr txBox="1"/>
          <p:nvPr/>
        </p:nvSpPr>
        <p:spPr>
          <a:xfrm>
            <a:off x="4568724" y="2416825"/>
            <a:ext cx="143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Lato"/>
                <a:ea typeface="Lato"/>
                <a:cs typeface="Lato"/>
                <a:sym typeface="Lato"/>
              </a:rPr>
              <a:t>Sunday is the best day to reach Boots shoppers</a:t>
            </a:r>
            <a:endParaRPr sz="1200">
              <a:solidFill>
                <a:srgbClr val="000000"/>
              </a:solidFill>
              <a:latin typeface="Lato"/>
              <a:ea typeface="Lato"/>
              <a:cs typeface="Lato"/>
              <a:sym typeface="Lato"/>
            </a:endParaRPr>
          </a:p>
        </p:txBody>
      </p:sp>
      <p:cxnSp>
        <p:nvCxnSpPr>
          <p:cNvPr id="75" name="Google Shape;75;p14"/>
          <p:cNvCxnSpPr/>
          <p:nvPr/>
        </p:nvCxnSpPr>
        <p:spPr>
          <a:xfrm>
            <a:off x="4414400" y="2509087"/>
            <a:ext cx="0" cy="738900"/>
          </a:xfrm>
          <a:prstGeom prst="straightConnector1">
            <a:avLst/>
          </a:prstGeom>
          <a:noFill/>
          <a:ln cap="flat" cmpd="sng" w="19050">
            <a:solidFill>
              <a:srgbClr val="283F91"/>
            </a:solidFill>
            <a:prstDash val="solid"/>
            <a:round/>
            <a:headEnd len="med" w="med" type="none"/>
            <a:tailEnd len="med" w="med" type="none"/>
          </a:ln>
        </p:spPr>
      </p:cxnSp>
      <p:cxnSp>
        <p:nvCxnSpPr>
          <p:cNvPr id="76" name="Google Shape;76;p14"/>
          <p:cNvCxnSpPr/>
          <p:nvPr/>
        </p:nvCxnSpPr>
        <p:spPr>
          <a:xfrm>
            <a:off x="2410275" y="2509087"/>
            <a:ext cx="0" cy="738900"/>
          </a:xfrm>
          <a:prstGeom prst="straightConnector1">
            <a:avLst/>
          </a:prstGeom>
          <a:noFill/>
          <a:ln cap="flat" cmpd="sng" w="19050">
            <a:solidFill>
              <a:srgbClr val="283F91"/>
            </a:solidFill>
            <a:prstDash val="solid"/>
            <a:round/>
            <a:headEnd len="med" w="med" type="none"/>
            <a:tailEnd len="med" w="med" type="none"/>
          </a:ln>
        </p:spPr>
      </p:cxnSp>
      <p:pic>
        <p:nvPicPr>
          <p:cNvPr id="77" name="Google Shape;77;p1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78" name="Google Shape;78;p14"/>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Boots UK Benchmarks &amp; Insights</a:t>
            </a:r>
            <a:endParaRPr sz="1000">
              <a:solidFill>
                <a:srgbClr val="000000"/>
              </a:solidFill>
              <a:latin typeface="Lato"/>
              <a:ea typeface="Lato"/>
              <a:cs typeface="Lato"/>
              <a:sym typeface="Lato"/>
            </a:endParaRPr>
          </a:p>
        </p:txBody>
      </p:sp>
      <p:cxnSp>
        <p:nvCxnSpPr>
          <p:cNvPr id="79" name="Google Shape;79;p14"/>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80" name="Google Shape;80;p14"/>
          <p:cNvSpPr txBox="1"/>
          <p:nvPr/>
        </p:nvSpPr>
        <p:spPr>
          <a:xfrm>
            <a:off x="374600" y="3545500"/>
            <a:ext cx="6039600" cy="338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latin typeface="Lato"/>
                <a:ea typeface="Lato"/>
                <a:cs typeface="Lato"/>
                <a:sym typeface="Lato"/>
              </a:rPr>
              <a:t>Here are the latest Boots UK eCommerce findings for your 2023 marketing initiatives.</a:t>
            </a:r>
            <a:endParaRPr sz="1200">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3">
            <a:alphaModFix/>
          </a:blip>
          <a:srcRect b="29661" l="0" r="0" t="29661"/>
          <a:stretch/>
        </p:blipFill>
        <p:spPr>
          <a:xfrm>
            <a:off x="4412700" y="3603325"/>
            <a:ext cx="4731300" cy="1540172"/>
          </a:xfrm>
          <a:prstGeom prst="rect">
            <a:avLst/>
          </a:prstGeom>
          <a:noFill/>
          <a:ln>
            <a:noFill/>
          </a:ln>
        </p:spPr>
      </p:pic>
      <p:pic>
        <p:nvPicPr>
          <p:cNvPr id="86" name="Google Shape;86;p15">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
        <p:nvSpPr>
          <p:cNvPr id="87" name="Google Shape;87;p15"/>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Boots UK Benchmarks &amp; Insights</a:t>
            </a:r>
            <a:endParaRPr sz="1000">
              <a:solidFill>
                <a:srgbClr val="000000"/>
              </a:solidFill>
              <a:latin typeface="Lato"/>
              <a:ea typeface="Lato"/>
              <a:cs typeface="Lato"/>
              <a:sym typeface="Lato"/>
            </a:endParaRPr>
          </a:p>
        </p:txBody>
      </p:sp>
      <p:cxnSp>
        <p:nvCxnSpPr>
          <p:cNvPr id="88" name="Google Shape;88;p15"/>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89" name="Google Shape;89;p15"/>
          <p:cNvSpPr txBox="1"/>
          <p:nvPr/>
        </p:nvSpPr>
        <p:spPr>
          <a:xfrm>
            <a:off x="304875" y="1030450"/>
            <a:ext cx="3807000" cy="6759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latin typeface="Raleway"/>
                <a:ea typeface="Raleway"/>
                <a:cs typeface="Raleway"/>
                <a:sym typeface="Raleway"/>
              </a:rPr>
              <a:t>Use a strategic mix of social commerce ads</a:t>
            </a:r>
            <a:endParaRPr b="1" sz="800">
              <a:solidFill>
                <a:srgbClr val="000000"/>
              </a:solidFill>
              <a:latin typeface="Lato"/>
              <a:ea typeface="Lato"/>
              <a:cs typeface="Lato"/>
              <a:sym typeface="Lato"/>
            </a:endParaRPr>
          </a:p>
        </p:txBody>
      </p:sp>
      <p:sp>
        <p:nvSpPr>
          <p:cNvPr id="90" name="Google Shape;90;p15"/>
          <p:cNvSpPr txBox="1"/>
          <p:nvPr/>
        </p:nvSpPr>
        <p:spPr>
          <a:xfrm>
            <a:off x="304875" y="1865750"/>
            <a:ext cx="3807000" cy="24012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latin typeface="Lato"/>
                <a:ea typeface="Lato"/>
                <a:cs typeface="Lato"/>
                <a:sym typeface="Lato"/>
              </a:rPr>
              <a:t>According to MikMak Shopping Index, Boots is the </a:t>
            </a:r>
            <a:r>
              <a:rPr lang="en" sz="1000" u="sng">
                <a:solidFill>
                  <a:schemeClr val="hlink"/>
                </a:solidFill>
                <a:latin typeface="Lato"/>
                <a:ea typeface="Lato"/>
                <a:cs typeface="Lato"/>
                <a:sym typeface="Lato"/>
                <a:hlinkClick r:id="rId6"/>
              </a:rPr>
              <a:t>top choice for both Beauty and Personal Care eCommerce</a:t>
            </a:r>
            <a:r>
              <a:rPr lang="en" sz="1000">
                <a:latin typeface="Lato"/>
                <a:ea typeface="Lato"/>
                <a:cs typeface="Lato"/>
                <a:sym typeface="Lato"/>
              </a:rPr>
              <a:t> in the UK this year, in terms of Purchase Intent Clicks*, an indicator of overall shopping traffic. In addition to brand websites offering multi-retailer checkout and ‘where to buy’ functionality, social media is key in driving potential buyers to Boots. Let’s take a closer look at these platforms’ positioning this year.</a:t>
            </a:r>
            <a:endParaRPr sz="1000">
              <a:latin typeface="Lato"/>
              <a:ea typeface="Lato"/>
              <a:cs typeface="Lato"/>
              <a:sym typeface="Lato"/>
            </a:endParaRPr>
          </a:p>
          <a:p>
            <a:pPr indent="0" lvl="0" marL="0" rtl="0" algn="l">
              <a:lnSpc>
                <a:spcPct val="100000"/>
              </a:lnSpc>
              <a:spcBef>
                <a:spcPts val="0"/>
              </a:spcBef>
              <a:spcAft>
                <a:spcPts val="0"/>
              </a:spcAft>
              <a:buNone/>
            </a:pPr>
            <a:r>
              <a:t/>
            </a:r>
            <a:endParaRPr sz="1000">
              <a:latin typeface="Lato"/>
              <a:ea typeface="Lato"/>
              <a:cs typeface="Lato"/>
              <a:sym typeface="Lato"/>
            </a:endParaRPr>
          </a:p>
          <a:p>
            <a:pPr indent="0" lvl="0" marL="0" rtl="0" algn="l">
              <a:lnSpc>
                <a:spcPct val="100000"/>
              </a:lnSpc>
              <a:spcBef>
                <a:spcPts val="0"/>
              </a:spcBef>
              <a:spcAft>
                <a:spcPts val="0"/>
              </a:spcAft>
              <a:buNone/>
            </a:pPr>
            <a:r>
              <a:rPr lang="en" sz="1000">
                <a:latin typeface="Lato"/>
                <a:ea typeface="Lato"/>
                <a:cs typeface="Lato"/>
                <a:sym typeface="Lato"/>
              </a:rPr>
              <a:t>While Facebook is leading (50.3 percent share of Purchase Intent Clicks), Snapchat (30.8 percent) has emerged as a major social commerce platform driving brand media traffic to Boots, followed by TikTok (16.6 percent) in third position, also gaining importance in the mix. Youtube (1.1 percent) and Instagram (1.0 percent) are the next most important social media within the Top 5 platforms driving traffic to Boots.</a:t>
            </a:r>
            <a:endParaRPr sz="1000">
              <a:latin typeface="Lato"/>
              <a:ea typeface="Lato"/>
              <a:cs typeface="Lato"/>
              <a:sym typeface="Lato"/>
            </a:endParaRPr>
          </a:p>
        </p:txBody>
      </p:sp>
      <p:sp>
        <p:nvSpPr>
          <p:cNvPr id="91" name="Google Shape;91;p15"/>
          <p:cNvSpPr/>
          <p:nvPr/>
        </p:nvSpPr>
        <p:spPr>
          <a:xfrm>
            <a:off x="4412700" y="0"/>
            <a:ext cx="4731300" cy="36321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txBox="1"/>
          <p:nvPr/>
        </p:nvSpPr>
        <p:spPr>
          <a:xfrm>
            <a:off x="4412700" y="321900"/>
            <a:ext cx="4731300" cy="5850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300">
                <a:solidFill>
                  <a:srgbClr val="FFFFFF"/>
                </a:solidFill>
                <a:latin typeface="Raleway"/>
                <a:ea typeface="Raleway"/>
                <a:cs typeface="Raleway"/>
                <a:sym typeface="Raleway"/>
              </a:rPr>
              <a:t>Top 5 Social Platforms for Boots</a:t>
            </a:r>
            <a:br>
              <a:rPr b="1" lang="en" sz="1300">
                <a:solidFill>
                  <a:srgbClr val="FFFFFF"/>
                </a:solidFill>
                <a:latin typeface="Raleway"/>
                <a:ea typeface="Raleway"/>
                <a:cs typeface="Raleway"/>
                <a:sym typeface="Raleway"/>
              </a:rPr>
            </a:br>
            <a:r>
              <a:rPr lang="en" sz="1300">
                <a:solidFill>
                  <a:srgbClr val="FFFFFF"/>
                </a:solidFill>
                <a:latin typeface="Raleway"/>
                <a:ea typeface="Raleway"/>
                <a:cs typeface="Raleway"/>
                <a:sym typeface="Raleway"/>
              </a:rPr>
              <a:t>by Share of Purchase Intent Clicks</a:t>
            </a:r>
            <a:endParaRPr sz="1600">
              <a:solidFill>
                <a:srgbClr val="FFFFFF"/>
              </a:solidFill>
            </a:endParaRPr>
          </a:p>
        </p:txBody>
      </p:sp>
      <p:sp>
        <p:nvSpPr>
          <p:cNvPr id="93" name="Google Shape;93;p15"/>
          <p:cNvSpPr/>
          <p:nvPr/>
        </p:nvSpPr>
        <p:spPr>
          <a:xfrm>
            <a:off x="4412700" y="3632100"/>
            <a:ext cx="4731300" cy="1511400"/>
          </a:xfrm>
          <a:prstGeom prst="rect">
            <a:avLst/>
          </a:prstGeom>
          <a:solidFill>
            <a:srgbClr val="283F91">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5"/>
          <p:cNvGrpSpPr/>
          <p:nvPr/>
        </p:nvGrpSpPr>
        <p:grpSpPr>
          <a:xfrm>
            <a:off x="4974150" y="3977838"/>
            <a:ext cx="3767700" cy="791138"/>
            <a:chOff x="319612" y="3737950"/>
            <a:chExt cx="3767700" cy="791138"/>
          </a:xfrm>
        </p:grpSpPr>
        <p:sp>
          <p:nvSpPr>
            <p:cNvPr id="95" name="Google Shape;95;p15"/>
            <p:cNvSpPr/>
            <p:nvPr/>
          </p:nvSpPr>
          <p:spPr>
            <a:xfrm>
              <a:off x="319612" y="3853188"/>
              <a:ext cx="3767700" cy="675900"/>
            </a:xfrm>
            <a:prstGeom prst="roundRect">
              <a:avLst>
                <a:gd fmla="val 12248" name="adj"/>
              </a:avLst>
            </a:prstGeom>
            <a:solidFill>
              <a:srgbClr val="4285F4"/>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txBox="1"/>
            <p:nvPr/>
          </p:nvSpPr>
          <p:spPr>
            <a:xfrm>
              <a:off x="521100" y="4016500"/>
              <a:ext cx="3285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rgbClr val="FFFFFF"/>
                  </a:solidFill>
                  <a:latin typeface="Lato"/>
                  <a:ea typeface="Lato"/>
                  <a:cs typeface="Lato"/>
                  <a:sym typeface="Lato"/>
                </a:rPr>
                <a:t>The number of times a shopper has clicked through to at least one retailer during a single session.</a:t>
              </a:r>
              <a:endParaRPr>
                <a:solidFill>
                  <a:srgbClr val="FFFFFF"/>
                </a:solidFill>
              </a:endParaRPr>
            </a:p>
          </p:txBody>
        </p:sp>
        <p:sp>
          <p:nvSpPr>
            <p:cNvPr id="97" name="Google Shape;97;p15"/>
            <p:cNvSpPr/>
            <p:nvPr/>
          </p:nvSpPr>
          <p:spPr>
            <a:xfrm>
              <a:off x="527075" y="3767200"/>
              <a:ext cx="1330800" cy="2493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txBox="1"/>
            <p:nvPr/>
          </p:nvSpPr>
          <p:spPr>
            <a:xfrm>
              <a:off x="647375" y="3737950"/>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283F91"/>
                  </a:solidFill>
                  <a:latin typeface="Lato"/>
                  <a:ea typeface="Lato"/>
                  <a:cs typeface="Lato"/>
                  <a:sym typeface="Lato"/>
                </a:rPr>
                <a:t>*Purchase Intent Clicks:</a:t>
              </a:r>
              <a:endParaRPr b="1">
                <a:solidFill>
                  <a:srgbClr val="283F91"/>
                </a:solidFill>
              </a:endParaRPr>
            </a:p>
          </p:txBody>
        </p:sp>
      </p:grpSp>
      <p:pic>
        <p:nvPicPr>
          <p:cNvPr id="99" name="Google Shape;99;p15"/>
          <p:cNvPicPr preferRelativeResize="0"/>
          <p:nvPr/>
        </p:nvPicPr>
        <p:blipFill>
          <a:blip r:embed="rId7">
            <a:alphaModFix/>
          </a:blip>
          <a:stretch>
            <a:fillRect/>
          </a:stretch>
        </p:blipFill>
        <p:spPr>
          <a:xfrm>
            <a:off x="4810362" y="1134774"/>
            <a:ext cx="3935988" cy="2049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pic>
        <p:nvPicPr>
          <p:cNvPr id="104" name="Google Shape;104;p16">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05" name="Google Shape;105;p16"/>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Boots UK Benchmarks &amp; Insights</a:t>
            </a:r>
            <a:endParaRPr sz="1000">
              <a:solidFill>
                <a:srgbClr val="000000"/>
              </a:solidFill>
              <a:latin typeface="Lato"/>
              <a:ea typeface="Lato"/>
              <a:cs typeface="Lato"/>
              <a:sym typeface="Lato"/>
            </a:endParaRPr>
          </a:p>
        </p:txBody>
      </p:sp>
      <p:cxnSp>
        <p:nvCxnSpPr>
          <p:cNvPr id="106" name="Google Shape;106;p16"/>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107" name="Google Shape;107;p16"/>
          <p:cNvSpPr txBox="1"/>
          <p:nvPr/>
        </p:nvSpPr>
        <p:spPr>
          <a:xfrm>
            <a:off x="304875" y="937300"/>
            <a:ext cx="3427500" cy="6759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latin typeface="Raleway"/>
                <a:ea typeface="Raleway"/>
                <a:cs typeface="Raleway"/>
                <a:sym typeface="Raleway"/>
              </a:rPr>
              <a:t>What product categories matter most?</a:t>
            </a:r>
            <a:endParaRPr b="1" sz="800">
              <a:solidFill>
                <a:srgbClr val="000000"/>
              </a:solidFill>
              <a:latin typeface="Lato"/>
              <a:ea typeface="Lato"/>
              <a:cs typeface="Lato"/>
              <a:sym typeface="Lato"/>
            </a:endParaRPr>
          </a:p>
        </p:txBody>
      </p:sp>
      <p:sp>
        <p:nvSpPr>
          <p:cNvPr id="108" name="Google Shape;108;p16"/>
          <p:cNvSpPr txBox="1"/>
          <p:nvPr/>
        </p:nvSpPr>
        <p:spPr>
          <a:xfrm>
            <a:off x="304875" y="1772600"/>
            <a:ext cx="3427500" cy="24012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latin typeface="Lato"/>
                <a:ea typeface="Lato"/>
                <a:cs typeface="Lato"/>
                <a:sym typeface="Lato"/>
              </a:rPr>
              <a:t>Boots offers an extensive range of beauty, personal care and health products from leading brands both in-store and online. So,</a:t>
            </a:r>
            <a:r>
              <a:rPr lang="en" sz="1000">
                <a:latin typeface="Lato"/>
                <a:ea typeface="Lato"/>
                <a:cs typeface="Lato"/>
                <a:sym typeface="Lato"/>
              </a:rPr>
              <a:t> which</a:t>
            </a:r>
            <a:r>
              <a:rPr lang="en" sz="1000">
                <a:latin typeface="Lato"/>
                <a:ea typeface="Lato"/>
                <a:cs typeface="Lato"/>
                <a:sym typeface="Lato"/>
              </a:rPr>
              <a:t> product categories are seeing the most purchase intent from eCommerce shoppers at Boots?</a:t>
            </a:r>
            <a:endParaRPr sz="1000">
              <a:latin typeface="Lato"/>
              <a:ea typeface="Lato"/>
              <a:cs typeface="Lato"/>
              <a:sym typeface="Lato"/>
            </a:endParaRPr>
          </a:p>
          <a:p>
            <a:pPr indent="0" lvl="0" marL="0" rtl="0" algn="l">
              <a:lnSpc>
                <a:spcPct val="100000"/>
              </a:lnSpc>
              <a:spcBef>
                <a:spcPts val="0"/>
              </a:spcBef>
              <a:spcAft>
                <a:spcPts val="0"/>
              </a:spcAft>
              <a:buNone/>
            </a:pPr>
            <a:r>
              <a:t/>
            </a:r>
            <a:endParaRPr sz="1000">
              <a:latin typeface="Lato"/>
              <a:ea typeface="Lato"/>
              <a:cs typeface="Lato"/>
              <a:sym typeface="Lato"/>
            </a:endParaRPr>
          </a:p>
          <a:p>
            <a:pPr indent="0" lvl="0" marL="0" rtl="0" algn="l">
              <a:lnSpc>
                <a:spcPct val="100000"/>
              </a:lnSpc>
              <a:spcBef>
                <a:spcPts val="0"/>
              </a:spcBef>
              <a:spcAft>
                <a:spcPts val="0"/>
              </a:spcAft>
              <a:buNone/>
            </a:pPr>
            <a:r>
              <a:rPr lang="en" sz="1000">
                <a:latin typeface="Lato"/>
                <a:ea typeface="Lato"/>
                <a:cs typeface="Lato"/>
                <a:sym typeface="Lato"/>
              </a:rPr>
              <a:t>We looked at the 100 top products based on the number of Purchase Intent Clicks on the MikMak Platform, and found that Fragrances take the lead this year as the top product category driving shopper traffic to Boots. Loose powders, tinted moisturizers, eyeshadow sticks, suncare face creams and concealers position fairly equally within the next top five products that shoppers are looking for at Boots. In addition to fragrances, within the Top 20 products driving eCommerce at Boots, we see a mix of cosmetics, personal care and suncare products for face and body.</a:t>
            </a:r>
            <a:endParaRPr sz="1000">
              <a:latin typeface="Lato"/>
              <a:ea typeface="Lato"/>
              <a:cs typeface="Lato"/>
              <a:sym typeface="Lato"/>
            </a:endParaRPr>
          </a:p>
        </p:txBody>
      </p:sp>
      <p:sp>
        <p:nvSpPr>
          <p:cNvPr id="109" name="Google Shape;109;p16"/>
          <p:cNvSpPr/>
          <p:nvPr/>
        </p:nvSpPr>
        <p:spPr>
          <a:xfrm>
            <a:off x="4054625" y="0"/>
            <a:ext cx="5089200" cy="5143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4434300" y="1096050"/>
            <a:ext cx="4343100" cy="3467100"/>
          </a:xfrm>
          <a:prstGeom prst="roundRect">
            <a:avLst>
              <a:gd fmla="val 3022" name="adj"/>
            </a:avLst>
          </a:prstGeom>
          <a:solidFill>
            <a:schemeClr val="accent2"/>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11" name="Google Shape;111;p16"/>
          <p:cNvGraphicFramePr/>
          <p:nvPr/>
        </p:nvGraphicFramePr>
        <p:xfrm>
          <a:off x="4542963" y="1348600"/>
          <a:ext cx="3000000" cy="3000000"/>
        </p:xfrm>
        <a:graphic>
          <a:graphicData uri="http://schemas.openxmlformats.org/drawingml/2006/table">
            <a:tbl>
              <a:tblPr>
                <a:noFill/>
                <a:tableStyleId>{17218E82-ACEA-4E45-861A-4E3924924EB2}</a:tableStyleId>
              </a:tblPr>
              <a:tblGrid>
                <a:gridCol w="450225"/>
                <a:gridCol w="1591250"/>
                <a:gridCol w="417725"/>
                <a:gridCol w="1735800"/>
              </a:tblGrid>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Fragrance</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11.</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Foundation</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2.</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Loose powder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12.</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Brightening powder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3.</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Tinted moisturizer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13.</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Oil-free sunscreen</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4.</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Eyeshadow stick</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14.</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Shower gel</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5.</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Suncare face cream</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15.</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Micellar water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6.</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Concealer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16.</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Blush</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7.</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Body milk</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17.</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Anti dark-spot serum</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8.</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Face primer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18.</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After sun lotion</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9.</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After sun serum</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19.</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Pressed powder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10.</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Body cream</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20.</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Chemical exfoliator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12" name="Google Shape;112;p16"/>
          <p:cNvSpPr txBox="1"/>
          <p:nvPr/>
        </p:nvSpPr>
        <p:spPr>
          <a:xfrm>
            <a:off x="4434300" y="352300"/>
            <a:ext cx="4343100" cy="5850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300">
                <a:solidFill>
                  <a:srgbClr val="FFFFFF"/>
                </a:solidFill>
                <a:latin typeface="Raleway"/>
                <a:ea typeface="Raleway"/>
                <a:cs typeface="Raleway"/>
                <a:sym typeface="Raleway"/>
              </a:rPr>
              <a:t>Top 20 Products at Boots</a:t>
            </a:r>
            <a:br>
              <a:rPr b="1" lang="en" sz="1300">
                <a:solidFill>
                  <a:srgbClr val="FFFFFF"/>
                </a:solidFill>
                <a:latin typeface="Raleway"/>
                <a:ea typeface="Raleway"/>
                <a:cs typeface="Raleway"/>
                <a:sym typeface="Raleway"/>
              </a:rPr>
            </a:br>
            <a:r>
              <a:rPr lang="en" sz="1300">
                <a:solidFill>
                  <a:srgbClr val="FFFFFF"/>
                </a:solidFill>
                <a:latin typeface="Raleway"/>
                <a:ea typeface="Raleway"/>
                <a:cs typeface="Raleway"/>
                <a:sym typeface="Raleway"/>
              </a:rPr>
              <a:t>by Purchase Intent Clicks</a:t>
            </a:r>
            <a:endParaRPr sz="1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16" name="Shape 116"/>
        <p:cNvGrpSpPr/>
        <p:nvPr/>
      </p:nvGrpSpPr>
      <p:grpSpPr>
        <a:xfrm>
          <a:off x="0" y="0"/>
          <a:ext cx="0" cy="0"/>
          <a:chOff x="0" y="0"/>
          <a:chExt cx="0" cy="0"/>
        </a:xfrm>
      </p:grpSpPr>
      <p:sp>
        <p:nvSpPr>
          <p:cNvPr id="117" name="Google Shape;117;p17"/>
          <p:cNvSpPr/>
          <p:nvPr/>
        </p:nvSpPr>
        <p:spPr>
          <a:xfrm>
            <a:off x="0" y="0"/>
            <a:ext cx="4882800" cy="5143500"/>
          </a:xfrm>
          <a:prstGeom prst="rect">
            <a:avLst/>
          </a:prstGeom>
          <a:solidFill>
            <a:schemeClr val="accent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18" name="Google Shape;118;p17"/>
          <p:cNvSpPr txBox="1"/>
          <p:nvPr/>
        </p:nvSpPr>
        <p:spPr>
          <a:xfrm>
            <a:off x="304925" y="840738"/>
            <a:ext cx="4151400" cy="3882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dk1"/>
                </a:solidFill>
                <a:latin typeface="Raleway"/>
                <a:ea typeface="Raleway"/>
                <a:cs typeface="Raleway"/>
                <a:sym typeface="Raleway"/>
              </a:rPr>
              <a:t>What makes effective eCommerce ads?</a:t>
            </a:r>
            <a:endParaRPr b="1" sz="1600">
              <a:solidFill>
                <a:schemeClr val="dk1"/>
              </a:solidFill>
              <a:latin typeface="Raleway"/>
              <a:ea typeface="Raleway"/>
              <a:cs typeface="Raleway"/>
              <a:sym typeface="Raleway"/>
            </a:endParaRPr>
          </a:p>
        </p:txBody>
      </p:sp>
      <p:sp>
        <p:nvSpPr>
          <p:cNvPr id="119" name="Google Shape;119;p17"/>
          <p:cNvSpPr txBox="1"/>
          <p:nvPr/>
        </p:nvSpPr>
        <p:spPr>
          <a:xfrm>
            <a:off x="304800" y="1136563"/>
            <a:ext cx="415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Lato"/>
                <a:ea typeface="Lato"/>
                <a:cs typeface="Lato"/>
                <a:sym typeface="Lato"/>
              </a:rPr>
              <a:t>What do many of the top-performing Beauty and Personal Care eCommerce ads have in common? Let’s take a closer look and find out:</a:t>
            </a:r>
            <a:endParaRPr sz="1000">
              <a:solidFill>
                <a:schemeClr val="dk1"/>
              </a:solidFill>
              <a:latin typeface="Lato"/>
              <a:ea typeface="Lato"/>
              <a:cs typeface="Lato"/>
              <a:sym typeface="Lato"/>
            </a:endParaRPr>
          </a:p>
        </p:txBody>
      </p:sp>
      <p:sp>
        <p:nvSpPr>
          <p:cNvPr id="120" name="Google Shape;120;p17"/>
          <p:cNvSpPr txBox="1"/>
          <p:nvPr/>
        </p:nvSpPr>
        <p:spPr>
          <a:xfrm>
            <a:off x="340450" y="1629163"/>
            <a:ext cx="4022100" cy="1503300"/>
          </a:xfrm>
          <a:prstGeom prst="rect">
            <a:avLst/>
          </a:prstGeom>
          <a:noFill/>
          <a:ln>
            <a:noFill/>
          </a:ln>
        </p:spPr>
        <p:txBody>
          <a:bodyPr anchorCtr="0" anchor="t" bIns="91425" lIns="91425" spcFirstLastPara="1" rIns="91425" wrap="square" tIns="91425">
            <a:spAutoFit/>
          </a:bodyPr>
          <a:lstStyle/>
          <a:p>
            <a:pPr indent="-191134" lvl="0" marL="182880" rtl="0" algn="l">
              <a:spcBef>
                <a:spcPts val="500"/>
              </a:spcBef>
              <a:spcAft>
                <a:spcPts val="0"/>
              </a:spcAft>
              <a:buClr>
                <a:schemeClr val="dk1"/>
              </a:buClr>
              <a:buSzPts val="850"/>
              <a:buFont typeface="Lato"/>
              <a:buChar char="●"/>
            </a:pPr>
            <a:r>
              <a:rPr b="1" lang="en" sz="850">
                <a:solidFill>
                  <a:schemeClr val="dk1"/>
                </a:solidFill>
                <a:latin typeface="Lato"/>
                <a:ea typeface="Lato"/>
                <a:cs typeface="Lato"/>
                <a:sym typeface="Lato"/>
              </a:rPr>
              <a:t>Bold, eye-catching </a:t>
            </a:r>
            <a:r>
              <a:rPr b="1" lang="en" sz="850">
                <a:solidFill>
                  <a:schemeClr val="dk1"/>
                </a:solidFill>
                <a:latin typeface="Lato"/>
                <a:ea typeface="Lato"/>
                <a:cs typeface="Lato"/>
                <a:sym typeface="Lato"/>
              </a:rPr>
              <a:t>creative</a:t>
            </a:r>
            <a:r>
              <a:rPr b="1" lang="en" sz="850">
                <a:solidFill>
                  <a:schemeClr val="dk1"/>
                </a:solidFill>
                <a:latin typeface="Lato"/>
                <a:ea typeface="Lato"/>
                <a:cs typeface="Lato"/>
                <a:sym typeface="Lato"/>
              </a:rPr>
              <a:t> </a:t>
            </a:r>
            <a:r>
              <a:rPr lang="en" sz="850">
                <a:solidFill>
                  <a:schemeClr val="dk1"/>
                </a:solidFill>
                <a:latin typeface="Lato"/>
                <a:ea typeface="Lato"/>
                <a:cs typeface="Lato"/>
                <a:sym typeface="Lato"/>
              </a:rPr>
              <a:t>that visually stands out</a:t>
            </a:r>
            <a:endParaRPr sz="850">
              <a:solidFill>
                <a:schemeClr val="dk1"/>
              </a:solidFill>
              <a:latin typeface="Lato"/>
              <a:ea typeface="Lato"/>
              <a:cs typeface="Lato"/>
              <a:sym typeface="Lato"/>
            </a:endParaRPr>
          </a:p>
          <a:p>
            <a:pPr indent="-191134" lvl="0" marL="182880" rtl="0" algn="l">
              <a:spcBef>
                <a:spcPts val="500"/>
              </a:spcBef>
              <a:spcAft>
                <a:spcPts val="0"/>
              </a:spcAft>
              <a:buClr>
                <a:schemeClr val="dk1"/>
              </a:buClr>
              <a:buSzPts val="850"/>
              <a:buFont typeface="Lato"/>
              <a:buChar char="●"/>
            </a:pPr>
            <a:r>
              <a:rPr b="1" lang="en" sz="850">
                <a:solidFill>
                  <a:schemeClr val="dk1"/>
                </a:solidFill>
                <a:latin typeface="Lato"/>
                <a:ea typeface="Lato"/>
                <a:cs typeface="Lato"/>
                <a:sym typeface="Lato"/>
              </a:rPr>
              <a:t>Product first</a:t>
            </a:r>
            <a:r>
              <a:rPr lang="en" sz="850">
                <a:solidFill>
                  <a:schemeClr val="dk1"/>
                </a:solidFill>
                <a:latin typeface="Lato"/>
                <a:ea typeface="Lato"/>
                <a:cs typeface="Lato"/>
                <a:sym typeface="Lato"/>
              </a:rPr>
              <a:t>, showcasing both the product and its value right away</a:t>
            </a:r>
            <a:endParaRPr sz="850">
              <a:solidFill>
                <a:schemeClr val="dk1"/>
              </a:solidFill>
              <a:latin typeface="Lato"/>
              <a:ea typeface="Lato"/>
              <a:cs typeface="Lato"/>
              <a:sym typeface="Lato"/>
            </a:endParaRPr>
          </a:p>
          <a:p>
            <a:pPr indent="-191134" lvl="0" marL="182880" rtl="0" algn="l">
              <a:spcBef>
                <a:spcPts val="500"/>
              </a:spcBef>
              <a:spcAft>
                <a:spcPts val="0"/>
              </a:spcAft>
              <a:buClr>
                <a:schemeClr val="dk1"/>
              </a:buClr>
              <a:buSzPts val="850"/>
              <a:buFont typeface="Lato"/>
              <a:buChar char="●"/>
            </a:pPr>
            <a:r>
              <a:rPr b="1" lang="en" sz="850">
                <a:solidFill>
                  <a:schemeClr val="dk1"/>
                </a:solidFill>
                <a:latin typeface="Lato"/>
                <a:ea typeface="Lato"/>
                <a:cs typeface="Lato"/>
                <a:sym typeface="Lato"/>
              </a:rPr>
              <a:t>A </a:t>
            </a:r>
            <a:r>
              <a:rPr b="1" lang="en" sz="850">
                <a:solidFill>
                  <a:schemeClr val="dk1"/>
                </a:solidFill>
                <a:latin typeface="Lato"/>
                <a:ea typeface="Lato"/>
                <a:cs typeface="Lato"/>
                <a:sym typeface="Lato"/>
              </a:rPr>
              <a:t>clear call to action entices customers</a:t>
            </a:r>
            <a:r>
              <a:rPr lang="en" sz="850">
                <a:solidFill>
                  <a:schemeClr val="dk1"/>
                </a:solidFill>
                <a:latin typeface="Lato"/>
                <a:ea typeface="Lato"/>
                <a:cs typeface="Lato"/>
                <a:sym typeface="Lato"/>
              </a:rPr>
              <a:t>. </a:t>
            </a:r>
            <a:r>
              <a:rPr lang="en" sz="850">
                <a:solidFill>
                  <a:schemeClr val="dk1"/>
                </a:solidFill>
                <a:latin typeface="Lato"/>
                <a:ea typeface="Lato"/>
                <a:cs typeface="Lato"/>
                <a:sym typeface="Lato"/>
              </a:rPr>
              <a:t>Include bold links with simple text such as “Buy Now” or “Check Out”</a:t>
            </a:r>
            <a:endParaRPr sz="850">
              <a:solidFill>
                <a:schemeClr val="dk1"/>
              </a:solidFill>
              <a:latin typeface="Lato"/>
              <a:ea typeface="Lato"/>
              <a:cs typeface="Lato"/>
              <a:sym typeface="Lato"/>
            </a:endParaRPr>
          </a:p>
          <a:p>
            <a:pPr indent="-191134" lvl="0" marL="182880" rtl="0" algn="l">
              <a:spcBef>
                <a:spcPts val="500"/>
              </a:spcBef>
              <a:spcAft>
                <a:spcPts val="0"/>
              </a:spcAft>
              <a:buClr>
                <a:schemeClr val="dk1"/>
              </a:buClr>
              <a:buSzPts val="850"/>
              <a:buFont typeface="Lato"/>
              <a:buChar char="●"/>
            </a:pPr>
            <a:r>
              <a:rPr b="1" lang="en" sz="850">
                <a:solidFill>
                  <a:schemeClr val="dk1"/>
                </a:solidFill>
                <a:latin typeface="Lato"/>
                <a:ea typeface="Lato"/>
                <a:cs typeface="Lato"/>
                <a:sym typeface="Lato"/>
              </a:rPr>
              <a:t>Flexible checkout</a:t>
            </a:r>
            <a:r>
              <a:rPr lang="en" sz="850">
                <a:solidFill>
                  <a:schemeClr val="dk1"/>
                </a:solidFill>
                <a:latin typeface="Lato"/>
                <a:ea typeface="Lato"/>
                <a:cs typeface="Lato"/>
                <a:sym typeface="Lato"/>
              </a:rPr>
              <a:t> that allows shoppers to switch between in stores and online</a:t>
            </a:r>
            <a:endParaRPr sz="850">
              <a:solidFill>
                <a:schemeClr val="dk1"/>
              </a:solidFill>
              <a:latin typeface="Lato"/>
              <a:ea typeface="Lato"/>
              <a:cs typeface="Lato"/>
              <a:sym typeface="Lato"/>
            </a:endParaRPr>
          </a:p>
          <a:p>
            <a:pPr indent="0" lvl="0" marL="0" rtl="0" algn="l">
              <a:spcBef>
                <a:spcPts val="500"/>
              </a:spcBef>
              <a:spcAft>
                <a:spcPts val="0"/>
              </a:spcAft>
              <a:buNone/>
            </a:pPr>
            <a:r>
              <a:t/>
            </a:r>
            <a:endParaRPr sz="850">
              <a:solidFill>
                <a:schemeClr val="dk1"/>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b="1" lang="en" sz="900">
                <a:solidFill>
                  <a:schemeClr val="dk1"/>
                </a:solidFill>
                <a:latin typeface="Lato"/>
                <a:ea typeface="Lato"/>
                <a:cs typeface="Lato"/>
                <a:sym typeface="Lato"/>
              </a:rPr>
              <a:t>Hot tip: </a:t>
            </a:r>
            <a:r>
              <a:rPr lang="en" sz="900">
                <a:solidFill>
                  <a:schemeClr val="dk1"/>
                </a:solidFill>
                <a:latin typeface="Lato"/>
                <a:ea typeface="Lato"/>
                <a:cs typeface="Lato"/>
                <a:sym typeface="Lato"/>
              </a:rPr>
              <a:t>Be quick and nimble with your creative. The world needs to be able to </a:t>
            </a:r>
            <a:r>
              <a:rPr lang="en" sz="900" u="sng">
                <a:solidFill>
                  <a:schemeClr val="dk1"/>
                </a:solidFill>
                <a:latin typeface="Lato"/>
                <a:ea typeface="Lato"/>
                <a:cs typeface="Lato"/>
                <a:sym typeface="Lato"/>
              </a:rPr>
              <a:t>experience</a:t>
            </a:r>
            <a:r>
              <a:rPr lang="en" sz="900">
                <a:solidFill>
                  <a:schemeClr val="dk1"/>
                </a:solidFill>
                <a:latin typeface="Lato"/>
                <a:ea typeface="Lato"/>
                <a:cs typeface="Lato"/>
                <a:sym typeface="Lato"/>
              </a:rPr>
              <a:t> your brand and </a:t>
            </a:r>
            <a:r>
              <a:rPr lang="en" sz="900" u="sng">
                <a:solidFill>
                  <a:schemeClr val="dk1"/>
                </a:solidFill>
                <a:latin typeface="Lato"/>
                <a:ea typeface="Lato"/>
                <a:cs typeface="Lato"/>
                <a:sym typeface="Lato"/>
              </a:rPr>
              <a:t>buy</a:t>
            </a:r>
            <a:r>
              <a:rPr lang="en" sz="900">
                <a:solidFill>
                  <a:schemeClr val="dk1"/>
                </a:solidFill>
                <a:latin typeface="Lato"/>
                <a:ea typeface="Lato"/>
                <a:cs typeface="Lato"/>
                <a:sym typeface="Lato"/>
              </a:rPr>
              <a:t> it. </a:t>
            </a:r>
            <a:endParaRPr sz="850">
              <a:solidFill>
                <a:schemeClr val="dk1"/>
              </a:solidFill>
              <a:latin typeface="Lato"/>
              <a:ea typeface="Lato"/>
              <a:cs typeface="Lato"/>
              <a:sym typeface="Lato"/>
            </a:endParaRPr>
          </a:p>
        </p:txBody>
      </p:sp>
      <p:sp>
        <p:nvSpPr>
          <p:cNvPr id="121" name="Google Shape;121;p17"/>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Boots UK Benchmarks &amp; Insights</a:t>
            </a:r>
            <a:endParaRPr sz="1000">
              <a:solidFill>
                <a:schemeClr val="dk1"/>
              </a:solidFill>
              <a:latin typeface="Lato"/>
              <a:ea typeface="Lato"/>
              <a:cs typeface="Lato"/>
              <a:sym typeface="Lato"/>
            </a:endParaRPr>
          </a:p>
        </p:txBody>
      </p:sp>
      <p:cxnSp>
        <p:nvCxnSpPr>
          <p:cNvPr id="122" name="Google Shape;122;p17"/>
          <p:cNvCxnSpPr/>
          <p:nvPr/>
        </p:nvCxnSpPr>
        <p:spPr>
          <a:xfrm>
            <a:off x="396000" y="567300"/>
            <a:ext cx="690300" cy="0"/>
          </a:xfrm>
          <a:prstGeom prst="straightConnector1">
            <a:avLst/>
          </a:prstGeom>
          <a:noFill/>
          <a:ln cap="flat" cmpd="sng" w="19050">
            <a:solidFill>
              <a:schemeClr val="dk1"/>
            </a:solidFill>
            <a:prstDash val="solid"/>
            <a:round/>
            <a:headEnd len="med" w="med" type="none"/>
            <a:tailEnd len="med" w="med" type="none"/>
          </a:ln>
        </p:spPr>
      </p:cxnSp>
      <p:grpSp>
        <p:nvGrpSpPr>
          <p:cNvPr id="123" name="Google Shape;123;p17"/>
          <p:cNvGrpSpPr/>
          <p:nvPr/>
        </p:nvGrpSpPr>
        <p:grpSpPr>
          <a:xfrm>
            <a:off x="396125" y="3304725"/>
            <a:ext cx="3923700" cy="1378200"/>
            <a:chOff x="396125" y="3261750"/>
            <a:chExt cx="3923700" cy="1378200"/>
          </a:xfrm>
        </p:grpSpPr>
        <p:sp>
          <p:nvSpPr>
            <p:cNvPr id="124" name="Google Shape;124;p17"/>
            <p:cNvSpPr/>
            <p:nvPr/>
          </p:nvSpPr>
          <p:spPr>
            <a:xfrm>
              <a:off x="396125" y="3261750"/>
              <a:ext cx="3923700" cy="1378200"/>
            </a:xfrm>
            <a:prstGeom prst="roundRect">
              <a:avLst>
                <a:gd fmla="val 7940" name="adj"/>
              </a:avLst>
            </a:prstGeom>
            <a:solidFill>
              <a:schemeClr val="accent2"/>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txBox="1"/>
            <p:nvPr/>
          </p:nvSpPr>
          <p:spPr>
            <a:xfrm>
              <a:off x="1606625" y="3435000"/>
              <a:ext cx="2519700" cy="74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800">
                  <a:solidFill>
                    <a:srgbClr val="FFFFFF"/>
                  </a:solidFill>
                  <a:latin typeface="Lato"/>
                  <a:ea typeface="Lato"/>
                  <a:cs typeface="Lato"/>
                  <a:sym typeface="Lato"/>
                </a:rPr>
                <a:t>"With MikMak, shoppers can easily choose where to buy our products, and we get to see what drives conversion at both our DTC and our Retailer sites."</a:t>
              </a:r>
              <a:endParaRPr sz="800">
                <a:solidFill>
                  <a:srgbClr val="FFFFFF"/>
                </a:solidFill>
                <a:latin typeface="Lato"/>
                <a:ea typeface="Lato"/>
                <a:cs typeface="Lato"/>
                <a:sym typeface="Lato"/>
              </a:endParaRPr>
            </a:p>
            <a:p>
              <a:pPr indent="0" lvl="0" marL="0" rtl="0" algn="l">
                <a:lnSpc>
                  <a:spcPct val="100000"/>
                </a:lnSpc>
                <a:spcBef>
                  <a:spcPts val="500"/>
                </a:spcBef>
                <a:spcAft>
                  <a:spcPts val="500"/>
                </a:spcAft>
                <a:buNone/>
              </a:pPr>
              <a:r>
                <a:rPr b="1" lang="en" sz="800">
                  <a:solidFill>
                    <a:srgbClr val="FFFFFF"/>
                  </a:solidFill>
                  <a:latin typeface="Lato"/>
                  <a:ea typeface="Lato"/>
                  <a:cs typeface="Lato"/>
                  <a:sym typeface="Lato"/>
                </a:rPr>
                <a:t>- Performance Marketing Manager</a:t>
              </a:r>
              <a:endParaRPr b="1" sz="800">
                <a:solidFill>
                  <a:srgbClr val="FFFFFF"/>
                </a:solidFill>
                <a:latin typeface="Lato"/>
                <a:ea typeface="Lato"/>
                <a:cs typeface="Lato"/>
                <a:sym typeface="Lato"/>
              </a:endParaRPr>
            </a:p>
          </p:txBody>
        </p:sp>
        <p:pic>
          <p:nvPicPr>
            <p:cNvPr id="126" name="Google Shape;126;p17"/>
            <p:cNvPicPr preferRelativeResize="0"/>
            <p:nvPr/>
          </p:nvPicPr>
          <p:blipFill rotWithShape="1">
            <a:blip r:embed="rId3">
              <a:alphaModFix/>
            </a:blip>
            <a:srcRect b="0" l="45371" r="5280" t="11111"/>
            <a:stretch/>
          </p:blipFill>
          <p:spPr>
            <a:xfrm>
              <a:off x="396125" y="3261750"/>
              <a:ext cx="1146300" cy="1378200"/>
            </a:xfrm>
            <a:prstGeom prst="roundRect">
              <a:avLst>
                <a:gd fmla="val 7783" name="adj"/>
              </a:avLst>
            </a:prstGeom>
            <a:noFill/>
            <a:ln>
              <a:noFill/>
            </a:ln>
          </p:spPr>
        </p:pic>
        <p:sp>
          <p:nvSpPr>
            <p:cNvPr id="127" name="Google Shape;127;p17"/>
            <p:cNvSpPr/>
            <p:nvPr/>
          </p:nvSpPr>
          <p:spPr>
            <a:xfrm>
              <a:off x="1463500" y="3261750"/>
              <a:ext cx="184800" cy="1378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17"/>
            <p:cNvPicPr preferRelativeResize="0"/>
            <p:nvPr/>
          </p:nvPicPr>
          <p:blipFill>
            <a:blip r:embed="rId4">
              <a:alphaModFix/>
            </a:blip>
            <a:stretch>
              <a:fillRect/>
            </a:stretch>
          </p:blipFill>
          <p:spPr>
            <a:xfrm>
              <a:off x="1691275" y="4257475"/>
              <a:ext cx="1711450" cy="123225"/>
            </a:xfrm>
            <a:prstGeom prst="rect">
              <a:avLst/>
            </a:prstGeom>
            <a:noFill/>
            <a:ln>
              <a:noFill/>
            </a:ln>
          </p:spPr>
        </p:pic>
      </p:grpSp>
      <p:sp>
        <p:nvSpPr>
          <p:cNvPr id="129" name="Google Shape;129;p17"/>
          <p:cNvSpPr txBox="1"/>
          <p:nvPr/>
        </p:nvSpPr>
        <p:spPr>
          <a:xfrm>
            <a:off x="5229300" y="567300"/>
            <a:ext cx="3567300" cy="5736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1000"/>
              </a:spcAft>
              <a:buNone/>
            </a:pPr>
            <a:r>
              <a:rPr b="1" lang="en" sz="1600">
                <a:solidFill>
                  <a:srgbClr val="FFFFFF"/>
                </a:solidFill>
                <a:latin typeface="Raleway"/>
                <a:ea typeface="Raleway"/>
                <a:cs typeface="Raleway"/>
                <a:sym typeface="Raleway"/>
              </a:rPr>
              <a:t>Enable eCommerce capabilities on your brand websites and all media</a:t>
            </a:r>
            <a:endParaRPr b="1" sz="1600">
              <a:solidFill>
                <a:srgbClr val="FFFFFF"/>
              </a:solidFill>
              <a:latin typeface="Lato"/>
              <a:ea typeface="Lato"/>
              <a:cs typeface="Lato"/>
              <a:sym typeface="Lato"/>
            </a:endParaRPr>
          </a:p>
        </p:txBody>
      </p:sp>
      <p:sp>
        <p:nvSpPr>
          <p:cNvPr id="130" name="Google Shape;130;p17"/>
          <p:cNvSpPr/>
          <p:nvPr/>
        </p:nvSpPr>
        <p:spPr>
          <a:xfrm rot="-5400000">
            <a:off x="5505450" y="1505700"/>
            <a:ext cx="3015000" cy="4260600"/>
          </a:xfrm>
          <a:prstGeom prst="flowChartDelay">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17"/>
          <p:cNvGrpSpPr/>
          <p:nvPr/>
        </p:nvGrpSpPr>
        <p:grpSpPr>
          <a:xfrm>
            <a:off x="6231308" y="1340063"/>
            <a:ext cx="1563303" cy="3132259"/>
            <a:chOff x="5345633" y="1340063"/>
            <a:chExt cx="1563303" cy="3132259"/>
          </a:xfrm>
        </p:grpSpPr>
        <p:sp>
          <p:nvSpPr>
            <p:cNvPr id="132" name="Google Shape;132;p17"/>
            <p:cNvSpPr/>
            <p:nvPr/>
          </p:nvSpPr>
          <p:spPr>
            <a:xfrm>
              <a:off x="5458119" y="1440710"/>
              <a:ext cx="1338300" cy="2857200"/>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17"/>
            <p:cNvPicPr preferRelativeResize="0"/>
            <p:nvPr/>
          </p:nvPicPr>
          <p:blipFill rotWithShape="1">
            <a:blip r:embed="rId5">
              <a:alphaModFix/>
            </a:blip>
            <a:srcRect b="0" l="219" r="219" t="0"/>
            <a:stretch/>
          </p:blipFill>
          <p:spPr>
            <a:xfrm>
              <a:off x="5499075" y="1456188"/>
              <a:ext cx="1297500" cy="2826300"/>
            </a:xfrm>
            <a:prstGeom prst="roundRect">
              <a:avLst>
                <a:gd fmla="val 9443" name="adj"/>
              </a:avLst>
            </a:prstGeom>
            <a:noFill/>
            <a:ln>
              <a:noFill/>
            </a:ln>
          </p:spPr>
        </p:pic>
        <p:pic>
          <p:nvPicPr>
            <p:cNvPr id="134" name="Google Shape;134;p17"/>
            <p:cNvPicPr preferRelativeResize="0"/>
            <p:nvPr/>
          </p:nvPicPr>
          <p:blipFill rotWithShape="1">
            <a:blip r:embed="rId6">
              <a:alphaModFix/>
            </a:blip>
            <a:srcRect b="0" l="0" r="0" t="1468"/>
            <a:stretch/>
          </p:blipFill>
          <p:spPr>
            <a:xfrm>
              <a:off x="5345633" y="1340063"/>
              <a:ext cx="1563303" cy="3132259"/>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8" name="Shape 138"/>
        <p:cNvGrpSpPr/>
        <p:nvPr/>
      </p:nvGrpSpPr>
      <p:grpSpPr>
        <a:xfrm>
          <a:off x="0" y="0"/>
          <a:ext cx="0" cy="0"/>
          <a:chOff x="0" y="0"/>
          <a:chExt cx="0" cy="0"/>
        </a:xfrm>
      </p:grpSpPr>
      <p:pic>
        <p:nvPicPr>
          <p:cNvPr id="139" name="Google Shape;139;p18">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40" name="Google Shape;140;p18"/>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Boots UK Benchmarks &amp; Insights</a:t>
            </a:r>
            <a:endParaRPr sz="1000">
              <a:solidFill>
                <a:srgbClr val="000000"/>
              </a:solidFill>
              <a:latin typeface="Lato"/>
              <a:ea typeface="Lato"/>
              <a:cs typeface="Lato"/>
              <a:sym typeface="Lato"/>
            </a:endParaRPr>
          </a:p>
        </p:txBody>
      </p:sp>
      <p:cxnSp>
        <p:nvCxnSpPr>
          <p:cNvPr id="141" name="Google Shape;141;p18"/>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142" name="Google Shape;142;p18"/>
          <p:cNvSpPr txBox="1"/>
          <p:nvPr/>
        </p:nvSpPr>
        <p:spPr>
          <a:xfrm>
            <a:off x="304875" y="714238"/>
            <a:ext cx="4974600" cy="4524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latin typeface="Raleway"/>
                <a:ea typeface="Raleway"/>
                <a:cs typeface="Raleway"/>
                <a:sym typeface="Raleway"/>
              </a:rPr>
              <a:t>When are Boots shoppers most active?</a:t>
            </a:r>
            <a:endParaRPr b="1" sz="800">
              <a:solidFill>
                <a:srgbClr val="000000"/>
              </a:solidFill>
              <a:latin typeface="Lato"/>
              <a:ea typeface="Lato"/>
              <a:cs typeface="Lato"/>
              <a:sym typeface="Lato"/>
            </a:endParaRPr>
          </a:p>
        </p:txBody>
      </p:sp>
      <p:sp>
        <p:nvSpPr>
          <p:cNvPr id="143" name="Google Shape;143;p18"/>
          <p:cNvSpPr txBox="1"/>
          <p:nvPr/>
        </p:nvSpPr>
        <p:spPr>
          <a:xfrm>
            <a:off x="304875" y="1167188"/>
            <a:ext cx="4781400" cy="7080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latin typeface="Lato"/>
                <a:ea typeface="Lato"/>
                <a:cs typeface="Lato"/>
                <a:sym typeface="Lato"/>
              </a:rPr>
              <a:t>According to the MikMak Shopping Index, Sunday sees the most shopping activity from Boots shoppers with 15.6 percent of Purchase Intent Clicks. Thursday (14.8 percent) and Monday (14.7 percent) are the next best days driving in-market traffic to Boots.</a:t>
            </a:r>
            <a:endParaRPr sz="1000">
              <a:latin typeface="Lato"/>
              <a:ea typeface="Lato"/>
              <a:cs typeface="Lato"/>
              <a:sym typeface="Lato"/>
            </a:endParaRPr>
          </a:p>
        </p:txBody>
      </p:sp>
      <p:sp>
        <p:nvSpPr>
          <p:cNvPr id="144" name="Google Shape;144;p18"/>
          <p:cNvSpPr txBox="1"/>
          <p:nvPr/>
        </p:nvSpPr>
        <p:spPr>
          <a:xfrm>
            <a:off x="304800" y="1875775"/>
            <a:ext cx="4781400" cy="5541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dk2"/>
                </a:solidFill>
                <a:latin typeface="Raleway"/>
                <a:ea typeface="Raleway"/>
                <a:cs typeface="Raleway"/>
                <a:sym typeface="Raleway"/>
              </a:rPr>
              <a:t>Share of Purchase Intent Clicks</a:t>
            </a:r>
            <a:endParaRPr b="1" sz="1200">
              <a:solidFill>
                <a:schemeClr val="dk2"/>
              </a:solidFill>
              <a:latin typeface="Raleway"/>
              <a:ea typeface="Raleway"/>
              <a:cs typeface="Raleway"/>
              <a:sym typeface="Raleway"/>
            </a:endParaRPr>
          </a:p>
          <a:p>
            <a:pPr indent="0" lvl="0" marL="0" rtl="0" algn="ctr">
              <a:lnSpc>
                <a:spcPct val="100000"/>
              </a:lnSpc>
              <a:spcBef>
                <a:spcPts val="0"/>
              </a:spcBef>
              <a:spcAft>
                <a:spcPts val="0"/>
              </a:spcAft>
              <a:buClr>
                <a:srgbClr val="000000"/>
              </a:buClr>
              <a:buSzPts val="1100"/>
              <a:buFont typeface="Arial"/>
              <a:buNone/>
            </a:pPr>
            <a:r>
              <a:rPr lang="en" sz="1200">
                <a:solidFill>
                  <a:schemeClr val="dk2"/>
                </a:solidFill>
                <a:latin typeface="Raleway"/>
                <a:ea typeface="Raleway"/>
                <a:cs typeface="Raleway"/>
                <a:sym typeface="Raleway"/>
              </a:rPr>
              <a:t>by Day of the Week at Boots</a:t>
            </a:r>
            <a:endParaRPr sz="1200">
              <a:solidFill>
                <a:schemeClr val="dk2"/>
              </a:solidFill>
              <a:latin typeface="Raleway"/>
              <a:ea typeface="Raleway"/>
              <a:cs typeface="Raleway"/>
              <a:sym typeface="Raleway"/>
            </a:endParaRPr>
          </a:p>
        </p:txBody>
      </p:sp>
      <p:sp>
        <p:nvSpPr>
          <p:cNvPr id="145" name="Google Shape;145;p18"/>
          <p:cNvSpPr txBox="1"/>
          <p:nvPr/>
        </p:nvSpPr>
        <p:spPr>
          <a:xfrm>
            <a:off x="304875" y="3982263"/>
            <a:ext cx="4831500" cy="4002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latin typeface="Lato"/>
                <a:ea typeface="Lato"/>
                <a:cs typeface="Lato"/>
                <a:sym typeface="Lato"/>
              </a:rPr>
              <a:t>Note: The daily share of Purchase Intent Clicks corresponds to the percentage of the total number of Purchase Intent Clicks of the year generated each day of the week.</a:t>
            </a:r>
            <a:endParaRPr sz="1000">
              <a:latin typeface="Lato"/>
              <a:ea typeface="Lato"/>
              <a:cs typeface="Lato"/>
              <a:sym typeface="Lato"/>
            </a:endParaRPr>
          </a:p>
        </p:txBody>
      </p:sp>
      <p:sp>
        <p:nvSpPr>
          <p:cNvPr id="146" name="Google Shape;146;p18"/>
          <p:cNvSpPr/>
          <p:nvPr/>
        </p:nvSpPr>
        <p:spPr>
          <a:xfrm>
            <a:off x="5444375" y="0"/>
            <a:ext cx="3699600" cy="5143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txBox="1"/>
          <p:nvPr/>
        </p:nvSpPr>
        <p:spPr>
          <a:xfrm>
            <a:off x="5835288" y="567300"/>
            <a:ext cx="2917800" cy="5541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When looking at seasons, late spring and summer are when Boots shoppers are engaging the most, with June being the busiest eCommerce month.</a:t>
            </a:r>
            <a:endParaRPr sz="1000">
              <a:solidFill>
                <a:schemeClr val="dk1"/>
              </a:solidFill>
              <a:latin typeface="Lato"/>
              <a:ea typeface="Lato"/>
              <a:cs typeface="Lato"/>
              <a:sym typeface="Lato"/>
            </a:endParaRPr>
          </a:p>
        </p:txBody>
      </p:sp>
      <p:sp>
        <p:nvSpPr>
          <p:cNvPr id="148" name="Google Shape;148;p18"/>
          <p:cNvSpPr/>
          <p:nvPr/>
        </p:nvSpPr>
        <p:spPr>
          <a:xfrm>
            <a:off x="5903675" y="2026200"/>
            <a:ext cx="2750100" cy="2221800"/>
          </a:xfrm>
          <a:prstGeom prst="roundRect">
            <a:avLst>
              <a:gd fmla="val 3022" name="adj"/>
            </a:avLst>
          </a:prstGeom>
          <a:solidFill>
            <a:schemeClr val="accent2"/>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txBox="1"/>
          <p:nvPr/>
        </p:nvSpPr>
        <p:spPr>
          <a:xfrm>
            <a:off x="5965475" y="1371975"/>
            <a:ext cx="2750100" cy="5541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dk1"/>
                </a:solidFill>
                <a:latin typeface="Raleway"/>
                <a:ea typeface="Raleway"/>
                <a:cs typeface="Raleway"/>
                <a:sym typeface="Raleway"/>
              </a:rPr>
              <a:t>Most popular shopping months at Boots </a:t>
            </a:r>
            <a:r>
              <a:rPr lang="en" sz="1200">
                <a:solidFill>
                  <a:schemeClr val="dk1"/>
                </a:solidFill>
                <a:latin typeface="Raleway"/>
                <a:ea typeface="Raleway"/>
                <a:cs typeface="Raleway"/>
                <a:sym typeface="Raleway"/>
              </a:rPr>
              <a:t>by Purchase Intent Clicks</a:t>
            </a:r>
            <a:endParaRPr sz="1200">
              <a:solidFill>
                <a:schemeClr val="dk1"/>
              </a:solidFill>
              <a:latin typeface="Raleway"/>
              <a:ea typeface="Raleway"/>
              <a:cs typeface="Raleway"/>
              <a:sym typeface="Raleway"/>
            </a:endParaRPr>
          </a:p>
        </p:txBody>
      </p:sp>
      <p:graphicFrame>
        <p:nvGraphicFramePr>
          <p:cNvPr id="150" name="Google Shape;150;p18"/>
          <p:cNvGraphicFramePr/>
          <p:nvPr/>
        </p:nvGraphicFramePr>
        <p:xfrm>
          <a:off x="6019913" y="2265150"/>
          <a:ext cx="3000000" cy="3000000"/>
        </p:xfrm>
        <a:graphic>
          <a:graphicData uri="http://schemas.openxmlformats.org/drawingml/2006/table">
            <a:tbl>
              <a:tblPr>
                <a:noFill/>
                <a:tableStyleId>{17218E82-ACEA-4E45-861A-4E3924924EB2}</a:tableStyleId>
              </a:tblPr>
              <a:tblGrid>
                <a:gridCol w="382850"/>
                <a:gridCol w="777700"/>
                <a:gridCol w="475975"/>
                <a:gridCol w="881075"/>
              </a:tblGrid>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June</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7</a:t>
                      </a:r>
                      <a:r>
                        <a:rPr lang="en" sz="1000">
                          <a:solidFill>
                            <a:schemeClr val="dk1"/>
                          </a:solidFill>
                          <a:latin typeface="Lato Black"/>
                          <a:ea typeface="Lato Black"/>
                          <a:cs typeface="Lato Black"/>
                          <a:sym typeface="Lato Black"/>
                        </a:rPr>
                        <a:t>.</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lang="en" sz="1000">
                          <a:solidFill>
                            <a:schemeClr val="dk1"/>
                          </a:solidFill>
                          <a:latin typeface="Lato"/>
                          <a:ea typeface="Lato"/>
                          <a:cs typeface="Lato"/>
                          <a:sym typeface="Lato"/>
                        </a:rPr>
                        <a:t>April</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2.</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July</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8</a:t>
                      </a:r>
                      <a:r>
                        <a:rPr lang="en" sz="1000">
                          <a:solidFill>
                            <a:schemeClr val="dk1"/>
                          </a:solidFill>
                          <a:latin typeface="Lato Black"/>
                          <a:ea typeface="Lato Black"/>
                          <a:cs typeface="Lato Black"/>
                          <a:sym typeface="Lato Black"/>
                        </a:rPr>
                        <a:t>.</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lang="en" sz="1000">
                          <a:solidFill>
                            <a:schemeClr val="dk1"/>
                          </a:solidFill>
                          <a:latin typeface="Lato"/>
                          <a:ea typeface="Lato"/>
                          <a:cs typeface="Lato"/>
                          <a:sym typeface="Lato"/>
                        </a:rPr>
                        <a:t>February</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3.</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May</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9</a:t>
                      </a:r>
                      <a:r>
                        <a:rPr lang="en" sz="1000">
                          <a:solidFill>
                            <a:schemeClr val="dk1"/>
                          </a:solidFill>
                          <a:latin typeface="Lato Black"/>
                          <a:ea typeface="Lato Black"/>
                          <a:cs typeface="Lato Black"/>
                          <a:sym typeface="Lato Black"/>
                        </a:rPr>
                        <a:t>.</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October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4.</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August</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10.</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March</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5.</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December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11.</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January</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4800">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6.</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lang="en" sz="1000">
                          <a:solidFill>
                            <a:schemeClr val="dk1"/>
                          </a:solidFill>
                          <a:latin typeface="Lato"/>
                          <a:ea typeface="Lato"/>
                          <a:cs typeface="Lato"/>
                          <a:sym typeface="Lato"/>
                        </a:rPr>
                        <a:t>November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00000"/>
                        </a:lnSpc>
                        <a:spcBef>
                          <a:spcPts val="1000"/>
                        </a:spcBef>
                        <a:spcAft>
                          <a:spcPts val="0"/>
                        </a:spcAft>
                        <a:buNone/>
                      </a:pPr>
                      <a:r>
                        <a:rPr lang="en" sz="1000">
                          <a:solidFill>
                            <a:schemeClr val="dk1"/>
                          </a:solidFill>
                          <a:latin typeface="Lato Black"/>
                          <a:ea typeface="Lato Black"/>
                          <a:cs typeface="Lato Black"/>
                          <a:sym typeface="Lato Black"/>
                        </a:rPr>
                        <a:t>12.</a:t>
                      </a:r>
                      <a:endParaRPr sz="1000">
                        <a:solidFill>
                          <a:schemeClr val="dk1"/>
                        </a:solidFill>
                        <a:latin typeface="Lato Black"/>
                        <a:ea typeface="Lato Black"/>
                        <a:cs typeface="Lato Black"/>
                        <a:sym typeface="Lato Black"/>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Lato"/>
                          <a:ea typeface="Lato"/>
                          <a:cs typeface="Lato"/>
                          <a:sym typeface="Lato"/>
                        </a:rPr>
                        <a:t>September</a:t>
                      </a:r>
                      <a:endParaRPr sz="1000">
                        <a:solidFill>
                          <a:schemeClr val="dk1"/>
                        </a:solidFill>
                        <a:latin typeface="Lato"/>
                        <a:ea typeface="Lato"/>
                        <a:cs typeface="Lato"/>
                        <a:sym typeface="Lato"/>
                      </a:endParaRPr>
                    </a:p>
                  </a:txBody>
                  <a:tcPr marT="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51" name="Google Shape;151;p18"/>
          <p:cNvPicPr preferRelativeResize="0"/>
          <p:nvPr/>
        </p:nvPicPr>
        <p:blipFill>
          <a:blip r:embed="rId5">
            <a:alphaModFix/>
          </a:blip>
          <a:stretch>
            <a:fillRect/>
          </a:stretch>
        </p:blipFill>
        <p:spPr>
          <a:xfrm>
            <a:off x="416125" y="2488950"/>
            <a:ext cx="4608999" cy="1270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155" name="Shape 155"/>
        <p:cNvGrpSpPr/>
        <p:nvPr/>
      </p:nvGrpSpPr>
      <p:grpSpPr>
        <a:xfrm>
          <a:off x="0" y="0"/>
          <a:ext cx="0" cy="0"/>
          <a:chOff x="0" y="0"/>
          <a:chExt cx="0" cy="0"/>
        </a:xfrm>
      </p:grpSpPr>
      <p:sp>
        <p:nvSpPr>
          <p:cNvPr id="156" name="Google Shape;156;p19"/>
          <p:cNvSpPr txBox="1"/>
          <p:nvPr/>
        </p:nvSpPr>
        <p:spPr>
          <a:xfrm>
            <a:off x="396000" y="1302750"/>
            <a:ext cx="7620900" cy="289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1"/>
                </a:solidFill>
                <a:latin typeface="Lato"/>
                <a:ea typeface="Lato"/>
                <a:cs typeface="Lato"/>
                <a:sym typeface="Lato"/>
              </a:rPr>
              <a:t>So you’ve got the insights, now what? </a:t>
            </a:r>
            <a:r>
              <a:rPr lang="en" sz="1100">
                <a:solidFill>
                  <a:schemeClr val="lt1"/>
                </a:solidFill>
                <a:latin typeface="Lato"/>
                <a:ea typeface="Lato"/>
                <a:cs typeface="Lato"/>
                <a:sym typeface="Lato"/>
              </a:rPr>
              <a:t>Here’s a checklist to start optimizing your Boots marketing initiatives for 2023.</a:t>
            </a:r>
            <a:endParaRPr sz="1100">
              <a:solidFill>
                <a:schemeClr val="lt1"/>
              </a:solidFill>
              <a:latin typeface="Lato"/>
              <a:ea typeface="Lato"/>
              <a:cs typeface="Lato"/>
              <a:sym typeface="Lato"/>
            </a:endParaRPr>
          </a:p>
          <a:p>
            <a:pPr indent="-298450" lvl="0" marL="457200" rtl="0" algn="l">
              <a:spcBef>
                <a:spcPts val="1000"/>
              </a:spcBef>
              <a:spcAft>
                <a:spcPts val="0"/>
              </a:spcAft>
              <a:buClr>
                <a:schemeClr val="lt1"/>
              </a:buClr>
              <a:buSzPts val="1100"/>
              <a:buFont typeface="Lato"/>
              <a:buAutoNum type="arabicPeriod"/>
            </a:pPr>
            <a:r>
              <a:rPr b="1" lang="en" sz="1100">
                <a:solidFill>
                  <a:schemeClr val="lt1"/>
                </a:solidFill>
                <a:latin typeface="Lato"/>
                <a:ea typeface="Lato"/>
                <a:cs typeface="Lato"/>
                <a:sym typeface="Lato"/>
              </a:rPr>
              <a:t>Get the basics down. </a:t>
            </a:r>
            <a:r>
              <a:rPr lang="en" sz="1100">
                <a:solidFill>
                  <a:schemeClr val="lt1"/>
                </a:solidFill>
                <a:latin typeface="Lato"/>
                <a:ea typeface="Lato"/>
                <a:cs typeface="Lato"/>
                <a:sym typeface="Lato"/>
              </a:rPr>
              <a:t>Are Facebook, Snapchat and TikTok part of your marketing mix? Are you marketing to Boots shoppers with the right products, at the right time, on the right channels? Does your brand utilize its brand website effectively to simplify and accelerate the path to purchase?</a:t>
            </a:r>
            <a:endParaRPr sz="1100">
              <a:solidFill>
                <a:schemeClr val="lt1"/>
              </a:solidFill>
              <a:latin typeface="Lato"/>
              <a:ea typeface="Lato"/>
              <a:cs typeface="Lato"/>
              <a:sym typeface="Lato"/>
            </a:endParaRPr>
          </a:p>
          <a:p>
            <a:pPr indent="-298450" lvl="0" marL="457200" rtl="0" algn="l">
              <a:spcBef>
                <a:spcPts val="1000"/>
              </a:spcBef>
              <a:spcAft>
                <a:spcPts val="0"/>
              </a:spcAft>
              <a:buClr>
                <a:schemeClr val="lt1"/>
              </a:buClr>
              <a:buSzPts val="1100"/>
              <a:buFont typeface="Lato"/>
              <a:buAutoNum type="arabicPeriod"/>
            </a:pPr>
            <a:r>
              <a:rPr b="1" lang="en" sz="1100">
                <a:solidFill>
                  <a:schemeClr val="lt1"/>
                </a:solidFill>
                <a:latin typeface="Lato"/>
                <a:ea typeface="Lato"/>
                <a:cs typeface="Lato"/>
                <a:sym typeface="Lato"/>
              </a:rPr>
              <a:t>Explore joint growth opportunities. </a:t>
            </a:r>
            <a:r>
              <a:rPr lang="en" sz="1100">
                <a:solidFill>
                  <a:schemeClr val="lt1"/>
                </a:solidFill>
                <a:latin typeface="Lato"/>
                <a:ea typeface="Lato"/>
                <a:cs typeface="Lato"/>
                <a:sym typeface="Lato"/>
              </a:rPr>
              <a:t>Retailers and brands have shared goals: selling more products and earning more revenue. To achieve these goals, it helps to be on the same page and look at the same data. Sharing data leads to more complete insights and more productive relationships. MikMak helps both your brand and your retailers increase speed from insight to action to best respond to evolving shopper preferences and needs.</a:t>
            </a:r>
            <a:endParaRPr sz="1100">
              <a:solidFill>
                <a:schemeClr val="lt1"/>
              </a:solidFill>
              <a:latin typeface="Lato"/>
              <a:ea typeface="Lato"/>
              <a:cs typeface="Lato"/>
              <a:sym typeface="Lato"/>
            </a:endParaRPr>
          </a:p>
          <a:p>
            <a:pPr indent="-298450" lvl="0" marL="457200" rtl="0" algn="l">
              <a:spcBef>
                <a:spcPts val="1000"/>
              </a:spcBef>
              <a:spcAft>
                <a:spcPts val="0"/>
              </a:spcAft>
              <a:buClr>
                <a:schemeClr val="lt1"/>
              </a:buClr>
              <a:buSzPts val="1100"/>
              <a:buFont typeface="Lato"/>
              <a:buAutoNum type="arabicPeriod"/>
            </a:pPr>
            <a:r>
              <a:rPr b="1" lang="en" sz="1100">
                <a:solidFill>
                  <a:schemeClr val="lt1"/>
                </a:solidFill>
                <a:latin typeface="Lato"/>
                <a:ea typeface="Lato"/>
                <a:cs typeface="Lato"/>
                <a:sym typeface="Lato"/>
              </a:rPr>
              <a:t>Stay close to the data, daily. </a:t>
            </a:r>
            <a:r>
              <a:rPr lang="en" sz="1100">
                <a:solidFill>
                  <a:schemeClr val="lt1"/>
                </a:solidFill>
                <a:latin typeface="Lato"/>
                <a:ea typeface="Lato"/>
                <a:cs typeface="Lato"/>
                <a:sym typeface="Lato"/>
              </a:rPr>
              <a:t>What matters most to your consumers? How does this vary by geography, platform, demographics, and more? Finding out the answers to these questions is the first step in improving your consumer insights and position with retailers, and results in stronger relationships and sales. This can all be done in real time within the MikMak Platform.</a:t>
            </a:r>
            <a:endParaRPr sz="1100">
              <a:solidFill>
                <a:schemeClr val="lt1"/>
              </a:solidFill>
              <a:latin typeface="Lato"/>
              <a:ea typeface="Lato"/>
              <a:cs typeface="Lato"/>
              <a:sym typeface="Lato"/>
            </a:endParaRPr>
          </a:p>
          <a:p>
            <a:pPr indent="0" lvl="0" marL="0" rtl="0" algn="l">
              <a:spcBef>
                <a:spcPts val="1000"/>
              </a:spcBef>
              <a:spcAft>
                <a:spcPts val="1000"/>
              </a:spcAft>
              <a:buNone/>
            </a:pPr>
            <a:r>
              <a:rPr lang="en" sz="1100">
                <a:solidFill>
                  <a:schemeClr val="lt1"/>
                </a:solidFill>
                <a:latin typeface="Lato"/>
                <a:ea typeface="Lato"/>
                <a:cs typeface="Lato"/>
                <a:sym typeface="Lato"/>
              </a:rPr>
              <a:t>Want to learn more? </a:t>
            </a:r>
            <a:r>
              <a:rPr b="1" lang="en" sz="1100" u="sng">
                <a:solidFill>
                  <a:schemeClr val="dk1"/>
                </a:solidFill>
                <a:latin typeface="Lato"/>
                <a:ea typeface="Lato"/>
                <a:cs typeface="Lato"/>
                <a:sym typeface="Lato"/>
                <a:hlinkClick r:id="rId3">
                  <a:extLst>
                    <a:ext uri="{A12FA001-AC4F-418D-AE19-62706E023703}">
                      <ahyp:hlinkClr val="tx"/>
                    </a:ext>
                  </a:extLst>
                </a:hlinkClick>
              </a:rPr>
              <a:t>Schedule a demo here.</a:t>
            </a:r>
            <a:endParaRPr b="1" sz="1100">
              <a:solidFill>
                <a:schemeClr val="dk1"/>
              </a:solidFill>
              <a:latin typeface="Lato"/>
              <a:ea typeface="Lato"/>
              <a:cs typeface="Lato"/>
              <a:sym typeface="Lato"/>
            </a:endParaRPr>
          </a:p>
        </p:txBody>
      </p:sp>
      <p:sp>
        <p:nvSpPr>
          <p:cNvPr id="157" name="Google Shape;157;p19"/>
          <p:cNvSpPr txBox="1"/>
          <p:nvPr/>
        </p:nvSpPr>
        <p:spPr>
          <a:xfrm>
            <a:off x="396000" y="854925"/>
            <a:ext cx="5984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600">
                <a:solidFill>
                  <a:schemeClr val="lt1"/>
                </a:solidFill>
                <a:latin typeface="Raleway"/>
                <a:ea typeface="Raleway"/>
                <a:cs typeface="Raleway"/>
                <a:sym typeface="Raleway"/>
              </a:rPr>
              <a:t>Your eCommerce Marketing Checklist</a:t>
            </a:r>
            <a:endParaRPr b="1" sz="1600">
              <a:solidFill>
                <a:schemeClr val="lt1"/>
              </a:solidFill>
              <a:latin typeface="Raleway"/>
              <a:ea typeface="Raleway"/>
              <a:cs typeface="Raleway"/>
              <a:sym typeface="Raleway"/>
            </a:endParaRPr>
          </a:p>
        </p:txBody>
      </p:sp>
      <p:pic>
        <p:nvPicPr>
          <p:cNvPr id="158" name="Google Shape;158;p19">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
        <p:nvSpPr>
          <p:cNvPr id="159" name="Google Shape;159;p19"/>
          <p:cNvSpPr txBox="1"/>
          <p:nvPr/>
        </p:nvSpPr>
        <p:spPr>
          <a:xfrm>
            <a:off x="396000" y="228600"/>
            <a:ext cx="23979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Boots UK Benchmarks &amp; Insights</a:t>
            </a:r>
            <a:endParaRPr sz="1000">
              <a:solidFill>
                <a:schemeClr val="dk1"/>
              </a:solidFill>
              <a:latin typeface="Lato"/>
              <a:ea typeface="Lato"/>
              <a:cs typeface="Lato"/>
              <a:sym typeface="Lato"/>
            </a:endParaRPr>
          </a:p>
        </p:txBody>
      </p:sp>
      <p:cxnSp>
        <p:nvCxnSpPr>
          <p:cNvPr id="160" name="Google Shape;160;p19"/>
          <p:cNvCxnSpPr/>
          <p:nvPr/>
        </p:nvCxnSpPr>
        <p:spPr>
          <a:xfrm>
            <a:off x="396000" y="567300"/>
            <a:ext cx="6903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164" name="Shape 164"/>
        <p:cNvGrpSpPr/>
        <p:nvPr/>
      </p:nvGrpSpPr>
      <p:grpSpPr>
        <a:xfrm>
          <a:off x="0" y="0"/>
          <a:ext cx="0" cy="0"/>
          <a:chOff x="0" y="0"/>
          <a:chExt cx="0" cy="0"/>
        </a:xfrm>
      </p:grpSpPr>
      <p:sp>
        <p:nvSpPr>
          <p:cNvPr id="165" name="Google Shape;165;p20"/>
          <p:cNvSpPr txBox="1"/>
          <p:nvPr/>
        </p:nvSpPr>
        <p:spPr>
          <a:xfrm>
            <a:off x="4609600" y="592800"/>
            <a:ext cx="40662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lang="en" sz="1600">
                <a:solidFill>
                  <a:srgbClr val="FFFFFF"/>
                </a:solidFill>
                <a:latin typeface="Raleway ExtraBold"/>
                <a:ea typeface="Raleway ExtraBold"/>
                <a:cs typeface="Raleway ExtraBold"/>
                <a:sym typeface="Raleway ExtraBold"/>
              </a:rPr>
              <a:t>All data and insights from Retailer Benchmark Reports are sourced from the MikMak Shopping Index</a:t>
            </a:r>
            <a:endParaRPr sz="1600">
              <a:solidFill>
                <a:srgbClr val="FFFFFF"/>
              </a:solidFill>
              <a:latin typeface="Raleway ExtraBold"/>
              <a:ea typeface="Raleway ExtraBold"/>
              <a:cs typeface="Raleway ExtraBold"/>
              <a:sym typeface="Raleway ExtraBold"/>
            </a:endParaRPr>
          </a:p>
        </p:txBody>
      </p:sp>
      <p:sp>
        <p:nvSpPr>
          <p:cNvPr id="166" name="Google Shape;166;p20"/>
          <p:cNvSpPr txBox="1"/>
          <p:nvPr/>
        </p:nvSpPr>
        <p:spPr>
          <a:xfrm>
            <a:off x="4572000" y="1623625"/>
            <a:ext cx="40305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3,000 retailer integrations to understand consumer online shopping behavior.</a:t>
            </a:r>
            <a:endParaRPr sz="1000">
              <a:solidFill>
                <a:srgbClr val="FFFFFF"/>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1000">
                <a:solidFill>
                  <a:srgbClr val="FFFFFF"/>
                </a:solidFill>
                <a:latin typeface="Lato"/>
                <a:ea typeface="Lato"/>
                <a:cs typeface="Lato"/>
                <a:sym typeface="Lato"/>
              </a:rPr>
              <a:t>All data in this report is from July 1, 2022 to June 31, 2023.</a:t>
            </a:r>
            <a:endParaRPr sz="1000">
              <a:solidFill>
                <a:srgbClr val="FFFFFF"/>
              </a:solidFill>
              <a:latin typeface="Lato"/>
              <a:ea typeface="Lato"/>
              <a:cs typeface="Lato"/>
              <a:sym typeface="Lato"/>
            </a:endParaRPr>
          </a:p>
        </p:txBody>
      </p:sp>
      <p:cxnSp>
        <p:nvCxnSpPr>
          <p:cNvPr id="167" name="Google Shape;167;p20"/>
          <p:cNvCxnSpPr/>
          <p:nvPr/>
        </p:nvCxnSpPr>
        <p:spPr>
          <a:xfrm>
            <a:off x="4645225" y="1503925"/>
            <a:ext cx="638700" cy="0"/>
          </a:xfrm>
          <a:prstGeom prst="straightConnector1">
            <a:avLst/>
          </a:prstGeom>
          <a:noFill/>
          <a:ln cap="flat" cmpd="sng" w="19050">
            <a:solidFill>
              <a:schemeClr val="lt1"/>
            </a:solidFill>
            <a:prstDash val="solid"/>
            <a:round/>
            <a:headEnd len="med" w="med" type="none"/>
            <a:tailEnd len="med" w="med" type="none"/>
          </a:ln>
        </p:spPr>
      </p:cxnSp>
      <p:sp>
        <p:nvSpPr>
          <p:cNvPr id="168" name="Google Shape;168;p20"/>
          <p:cNvSpPr/>
          <p:nvPr/>
        </p:nvSpPr>
        <p:spPr>
          <a:xfrm flipH="1">
            <a:off x="4645325" y="3230800"/>
            <a:ext cx="4030500" cy="14286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p:nvPr/>
        </p:nvSpPr>
        <p:spPr>
          <a:xfrm>
            <a:off x="8463600" y="3233725"/>
            <a:ext cx="680400" cy="142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txBox="1"/>
          <p:nvPr/>
        </p:nvSpPr>
        <p:spPr>
          <a:xfrm>
            <a:off x="4821700" y="3356725"/>
            <a:ext cx="3753300" cy="118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Raleway"/>
                <a:ea typeface="Raleway"/>
                <a:cs typeface="Raleway"/>
                <a:sym typeface="Raleway"/>
              </a:rPr>
              <a:t>Let’s chat!</a:t>
            </a:r>
            <a:endParaRPr b="1" sz="12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sz="1000">
                <a:latin typeface="Lato"/>
                <a:ea typeface="Lato"/>
                <a:cs typeface="Lato"/>
                <a:sym typeface="Lato"/>
              </a:rPr>
              <a:t>Want to get even more insights?</a:t>
            </a:r>
            <a:endParaRPr sz="1000">
              <a:latin typeface="Lato"/>
              <a:ea typeface="Lato"/>
              <a:cs typeface="Lato"/>
              <a:sym typeface="Lato"/>
            </a:endParaRPr>
          </a:p>
          <a:p>
            <a:pPr indent="0" lvl="0" marL="0" rtl="0" algn="l">
              <a:lnSpc>
                <a:spcPct val="115000"/>
              </a:lnSpc>
              <a:spcBef>
                <a:spcPts val="0"/>
              </a:spcBef>
              <a:spcAft>
                <a:spcPts val="0"/>
              </a:spcAft>
              <a:buNone/>
            </a:pPr>
            <a:r>
              <a:rPr lang="en" sz="1000">
                <a:latin typeface="Lato"/>
                <a:ea typeface="Lato"/>
                <a:cs typeface="Lato"/>
                <a:sym typeface="Lato"/>
              </a:rPr>
              <a:t>Looking for a different retailer?</a:t>
            </a:r>
            <a:endParaRPr sz="1000">
              <a:latin typeface="Lato"/>
              <a:ea typeface="Lato"/>
              <a:cs typeface="Lato"/>
              <a:sym typeface="Lato"/>
            </a:endParaRPr>
          </a:p>
          <a:p>
            <a:pPr indent="0" lvl="0" marL="0" rtl="0" algn="l">
              <a:lnSpc>
                <a:spcPct val="115000"/>
              </a:lnSpc>
              <a:spcBef>
                <a:spcPts val="0"/>
              </a:spcBef>
              <a:spcAft>
                <a:spcPts val="0"/>
              </a:spcAft>
              <a:buNone/>
            </a:pPr>
            <a:r>
              <a:t/>
            </a:r>
            <a:endParaRPr sz="1000">
              <a:latin typeface="Lato"/>
              <a:ea typeface="Lato"/>
              <a:cs typeface="Lato"/>
              <a:sym typeface="Lato"/>
            </a:endParaRPr>
          </a:p>
          <a:p>
            <a:pPr indent="0" lvl="0" marL="0" rtl="0" algn="l">
              <a:lnSpc>
                <a:spcPct val="115000"/>
              </a:lnSpc>
              <a:spcBef>
                <a:spcPts val="0"/>
              </a:spcBef>
              <a:spcAft>
                <a:spcPts val="0"/>
              </a:spcAft>
              <a:buNone/>
            </a:pPr>
            <a:r>
              <a:rPr lang="en" sz="1000">
                <a:solidFill>
                  <a:srgbClr val="000000"/>
                </a:solidFill>
                <a:latin typeface="Lato"/>
                <a:ea typeface="Lato"/>
                <a:cs typeface="Lato"/>
                <a:sym typeface="Lato"/>
              </a:rPr>
              <a:t>Contact </a:t>
            </a:r>
            <a:r>
              <a:rPr b="1" lang="en" sz="1000" u="sng">
                <a:solidFill>
                  <a:schemeClr val="accent1"/>
                </a:solidFill>
                <a:latin typeface="Lato"/>
                <a:ea typeface="Lato"/>
                <a:cs typeface="Lato"/>
                <a:sym typeface="Lato"/>
                <a:hlinkClick r:id="rId3">
                  <a:extLst>
                    <a:ext uri="{A12FA001-AC4F-418D-AE19-62706E023703}">
                      <ahyp:hlinkClr val="tx"/>
                    </a:ext>
                  </a:extLst>
                </a:hlinkClick>
              </a:rPr>
              <a:t>marketing@mikmak.com</a:t>
            </a:r>
            <a:r>
              <a:rPr lang="en" sz="1000">
                <a:solidFill>
                  <a:srgbClr val="000000"/>
                </a:solidFill>
                <a:latin typeface="Lato"/>
                <a:ea typeface="Lato"/>
                <a:cs typeface="Lato"/>
                <a:sym typeface="Lato"/>
              </a:rPr>
              <a:t>!</a:t>
            </a:r>
            <a:endParaRPr sz="1000">
              <a:solidFill>
                <a:srgbClr val="000000"/>
              </a:solidFill>
              <a:latin typeface="Lato"/>
              <a:ea typeface="Lato"/>
              <a:cs typeface="Lato"/>
              <a:sym typeface="Lato"/>
            </a:endParaRPr>
          </a:p>
        </p:txBody>
      </p:sp>
      <p:pic>
        <p:nvPicPr>
          <p:cNvPr id="171" name="Google Shape;171;p20"/>
          <p:cNvPicPr preferRelativeResize="0"/>
          <p:nvPr/>
        </p:nvPicPr>
        <p:blipFill rotWithShape="1">
          <a:blip r:embed="rId4">
            <a:alphaModFix/>
          </a:blip>
          <a:srcRect b="0" l="23256" r="23256" t="0"/>
          <a:stretch/>
        </p:blipFill>
        <p:spPr>
          <a:xfrm>
            <a:off x="-7950" y="0"/>
            <a:ext cx="4127698" cy="5143501"/>
          </a:xfrm>
          <a:prstGeom prst="rect">
            <a:avLst/>
          </a:prstGeom>
          <a:noFill/>
          <a:ln>
            <a:noFill/>
          </a:ln>
        </p:spPr>
      </p:pic>
      <p:sp>
        <p:nvSpPr>
          <p:cNvPr id="172" name="Google Shape;172;p20"/>
          <p:cNvSpPr/>
          <p:nvPr/>
        </p:nvSpPr>
        <p:spPr>
          <a:xfrm>
            <a:off x="-50" y="0"/>
            <a:ext cx="4127700" cy="5143500"/>
          </a:xfrm>
          <a:prstGeom prst="rect">
            <a:avLst/>
          </a:prstGeom>
          <a:solidFill>
            <a:srgbClr val="283F91">
              <a:alpha val="5000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173" name="Google Shape;173;p20"/>
          <p:cNvGrpSpPr/>
          <p:nvPr/>
        </p:nvGrpSpPr>
        <p:grpSpPr>
          <a:xfrm>
            <a:off x="561850" y="1792075"/>
            <a:ext cx="3003900" cy="1488900"/>
            <a:chOff x="818100" y="1576650"/>
            <a:chExt cx="3003900" cy="1488900"/>
          </a:xfrm>
        </p:grpSpPr>
        <p:sp>
          <p:nvSpPr>
            <p:cNvPr id="174" name="Google Shape;174;p20"/>
            <p:cNvSpPr/>
            <p:nvPr/>
          </p:nvSpPr>
          <p:spPr>
            <a:xfrm>
              <a:off x="818100" y="1576650"/>
              <a:ext cx="3003900" cy="1488900"/>
            </a:xfrm>
            <a:prstGeom prst="roundRect">
              <a:avLst>
                <a:gd fmla="val 5802" name="adj"/>
              </a:avLst>
            </a:prstGeom>
            <a:solidFill>
              <a:srgbClr val="FFFFFF"/>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txBox="1"/>
            <p:nvPr/>
          </p:nvSpPr>
          <p:spPr>
            <a:xfrm>
              <a:off x="943200" y="2299975"/>
              <a:ext cx="2708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dk2"/>
                  </a:solidFill>
                  <a:uFill>
                    <a:noFill/>
                  </a:uFill>
                  <a:latin typeface="Lato"/>
                  <a:ea typeface="Lato"/>
                  <a:cs typeface="Lato"/>
                  <a:sym typeface="Lato"/>
                  <a:hlinkClick r:id="rId5">
                    <a:extLst>
                      <a:ext uri="{A12FA001-AC4F-418D-AE19-62706E023703}">
                        <ahyp:hlinkClr val="tx"/>
                      </a:ext>
                    </a:extLst>
                  </a:hlinkClick>
                </a:rPr>
                <a:t>Kristof Neirynck then CMO of Walgreens Boots Alliance on how empathy and purpose can lead to business success</a:t>
              </a:r>
              <a:endParaRPr b="1" sz="1000">
                <a:solidFill>
                  <a:schemeClr val="dk2"/>
                </a:solidFill>
                <a:latin typeface="Lato"/>
                <a:ea typeface="Lato"/>
                <a:cs typeface="Lato"/>
                <a:sym typeface="Lato"/>
              </a:endParaRPr>
            </a:p>
          </p:txBody>
        </p:sp>
        <p:pic>
          <p:nvPicPr>
            <p:cNvPr id="176" name="Google Shape;176;p20"/>
            <p:cNvPicPr preferRelativeResize="0"/>
            <p:nvPr/>
          </p:nvPicPr>
          <p:blipFill rotWithShape="1">
            <a:blip r:embed="rId6">
              <a:alphaModFix/>
            </a:blip>
            <a:srcRect b="0" l="20070" r="0" t="0"/>
            <a:stretch/>
          </p:blipFill>
          <p:spPr>
            <a:xfrm>
              <a:off x="818100" y="1783181"/>
              <a:ext cx="1323873" cy="442400"/>
            </a:xfrm>
            <a:prstGeom prst="rect">
              <a:avLst/>
            </a:prstGeom>
            <a:noFill/>
            <a:ln>
              <a:noFill/>
            </a:ln>
          </p:spPr>
        </p:pic>
        <p:sp>
          <p:nvSpPr>
            <p:cNvPr id="177" name="Google Shape;177;p20">
              <a:hlinkClick r:id="rId7"/>
            </p:cNvPr>
            <p:cNvSpPr/>
            <p:nvPr/>
          </p:nvSpPr>
          <p:spPr>
            <a:xfrm>
              <a:off x="2647675" y="1879725"/>
              <a:ext cx="959100" cy="249300"/>
            </a:xfrm>
            <a:prstGeom prst="roundRect">
              <a:avLst>
                <a:gd fmla="val 50000" name="adj"/>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nvSpPr>
          <p:spPr>
            <a:xfrm>
              <a:off x="2952425" y="1850475"/>
              <a:ext cx="608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chemeClr val="dk1"/>
                  </a:solidFill>
                  <a:uFill>
                    <a:noFill/>
                  </a:uFill>
                  <a:latin typeface="Lato"/>
                  <a:ea typeface="Lato"/>
                  <a:cs typeface="Lato"/>
                  <a:sym typeface="Lato"/>
                  <a:hlinkClick r:id="rId8">
                    <a:extLst>
                      <a:ext uri="{A12FA001-AC4F-418D-AE19-62706E023703}">
                        <ahyp:hlinkClr val="tx"/>
                      </a:ext>
                    </a:extLst>
                  </a:hlinkClick>
                </a:rPr>
                <a:t>Listen Now</a:t>
              </a:r>
              <a:endParaRPr b="1">
                <a:solidFill>
                  <a:schemeClr val="dk1"/>
                </a:solidFill>
              </a:endParaRPr>
            </a:p>
          </p:txBody>
        </p:sp>
        <p:pic>
          <p:nvPicPr>
            <p:cNvPr id="179" name="Google Shape;179;p20">
              <a:hlinkClick r:id="rId9"/>
            </p:cNvPr>
            <p:cNvPicPr preferRelativeResize="0"/>
            <p:nvPr/>
          </p:nvPicPr>
          <p:blipFill>
            <a:blip r:embed="rId10">
              <a:alphaModFix/>
            </a:blip>
            <a:stretch>
              <a:fillRect/>
            </a:stretch>
          </p:blipFill>
          <p:spPr>
            <a:xfrm>
              <a:off x="2738175" y="1927550"/>
              <a:ext cx="151275" cy="15127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EDF3F7"/>
      </a:lt1>
      <a:dk2>
        <a:srgbClr val="000000"/>
      </a:dk2>
      <a:lt2>
        <a:srgbClr val="EEEEEE"/>
      </a:lt2>
      <a:accent1>
        <a:srgbClr val="4369F4"/>
      </a:accent1>
      <a:accent2>
        <a:srgbClr val="3552BF"/>
      </a:accent2>
      <a:accent3>
        <a:srgbClr val="283F91"/>
      </a:accent3>
      <a:accent4>
        <a:srgbClr val="FFAB40"/>
      </a:accent4>
      <a:accent5>
        <a:srgbClr val="0097A7"/>
      </a:accent5>
      <a:accent6>
        <a:srgbClr val="EEFF41"/>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