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Raleway"/>
      <p:regular r:id="rId25"/>
      <p:bold r:id="rId26"/>
      <p:italic r:id="rId27"/>
      <p:boldItalic r:id="rId28"/>
    </p:embeddedFont>
    <p:embeddedFont>
      <p:font typeface="Raleway ExtraBold"/>
      <p:bold r:id="rId29"/>
      <p:boldItalic r:id="rId30"/>
    </p:embeddedFont>
    <p:embeddedFont>
      <p:font typeface="Lato"/>
      <p:regular r:id="rId31"/>
      <p:bold r:id="rId32"/>
      <p:italic r:id="rId33"/>
      <p:boldItalic r:id="rId34"/>
    </p:embeddedFont>
    <p:embeddedFont>
      <p:font typeface="Raleway Black"/>
      <p:bold r:id="rId35"/>
      <p:boldItalic r:id="rId36"/>
    </p:embeddedFont>
    <p:embeddedFont>
      <p:font typeface="Lato Black"/>
      <p:bold r:id="rId37"/>
      <p:boldItalic r:id="rId38"/>
    </p:embeddedFont>
    <p:embeddedFont>
      <p:font typeface="Helvetica Neue"/>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B16C25C-32F9-4F9D-B6FC-7DC409FF099F}">
  <a:tblStyle styleId="{3B16C25C-32F9-4F9D-B6FC-7DC409FF099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20" Type="http://schemas.openxmlformats.org/officeDocument/2006/relationships/slide" Target="slides/slide14.xml"/><Relationship Id="rId42" Type="http://schemas.openxmlformats.org/officeDocument/2006/relationships/font" Target="fonts/HelveticaNeue-boldItalic.fntdata"/><Relationship Id="rId41" Type="http://schemas.openxmlformats.org/officeDocument/2006/relationships/font" Target="fonts/HelveticaNeue-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Raleway-bold.fntdata"/><Relationship Id="rId25" Type="http://schemas.openxmlformats.org/officeDocument/2006/relationships/font" Target="fonts/Raleway-regular.fntdata"/><Relationship Id="rId28" Type="http://schemas.openxmlformats.org/officeDocument/2006/relationships/font" Target="fonts/Raleway-boldItalic.fntdata"/><Relationship Id="rId27" Type="http://schemas.openxmlformats.org/officeDocument/2006/relationships/font" Target="fonts/Raleway-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RalewayExtraBold-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ato-regular.fntdata"/><Relationship Id="rId30" Type="http://schemas.openxmlformats.org/officeDocument/2006/relationships/font" Target="fonts/RalewayExtraBold-boldItalic.fntdata"/><Relationship Id="rId11" Type="http://schemas.openxmlformats.org/officeDocument/2006/relationships/slide" Target="slides/slide5.xml"/><Relationship Id="rId33" Type="http://schemas.openxmlformats.org/officeDocument/2006/relationships/font" Target="fonts/Lato-italic.fntdata"/><Relationship Id="rId10" Type="http://schemas.openxmlformats.org/officeDocument/2006/relationships/slide" Target="slides/slide4.xml"/><Relationship Id="rId32" Type="http://schemas.openxmlformats.org/officeDocument/2006/relationships/font" Target="fonts/Lato-bold.fntdata"/><Relationship Id="rId13" Type="http://schemas.openxmlformats.org/officeDocument/2006/relationships/slide" Target="slides/slide7.xml"/><Relationship Id="rId35" Type="http://schemas.openxmlformats.org/officeDocument/2006/relationships/font" Target="fonts/RalewayBlack-bold.fntdata"/><Relationship Id="rId12" Type="http://schemas.openxmlformats.org/officeDocument/2006/relationships/slide" Target="slides/slide6.xml"/><Relationship Id="rId34" Type="http://schemas.openxmlformats.org/officeDocument/2006/relationships/font" Target="fonts/Lato-boldItalic.fntdata"/><Relationship Id="rId15" Type="http://schemas.openxmlformats.org/officeDocument/2006/relationships/slide" Target="slides/slide9.xml"/><Relationship Id="rId37" Type="http://schemas.openxmlformats.org/officeDocument/2006/relationships/font" Target="fonts/LatoBlack-bold.fntdata"/><Relationship Id="rId14" Type="http://schemas.openxmlformats.org/officeDocument/2006/relationships/slide" Target="slides/slide8.xml"/><Relationship Id="rId36" Type="http://schemas.openxmlformats.org/officeDocument/2006/relationships/font" Target="fonts/RalewayBlack-boldItalic.fntdata"/><Relationship Id="rId17" Type="http://schemas.openxmlformats.org/officeDocument/2006/relationships/slide" Target="slides/slide11.xml"/><Relationship Id="rId39" Type="http://schemas.openxmlformats.org/officeDocument/2006/relationships/font" Target="fonts/HelveticaNeue-regular.fntdata"/><Relationship Id="rId16" Type="http://schemas.openxmlformats.org/officeDocument/2006/relationships/slide" Target="slides/slide10.xml"/><Relationship Id="rId38" Type="http://schemas.openxmlformats.org/officeDocument/2006/relationships/font" Target="fonts/LatoBlack-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7f4a7343ad_1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7f4a7343ad_1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7f4a7343ad_1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7f4a7343ad_1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7f4a7343ad_1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7f4a7343ad_1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7f4a7343ad_1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7f4a7343ad_1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7f4a7343ad_1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7f4a7343ad_1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7f4a7343ad_1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7f4a7343ad_1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81cfb70180_6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81cfb70180_6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45970f428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45970f428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81cfb70180_6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81cfb70180_6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7f4a7343a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7f4a7343a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7f4a7343ad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7f4a7343ad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7f4a7343ad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7f4a7343ad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7f4a7343ad_1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7f4a7343ad_1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7f4a7343ad_1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7f4a7343ad_1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7f4a7343ad_1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7f4a7343ad_1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7f4a7343ad_1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7f4a7343ad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7f4a7343ad_1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7f4a7343ad_1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26.png"/><Relationship Id="rId5" Type="http://schemas.openxmlformats.org/officeDocument/2006/relationships/image" Target="../media/image1.png"/><Relationship Id="rId6"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6.png"/><Relationship Id="rId5" Type="http://schemas.openxmlformats.org/officeDocument/2006/relationships/hyperlink" Target="https://www.adweek.com/commerce/brave-commerce-podcast-using-data-to-develop-consumer-experience/" TargetMode="External"/><Relationship Id="rId6" Type="http://schemas.openxmlformats.org/officeDocument/2006/relationships/hyperlink" Target="https://www.adweek.com/commerce/brave-commerce-podcast-using-data-to-develop-consumer-experience/" TargetMode="External"/><Relationship Id="rId7" Type="http://schemas.openxmlformats.org/officeDocument/2006/relationships/image" Target="../media/image9.png"/><Relationship Id="rId8" Type="http://schemas.openxmlformats.org/officeDocument/2006/relationships/hyperlink" Target="https://www.mikmak.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hyperlink" Target="https://www.mikmak.com/" TargetMode="External"/><Relationship Id="rId6"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mikmak.com/" TargetMode="External"/><Relationship Id="rId4" Type="http://schemas.openxmlformats.org/officeDocument/2006/relationships/image" Target="../media/image6.png"/><Relationship Id="rId9" Type="http://schemas.openxmlformats.org/officeDocument/2006/relationships/image" Target="../media/image9.png"/><Relationship Id="rId5" Type="http://schemas.openxmlformats.org/officeDocument/2006/relationships/image" Target="../media/image28.png"/><Relationship Id="rId6" Type="http://schemas.openxmlformats.org/officeDocument/2006/relationships/image" Target="../media/image15.png"/><Relationship Id="rId7" Type="http://schemas.openxmlformats.org/officeDocument/2006/relationships/hyperlink" Target="https://shows.acast.com/brave-commerce/episodes/sara-aubitz-of-clorox-on-building-an-ecommerce-team-developi" TargetMode="External"/><Relationship Id="rId8" Type="http://schemas.openxmlformats.org/officeDocument/2006/relationships/hyperlink" Target="https://shows.acast.com/brave-commerce/episodes/sara-aubitz-of-clorox-on-building-an-ecommerce-team-developi"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mikmak.com/" TargetMode="External"/><Relationship Id="rId4" Type="http://schemas.openxmlformats.org/officeDocument/2006/relationships/image" Target="../media/image10.png"/><Relationship Id="rId5" Type="http://schemas.openxmlformats.org/officeDocument/2006/relationships/image" Target="../media/image16.png"/><Relationship Id="rId6"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mikmak.com/" TargetMode="External"/><Relationship Id="rId4" Type="http://schemas.openxmlformats.org/officeDocument/2006/relationships/image" Target="../media/image6.png"/><Relationship Id="rId5" Type="http://schemas.openxmlformats.org/officeDocument/2006/relationships/image" Target="../media/image23.png"/><Relationship Id="rId6"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www.mikmak.com/" TargetMode="External"/><Relationship Id="rId4" Type="http://schemas.openxmlformats.org/officeDocument/2006/relationships/image" Target="../media/image10.png"/><Relationship Id="rId5" Type="http://schemas.openxmlformats.org/officeDocument/2006/relationships/image" Target="../media/image21.png"/><Relationship Id="rId6" Type="http://schemas.openxmlformats.org/officeDocument/2006/relationships/image" Target="../media/image19.png"/><Relationship Id="rId7" Type="http://schemas.openxmlformats.org/officeDocument/2006/relationships/hyperlink" Target="https://www.mikmak.com/case-studies/velcro" TargetMode="External"/><Relationship Id="rId8" Type="http://schemas.openxmlformats.org/officeDocument/2006/relationships/hyperlink" Target="https://www.mikmak.com/case-studies/velcro"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www.mikmak.com/" TargetMode="External"/><Relationship Id="rId4" Type="http://schemas.openxmlformats.org/officeDocument/2006/relationships/image" Target="../media/image6.png"/><Relationship Id="rId9" Type="http://schemas.openxmlformats.org/officeDocument/2006/relationships/image" Target="../media/image9.png"/><Relationship Id="rId5" Type="http://schemas.openxmlformats.org/officeDocument/2006/relationships/image" Target="../media/image28.png"/><Relationship Id="rId6" Type="http://schemas.openxmlformats.org/officeDocument/2006/relationships/image" Target="../media/image15.png"/><Relationship Id="rId7" Type="http://schemas.openxmlformats.org/officeDocument/2006/relationships/hyperlink" Target="https://shows.acast.com/brave-commerce/episodes/6255a8c4ea4f57001220d4ec" TargetMode="External"/><Relationship Id="rId8" Type="http://schemas.openxmlformats.org/officeDocument/2006/relationships/hyperlink" Target="https://shows.acast.com/brave-commerce/episodes/6255a8c4ea4f57001220d4ec"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www.mikmak.com/" TargetMode="External"/><Relationship Id="rId4" Type="http://schemas.openxmlformats.org/officeDocument/2006/relationships/image" Target="../media/image10.png"/><Relationship Id="rId5" Type="http://schemas.openxmlformats.org/officeDocument/2006/relationships/hyperlink" Target="mailto:marketing@mikmak.co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mailto:marketing@mikmak.com" TargetMode="External"/><Relationship Id="rId4" Type="http://schemas.openxmlformats.org/officeDocument/2006/relationships/hyperlink" Target="https://www.mikmak.com/" TargetMode="External"/><Relationship Id="rId5"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www.mikmak.com/" TargetMode="External"/><Relationship Id="rId4" Type="http://schemas.openxmlformats.org/officeDocument/2006/relationships/image" Target="../media/image6.png"/><Relationship Id="rId5" Type="http://schemas.openxmlformats.org/officeDocument/2006/relationships/hyperlink" Target="https://www.statista.com/outlook/dmo/ecommerce/beauty-health-personal-household-care/household-care/worldwid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www.mikmak.com/" TargetMode="External"/><Relationship Id="rId4" Type="http://schemas.openxmlformats.org/officeDocument/2006/relationships/image" Target="../media/image10.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mikmak.com/" TargetMode="External"/><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2.gif"/><Relationship Id="rId4" Type="http://schemas.openxmlformats.org/officeDocument/2006/relationships/image" Target="../media/image19.png"/><Relationship Id="rId9" Type="http://schemas.openxmlformats.org/officeDocument/2006/relationships/hyperlink" Target="https://www.mikmak.com/case-studies/oxiclean" TargetMode="External"/><Relationship Id="rId5" Type="http://schemas.openxmlformats.org/officeDocument/2006/relationships/hyperlink" Target="https://www.mikmak.com/" TargetMode="External"/><Relationship Id="rId6" Type="http://schemas.openxmlformats.org/officeDocument/2006/relationships/image" Target="../media/image10.png"/><Relationship Id="rId7" Type="http://schemas.openxmlformats.org/officeDocument/2006/relationships/image" Target="../media/image24.png"/><Relationship Id="rId8" Type="http://schemas.openxmlformats.org/officeDocument/2006/relationships/hyperlink" Target="https://www.mikmak.com/case-studies/oxiclea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ww.mikmak.com/" TargetMode="External"/><Relationship Id="rId4" Type="http://schemas.openxmlformats.org/officeDocument/2006/relationships/image" Target="../media/image10.png"/><Relationship Id="rId5" Type="http://schemas.openxmlformats.org/officeDocument/2006/relationships/image" Target="../media/image4.png"/><Relationship Id="rId6"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mikmak.com/" TargetMode="External"/><Relationship Id="rId4" Type="http://schemas.openxmlformats.org/officeDocument/2006/relationships/image" Target="../media/image6.png"/><Relationship Id="rId9" Type="http://schemas.openxmlformats.org/officeDocument/2006/relationships/image" Target="../media/image9.png"/><Relationship Id="rId5" Type="http://schemas.openxmlformats.org/officeDocument/2006/relationships/image" Target="../media/image25.png"/><Relationship Id="rId6" Type="http://schemas.openxmlformats.org/officeDocument/2006/relationships/image" Target="../media/image15.png"/><Relationship Id="rId7" Type="http://schemas.openxmlformats.org/officeDocument/2006/relationships/hyperlink" Target="https://www.adweek.com/commerce/brave-commerce-podcast-mission-driven-approach-to-brand-growth/" TargetMode="External"/><Relationship Id="rId8" Type="http://schemas.openxmlformats.org/officeDocument/2006/relationships/hyperlink" Target="https://www.adweek.com/commerce/brave-commerce-podcast-mission-driven-approach-to-brand-growth/"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mikmak.com/" TargetMode="External"/><Relationship Id="rId4" Type="http://schemas.openxmlformats.org/officeDocument/2006/relationships/image" Target="../media/image10.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hyperlink" Target="https://www.mikmak.com/" TargetMode="External"/><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559"/>
        </a:solidFill>
      </p:bgPr>
    </p:bg>
    <p:spTree>
      <p:nvGrpSpPr>
        <p:cNvPr id="53" name="Shape 53"/>
        <p:cNvGrpSpPr/>
        <p:nvPr/>
      </p:nvGrpSpPr>
      <p:grpSpPr>
        <a:xfrm>
          <a:off x="0" y="0"/>
          <a:ext cx="0" cy="0"/>
          <a:chOff x="0" y="0"/>
          <a:chExt cx="0" cy="0"/>
        </a:xfrm>
      </p:grpSpPr>
      <p:sp>
        <p:nvSpPr>
          <p:cNvPr id="54" name="Google Shape;54;p13"/>
          <p:cNvSpPr txBox="1"/>
          <p:nvPr/>
        </p:nvSpPr>
        <p:spPr>
          <a:xfrm>
            <a:off x="628800" y="2550250"/>
            <a:ext cx="3943200" cy="6480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None/>
            </a:pPr>
            <a:r>
              <a:rPr lang="en">
                <a:solidFill>
                  <a:srgbClr val="FFFFFF"/>
                </a:solidFill>
                <a:latin typeface="Raleway"/>
                <a:ea typeface="Raleway"/>
                <a:cs typeface="Raleway"/>
                <a:sym typeface="Raleway"/>
              </a:rPr>
              <a:t>How MikMak Helps Home Care Brands Grow, Commerce-First</a:t>
            </a:r>
            <a:endParaRPr>
              <a:solidFill>
                <a:srgbClr val="FFFFFF"/>
              </a:solidFill>
              <a:latin typeface="Raleway"/>
              <a:ea typeface="Raleway"/>
              <a:cs typeface="Raleway"/>
              <a:sym typeface="Raleway"/>
            </a:endParaRPr>
          </a:p>
        </p:txBody>
      </p:sp>
      <p:pic>
        <p:nvPicPr>
          <p:cNvPr id="55" name="Google Shape;55;p13"/>
          <p:cNvPicPr preferRelativeResize="0"/>
          <p:nvPr/>
        </p:nvPicPr>
        <p:blipFill rotWithShape="1">
          <a:blip r:embed="rId3">
            <a:alphaModFix/>
          </a:blip>
          <a:srcRect b="0" l="5401" r="0" t="0"/>
          <a:stretch/>
        </p:blipFill>
        <p:spPr>
          <a:xfrm>
            <a:off x="628800" y="3742738"/>
            <a:ext cx="1757126" cy="663375"/>
          </a:xfrm>
          <a:prstGeom prst="rect">
            <a:avLst/>
          </a:prstGeom>
          <a:noFill/>
          <a:ln>
            <a:noFill/>
          </a:ln>
        </p:spPr>
      </p:pic>
      <p:cxnSp>
        <p:nvCxnSpPr>
          <p:cNvPr id="56" name="Google Shape;56;p13"/>
          <p:cNvCxnSpPr/>
          <p:nvPr/>
        </p:nvCxnSpPr>
        <p:spPr>
          <a:xfrm>
            <a:off x="628800" y="3415338"/>
            <a:ext cx="714900" cy="0"/>
          </a:xfrm>
          <a:prstGeom prst="straightConnector1">
            <a:avLst/>
          </a:prstGeom>
          <a:noFill/>
          <a:ln cap="flat" cmpd="sng" w="19050">
            <a:solidFill>
              <a:srgbClr val="FFFFFF"/>
            </a:solidFill>
            <a:prstDash val="solid"/>
            <a:round/>
            <a:headEnd len="med" w="med" type="none"/>
            <a:tailEnd len="med" w="med" type="none"/>
          </a:ln>
        </p:spPr>
      </p:cxnSp>
      <p:sp>
        <p:nvSpPr>
          <p:cNvPr id="57" name="Google Shape;57;p13"/>
          <p:cNvSpPr txBox="1"/>
          <p:nvPr/>
        </p:nvSpPr>
        <p:spPr>
          <a:xfrm>
            <a:off x="628800" y="1231050"/>
            <a:ext cx="3943200" cy="1204500"/>
          </a:xfrm>
          <a:prstGeom prst="rect">
            <a:avLst/>
          </a:prstGeom>
          <a:noFill/>
          <a:ln>
            <a:noFill/>
          </a:ln>
        </p:spPr>
        <p:txBody>
          <a:bodyPr anchorCtr="0" anchor="ctr" bIns="28575" lIns="0" spcFirstLastPara="1" rIns="28575" wrap="square" tIns="28575">
            <a:noAutofit/>
          </a:bodyPr>
          <a:lstStyle/>
          <a:p>
            <a:pPr indent="0" lvl="0" marL="0" rtl="0" algn="l">
              <a:lnSpc>
                <a:spcPct val="115000"/>
              </a:lnSpc>
              <a:spcBef>
                <a:spcPts val="0"/>
              </a:spcBef>
              <a:spcAft>
                <a:spcPts val="0"/>
              </a:spcAft>
              <a:buClr>
                <a:srgbClr val="000000"/>
              </a:buClr>
              <a:buSzPts val="1100"/>
              <a:buFont typeface="Arial"/>
              <a:buNone/>
            </a:pPr>
            <a:r>
              <a:rPr b="1" lang="en" sz="2400">
                <a:solidFill>
                  <a:srgbClr val="FFFFFF"/>
                </a:solidFill>
                <a:latin typeface="Raleway"/>
                <a:ea typeface="Raleway"/>
                <a:cs typeface="Raleway"/>
                <a:sym typeface="Raleway"/>
              </a:rPr>
              <a:t>eCommerce Benchmarks &amp; Insights for Multichannel Home Care Brands</a:t>
            </a:r>
            <a:endParaRPr sz="2400">
              <a:solidFill>
                <a:srgbClr val="FFFFFF"/>
              </a:solidFill>
              <a:latin typeface="Raleway Black"/>
              <a:ea typeface="Raleway Black"/>
              <a:cs typeface="Raleway Black"/>
              <a:sym typeface="Raleway Black"/>
            </a:endParaRPr>
          </a:p>
        </p:txBody>
      </p:sp>
      <p:sp>
        <p:nvSpPr>
          <p:cNvPr id="58" name="Google Shape;58;p13"/>
          <p:cNvSpPr/>
          <p:nvPr/>
        </p:nvSpPr>
        <p:spPr>
          <a:xfrm>
            <a:off x="628800" y="651638"/>
            <a:ext cx="2295600" cy="358200"/>
          </a:xfrm>
          <a:prstGeom prst="roundRect">
            <a:avLst>
              <a:gd fmla="val 50000"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Raleway"/>
                <a:ea typeface="Raleway"/>
                <a:cs typeface="Raleway"/>
                <a:sym typeface="Raleway"/>
              </a:rPr>
              <a:t>2023 eCommerce Guide</a:t>
            </a:r>
            <a:endParaRPr/>
          </a:p>
        </p:txBody>
      </p:sp>
      <p:pic>
        <p:nvPicPr>
          <p:cNvPr id="59" name="Google Shape;59;p13"/>
          <p:cNvPicPr preferRelativeResize="0"/>
          <p:nvPr/>
        </p:nvPicPr>
        <p:blipFill rotWithShape="1">
          <a:blip r:embed="rId4">
            <a:alphaModFix/>
          </a:blip>
          <a:srcRect b="0" l="48746" r="0" t="0"/>
          <a:stretch/>
        </p:blipFill>
        <p:spPr>
          <a:xfrm>
            <a:off x="5415725" y="0"/>
            <a:ext cx="3728276" cy="5143499"/>
          </a:xfrm>
          <a:prstGeom prst="rect">
            <a:avLst/>
          </a:prstGeom>
          <a:noFill/>
          <a:ln>
            <a:noFill/>
          </a:ln>
        </p:spPr>
      </p:pic>
      <p:sp>
        <p:nvSpPr>
          <p:cNvPr id="60" name="Google Shape;60;p13"/>
          <p:cNvSpPr/>
          <p:nvPr/>
        </p:nvSpPr>
        <p:spPr>
          <a:xfrm>
            <a:off x="5415800" y="0"/>
            <a:ext cx="3728400" cy="5143500"/>
          </a:xfrm>
          <a:prstGeom prst="rect">
            <a:avLst/>
          </a:prstGeom>
          <a:solidFill>
            <a:srgbClr val="2D1E80">
              <a:alpha val="47470"/>
            </a:srgbClr>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61" name="Google Shape;61;p13"/>
          <p:cNvSpPr/>
          <p:nvPr/>
        </p:nvSpPr>
        <p:spPr>
          <a:xfrm>
            <a:off x="5373943" y="0"/>
            <a:ext cx="78600" cy="5143500"/>
          </a:xfrm>
          <a:prstGeom prst="rect">
            <a:avLst/>
          </a:prstGeom>
          <a:solidFill>
            <a:srgbClr val="2D1E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 name="Google Shape;62;p13"/>
          <p:cNvGrpSpPr/>
          <p:nvPr/>
        </p:nvGrpSpPr>
        <p:grpSpPr>
          <a:xfrm>
            <a:off x="4314600" y="3415350"/>
            <a:ext cx="2748900" cy="1204500"/>
            <a:chOff x="4307425" y="3336150"/>
            <a:chExt cx="2748900" cy="1204500"/>
          </a:xfrm>
        </p:grpSpPr>
        <p:sp>
          <p:nvSpPr>
            <p:cNvPr id="63" name="Google Shape;63;p13"/>
            <p:cNvSpPr/>
            <p:nvPr/>
          </p:nvSpPr>
          <p:spPr>
            <a:xfrm>
              <a:off x="4307425" y="3336150"/>
              <a:ext cx="2748900" cy="1204500"/>
            </a:xfrm>
            <a:prstGeom prst="roundRect">
              <a:avLst>
                <a:gd fmla="val 7532" name="adj"/>
              </a:avLst>
            </a:prstGeom>
            <a:solidFill>
              <a:srgbClr val="2D1E80"/>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txBox="1"/>
            <p:nvPr/>
          </p:nvSpPr>
          <p:spPr>
            <a:xfrm>
              <a:off x="4377000" y="3379550"/>
              <a:ext cx="2679300" cy="323100"/>
            </a:xfrm>
            <a:prstGeom prst="rect">
              <a:avLst/>
            </a:prstGeom>
            <a:noFill/>
            <a:ln>
              <a:noFill/>
            </a:ln>
          </p:spPr>
          <p:txBody>
            <a:bodyPr anchorCtr="0" anchor="t" bIns="91425" lIns="0" spcFirstLastPara="1" rIns="91425" wrap="square" tIns="91425">
              <a:spAutoFit/>
            </a:bodyPr>
            <a:lstStyle/>
            <a:p>
              <a:pPr indent="0" lvl="0" marL="0" rtl="0" algn="ctr">
                <a:lnSpc>
                  <a:spcPct val="115000"/>
                </a:lnSpc>
                <a:spcBef>
                  <a:spcPts val="0"/>
                </a:spcBef>
                <a:spcAft>
                  <a:spcPts val="0"/>
                </a:spcAft>
                <a:buClr>
                  <a:srgbClr val="000000"/>
                </a:buClr>
                <a:buSzPts val="1100"/>
                <a:buFont typeface="Arial"/>
                <a:buNone/>
              </a:pPr>
              <a:r>
                <a:rPr b="1" lang="en" sz="900">
                  <a:solidFill>
                    <a:schemeClr val="lt1"/>
                  </a:solidFill>
                  <a:latin typeface="Lato"/>
                  <a:ea typeface="Lato"/>
                  <a:cs typeface="Lato"/>
                  <a:sym typeface="Lato"/>
                </a:rPr>
                <a:t>Purchase Intent Rates for Social Channels</a:t>
              </a:r>
              <a:endParaRPr b="1" sz="900">
                <a:solidFill>
                  <a:schemeClr val="lt1"/>
                </a:solidFill>
                <a:latin typeface="Lato"/>
                <a:ea typeface="Lato"/>
                <a:cs typeface="Lato"/>
                <a:sym typeface="Lato"/>
              </a:endParaRPr>
            </a:p>
          </p:txBody>
        </p:sp>
        <p:pic>
          <p:nvPicPr>
            <p:cNvPr id="65" name="Google Shape;65;p13"/>
            <p:cNvPicPr preferRelativeResize="0"/>
            <p:nvPr/>
          </p:nvPicPr>
          <p:blipFill>
            <a:blip r:embed="rId5">
              <a:alphaModFix/>
            </a:blip>
            <a:stretch>
              <a:fillRect/>
            </a:stretch>
          </p:blipFill>
          <p:spPr>
            <a:xfrm>
              <a:off x="4509738" y="3706952"/>
              <a:ext cx="2344285" cy="663375"/>
            </a:xfrm>
            <a:prstGeom prst="rect">
              <a:avLst/>
            </a:prstGeom>
            <a:noFill/>
            <a:ln>
              <a:noFill/>
            </a:ln>
          </p:spPr>
        </p:pic>
      </p:grpSp>
      <p:grpSp>
        <p:nvGrpSpPr>
          <p:cNvPr id="66" name="Google Shape;66;p13"/>
          <p:cNvGrpSpPr/>
          <p:nvPr/>
        </p:nvGrpSpPr>
        <p:grpSpPr>
          <a:xfrm>
            <a:off x="6254500" y="2170450"/>
            <a:ext cx="1096200" cy="1027800"/>
            <a:chOff x="6369125" y="2170450"/>
            <a:chExt cx="1096200" cy="1027800"/>
          </a:xfrm>
        </p:grpSpPr>
        <p:sp>
          <p:nvSpPr>
            <p:cNvPr id="67" name="Google Shape;67;p13"/>
            <p:cNvSpPr/>
            <p:nvPr/>
          </p:nvSpPr>
          <p:spPr>
            <a:xfrm>
              <a:off x="6369125" y="2170450"/>
              <a:ext cx="1096200" cy="1027800"/>
            </a:xfrm>
            <a:prstGeom prst="roundRect">
              <a:avLst>
                <a:gd fmla="val 7532" name="adj"/>
              </a:avLst>
            </a:prstGeom>
            <a:solidFill>
              <a:srgbClr val="2D1E80"/>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3"/>
            <p:cNvSpPr txBox="1"/>
            <p:nvPr/>
          </p:nvSpPr>
          <p:spPr>
            <a:xfrm>
              <a:off x="6490275" y="2483913"/>
              <a:ext cx="856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solidFill>
                    <a:srgbClr val="FFFFFF"/>
                  </a:solidFill>
                  <a:latin typeface="Lato"/>
                  <a:ea typeface="Lato"/>
                  <a:cs typeface="Lato"/>
                  <a:sym typeface="Lato"/>
                </a:rPr>
                <a:t>Average Order Value</a:t>
              </a:r>
              <a:endParaRPr sz="1000">
                <a:solidFill>
                  <a:srgbClr val="FFFFFF"/>
                </a:solidFill>
                <a:latin typeface="Lato"/>
                <a:ea typeface="Lato"/>
                <a:cs typeface="Lato"/>
                <a:sym typeface="Lato"/>
              </a:endParaRPr>
            </a:p>
          </p:txBody>
        </p:sp>
        <p:sp>
          <p:nvSpPr>
            <p:cNvPr id="69" name="Google Shape;69;p13"/>
            <p:cNvSpPr txBox="1"/>
            <p:nvPr/>
          </p:nvSpPr>
          <p:spPr>
            <a:xfrm>
              <a:off x="6461600" y="2782413"/>
              <a:ext cx="931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FFFFFF"/>
                  </a:solidFill>
                  <a:latin typeface="Lato"/>
                  <a:ea typeface="Lato"/>
                  <a:cs typeface="Lato"/>
                  <a:sym typeface="Lato"/>
                </a:rPr>
                <a:t>$70.95</a:t>
              </a:r>
              <a:endParaRPr sz="1300">
                <a:solidFill>
                  <a:srgbClr val="FFFFFF"/>
                </a:solidFill>
                <a:latin typeface="Lato"/>
                <a:ea typeface="Lato"/>
                <a:cs typeface="Lato"/>
                <a:sym typeface="Lato"/>
              </a:endParaRPr>
            </a:p>
          </p:txBody>
        </p:sp>
        <p:pic>
          <p:nvPicPr>
            <p:cNvPr id="70" name="Google Shape;70;p13"/>
            <p:cNvPicPr preferRelativeResize="0"/>
            <p:nvPr/>
          </p:nvPicPr>
          <p:blipFill rotWithShape="1">
            <a:blip r:embed="rId6">
              <a:alphaModFix/>
            </a:blip>
            <a:srcRect b="0" l="0" r="0" t="0"/>
            <a:stretch/>
          </p:blipFill>
          <p:spPr>
            <a:xfrm>
              <a:off x="6772725" y="2228475"/>
              <a:ext cx="308400" cy="30840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3F7"/>
        </a:solidFill>
      </p:bgPr>
    </p:bg>
    <p:spTree>
      <p:nvGrpSpPr>
        <p:cNvPr id="245" name="Shape 245"/>
        <p:cNvGrpSpPr/>
        <p:nvPr/>
      </p:nvGrpSpPr>
      <p:grpSpPr>
        <a:xfrm>
          <a:off x="0" y="0"/>
          <a:ext cx="0" cy="0"/>
          <a:chOff x="0" y="0"/>
          <a:chExt cx="0" cy="0"/>
        </a:xfrm>
      </p:grpSpPr>
      <p:sp>
        <p:nvSpPr>
          <p:cNvPr id="246" name="Google Shape;246;p22"/>
          <p:cNvSpPr txBox="1"/>
          <p:nvPr/>
        </p:nvSpPr>
        <p:spPr>
          <a:xfrm>
            <a:off x="374600" y="1378350"/>
            <a:ext cx="3588900" cy="6789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1800">
                <a:solidFill>
                  <a:schemeClr val="dk1"/>
                </a:solidFill>
                <a:latin typeface="Raleway"/>
                <a:ea typeface="Raleway"/>
                <a:cs typeface="Raleway"/>
                <a:sym typeface="Raleway"/>
              </a:rPr>
              <a:t>How MikMak helps brands strengthen retailer partnerships</a:t>
            </a:r>
            <a:endParaRPr b="1" sz="1800">
              <a:solidFill>
                <a:schemeClr val="dk1"/>
              </a:solidFill>
              <a:latin typeface="Raleway"/>
              <a:ea typeface="Raleway"/>
              <a:cs typeface="Raleway"/>
              <a:sym typeface="Raleway"/>
            </a:endParaRPr>
          </a:p>
        </p:txBody>
      </p:sp>
      <p:sp>
        <p:nvSpPr>
          <p:cNvPr id="247" name="Google Shape;247;p22"/>
          <p:cNvSpPr txBox="1"/>
          <p:nvPr/>
        </p:nvSpPr>
        <p:spPr>
          <a:xfrm>
            <a:off x="374600" y="2093088"/>
            <a:ext cx="3644100" cy="15861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Do you know if your media investment resulted in a purchase? If so, what was in that cart? This is where MikMak Sales Insights’ closed-loop attribution, or the ability to tie granular consumer touchpoints like platform and campaign all the way through to purchase, comes in. Drive business impact and accelerate your eCommerce growth by gaining visibility into your consumers’ shopping journey, all the way through purchases at select retailers.</a:t>
            </a:r>
            <a:endParaRPr sz="1100">
              <a:solidFill>
                <a:schemeClr val="dk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100">
              <a:solidFill>
                <a:schemeClr val="dk1"/>
              </a:solidFill>
              <a:latin typeface="Lato"/>
              <a:ea typeface="Lato"/>
              <a:cs typeface="Lato"/>
              <a:sym typeface="Lato"/>
            </a:endParaRPr>
          </a:p>
        </p:txBody>
      </p:sp>
      <p:pic>
        <p:nvPicPr>
          <p:cNvPr id="248" name="Google Shape;248;p22"/>
          <p:cNvPicPr preferRelativeResize="0"/>
          <p:nvPr/>
        </p:nvPicPr>
        <p:blipFill rotWithShape="1">
          <a:blip r:embed="rId3">
            <a:alphaModFix/>
          </a:blip>
          <a:srcRect b="0" l="39061" r="0" t="0"/>
          <a:stretch/>
        </p:blipFill>
        <p:spPr>
          <a:xfrm>
            <a:off x="4441500" y="0"/>
            <a:ext cx="4702500" cy="5143501"/>
          </a:xfrm>
          <a:prstGeom prst="rect">
            <a:avLst/>
          </a:prstGeom>
          <a:noFill/>
          <a:ln>
            <a:noFill/>
          </a:ln>
        </p:spPr>
      </p:pic>
      <p:grpSp>
        <p:nvGrpSpPr>
          <p:cNvPr id="249" name="Google Shape;249;p22"/>
          <p:cNvGrpSpPr/>
          <p:nvPr/>
        </p:nvGrpSpPr>
        <p:grpSpPr>
          <a:xfrm>
            <a:off x="396000" y="228600"/>
            <a:ext cx="3135600" cy="338700"/>
            <a:chOff x="396000" y="228600"/>
            <a:chExt cx="3135600" cy="338700"/>
          </a:xfrm>
        </p:grpSpPr>
        <p:sp>
          <p:nvSpPr>
            <p:cNvPr id="250" name="Google Shape;250;p22"/>
            <p:cNvSpPr txBox="1"/>
            <p:nvPr/>
          </p:nvSpPr>
          <p:spPr>
            <a:xfrm>
              <a:off x="396000" y="228600"/>
              <a:ext cx="31356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dk1"/>
                  </a:solidFill>
                  <a:latin typeface="Lato"/>
                  <a:ea typeface="Lato"/>
                  <a:cs typeface="Lato"/>
                  <a:sym typeface="Lato"/>
                </a:rPr>
                <a:t>Home Care Brands Benchmarks and Insights</a:t>
              </a:r>
              <a:endParaRPr sz="1000">
                <a:solidFill>
                  <a:schemeClr val="dk1"/>
                </a:solidFill>
                <a:latin typeface="Lato"/>
                <a:ea typeface="Lato"/>
                <a:cs typeface="Lato"/>
                <a:sym typeface="Lato"/>
              </a:endParaRPr>
            </a:p>
          </p:txBody>
        </p:sp>
        <p:cxnSp>
          <p:nvCxnSpPr>
            <p:cNvPr id="251" name="Google Shape;251;p22"/>
            <p:cNvCxnSpPr/>
            <p:nvPr/>
          </p:nvCxnSpPr>
          <p:spPr>
            <a:xfrm>
              <a:off x="396000" y="567300"/>
              <a:ext cx="690300" cy="0"/>
            </a:xfrm>
            <a:prstGeom prst="straightConnector1">
              <a:avLst/>
            </a:prstGeom>
            <a:noFill/>
            <a:ln cap="flat" cmpd="sng" w="19050">
              <a:solidFill>
                <a:srgbClr val="2D1E80"/>
              </a:solidFill>
              <a:prstDash val="solid"/>
              <a:round/>
              <a:headEnd len="med" w="med" type="none"/>
              <a:tailEnd len="med" w="med" type="none"/>
            </a:ln>
          </p:spPr>
        </p:cxnSp>
      </p:grpSp>
      <p:sp>
        <p:nvSpPr>
          <p:cNvPr id="252" name="Google Shape;252;p22"/>
          <p:cNvSpPr/>
          <p:nvPr/>
        </p:nvSpPr>
        <p:spPr>
          <a:xfrm>
            <a:off x="4441500" y="0"/>
            <a:ext cx="4702500" cy="5143500"/>
          </a:xfrm>
          <a:prstGeom prst="rect">
            <a:avLst/>
          </a:prstGeom>
          <a:solidFill>
            <a:srgbClr val="201559">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p:txBody>
      </p:sp>
      <p:sp>
        <p:nvSpPr>
          <p:cNvPr id="253" name="Google Shape;253;p22"/>
          <p:cNvSpPr/>
          <p:nvPr/>
        </p:nvSpPr>
        <p:spPr>
          <a:xfrm>
            <a:off x="4920450" y="1081675"/>
            <a:ext cx="3744600" cy="2736600"/>
          </a:xfrm>
          <a:prstGeom prst="roundRect">
            <a:avLst>
              <a:gd fmla="val 2654" name="adj"/>
            </a:avLst>
          </a:prstGeom>
          <a:solidFill>
            <a:srgbClr val="25065A"/>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4" name="Google Shape;254;p22"/>
          <p:cNvPicPr preferRelativeResize="0"/>
          <p:nvPr/>
        </p:nvPicPr>
        <p:blipFill rotWithShape="1">
          <a:blip r:embed="rId4">
            <a:alphaModFix/>
          </a:blip>
          <a:srcRect b="34249" l="9271" r="3673" t="13275"/>
          <a:stretch/>
        </p:blipFill>
        <p:spPr>
          <a:xfrm>
            <a:off x="4920450" y="1335400"/>
            <a:ext cx="2024723" cy="639075"/>
          </a:xfrm>
          <a:prstGeom prst="rect">
            <a:avLst/>
          </a:prstGeom>
          <a:noFill/>
          <a:ln>
            <a:noFill/>
          </a:ln>
        </p:spPr>
      </p:pic>
      <p:sp>
        <p:nvSpPr>
          <p:cNvPr id="255" name="Google Shape;255;p22"/>
          <p:cNvSpPr txBox="1"/>
          <p:nvPr/>
        </p:nvSpPr>
        <p:spPr>
          <a:xfrm>
            <a:off x="5141550" y="2165575"/>
            <a:ext cx="3302400" cy="143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“We’ve got to get to where the brands and the retailers are on the same side. We’re trying to find consumers, get them the right product for the right price and make profitable businesses on both sides and retail media gives us a way to do that that didn’t exist before.”</a:t>
            </a:r>
            <a:endParaRPr sz="1000">
              <a:solidFill>
                <a:schemeClr val="lt1"/>
              </a:solidFill>
              <a:latin typeface="Lato"/>
              <a:ea typeface="Lato"/>
              <a:cs typeface="Lato"/>
              <a:sym typeface="Lato"/>
            </a:endParaRPr>
          </a:p>
          <a:p>
            <a:pPr indent="0" lvl="0" marL="0" rtl="0" algn="l">
              <a:spcBef>
                <a:spcPts val="0"/>
              </a:spcBef>
              <a:spcAft>
                <a:spcPts val="0"/>
              </a:spcAft>
              <a:buNone/>
            </a:pPr>
            <a:r>
              <a:t/>
            </a:r>
            <a:endParaRPr sz="1000">
              <a:solidFill>
                <a:schemeClr val="lt1"/>
              </a:solidFill>
              <a:latin typeface="Lato"/>
              <a:ea typeface="Lato"/>
              <a:cs typeface="Lato"/>
              <a:sym typeface="Lato"/>
            </a:endParaRPr>
          </a:p>
          <a:p>
            <a:pPr indent="0" lvl="0" marL="0" rtl="0" algn="l">
              <a:spcBef>
                <a:spcPts val="0"/>
              </a:spcBef>
              <a:spcAft>
                <a:spcPts val="0"/>
              </a:spcAft>
              <a:buNone/>
            </a:pPr>
            <a:r>
              <a:rPr b="1" lang="en" sz="1100">
                <a:solidFill>
                  <a:schemeClr val="lt1"/>
                </a:solidFill>
                <a:latin typeface="Lato"/>
                <a:ea typeface="Lato"/>
                <a:cs typeface="Lato"/>
                <a:sym typeface="Lato"/>
              </a:rPr>
              <a:t>- </a:t>
            </a:r>
            <a:r>
              <a:rPr b="1" lang="en" sz="1100">
                <a:solidFill>
                  <a:schemeClr val="lt1"/>
                </a:solidFill>
                <a:latin typeface="Lato"/>
                <a:ea typeface="Lato"/>
                <a:cs typeface="Lato"/>
                <a:sym typeface="Lato"/>
              </a:rPr>
              <a:t>Michal Geller</a:t>
            </a:r>
            <a:endParaRPr b="1" sz="1100">
              <a:solidFill>
                <a:schemeClr val="lt1"/>
              </a:solidFill>
              <a:latin typeface="Lato"/>
              <a:ea typeface="Lato"/>
              <a:cs typeface="Lato"/>
              <a:sym typeface="Lato"/>
            </a:endParaRPr>
          </a:p>
          <a:p>
            <a:pPr indent="0" lvl="0" marL="0" rtl="0" algn="l">
              <a:spcBef>
                <a:spcPts val="0"/>
              </a:spcBef>
              <a:spcAft>
                <a:spcPts val="0"/>
              </a:spcAft>
              <a:buNone/>
            </a:pPr>
            <a:r>
              <a:rPr lang="en" sz="1000">
                <a:solidFill>
                  <a:schemeClr val="lt1"/>
                </a:solidFill>
                <a:latin typeface="Lato"/>
                <a:ea typeface="Lato"/>
                <a:cs typeface="Lato"/>
                <a:sym typeface="Lato"/>
              </a:rPr>
              <a:t>President of eCommerce &amp; Digital</a:t>
            </a:r>
            <a:r>
              <a:rPr lang="en" sz="1000">
                <a:solidFill>
                  <a:schemeClr val="lt1"/>
                </a:solidFill>
                <a:latin typeface="Lato"/>
                <a:ea typeface="Lato"/>
                <a:cs typeface="Lato"/>
                <a:sym typeface="Lato"/>
              </a:rPr>
              <a:t>, Newell Brands</a:t>
            </a:r>
            <a:endParaRPr sz="1000">
              <a:solidFill>
                <a:schemeClr val="lt1"/>
              </a:solidFill>
              <a:latin typeface="Lato"/>
              <a:ea typeface="Lato"/>
              <a:cs typeface="Lato"/>
              <a:sym typeface="Lato"/>
            </a:endParaRPr>
          </a:p>
        </p:txBody>
      </p:sp>
      <p:sp>
        <p:nvSpPr>
          <p:cNvPr id="256" name="Google Shape;256;p22">
            <a:hlinkClick r:id="rId5"/>
          </p:cNvPr>
          <p:cNvSpPr/>
          <p:nvPr/>
        </p:nvSpPr>
        <p:spPr>
          <a:xfrm>
            <a:off x="7278300" y="1539388"/>
            <a:ext cx="1081500" cy="270900"/>
          </a:xfrm>
          <a:prstGeom prst="roundRect">
            <a:avLst>
              <a:gd fmla="val 50000" name="adj"/>
            </a:avLst>
          </a:prstGeom>
          <a:solidFill>
            <a:srgbClr val="2FC5C6"/>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800">
                <a:solidFill>
                  <a:schemeClr val="lt1"/>
                </a:solidFill>
                <a:uFill>
                  <a:noFill/>
                </a:uFill>
                <a:latin typeface="Raleway"/>
                <a:ea typeface="Raleway"/>
                <a:cs typeface="Raleway"/>
                <a:sym typeface="Raleway"/>
                <a:hlinkClick r:id="rId6">
                  <a:extLst>
                    <a:ext uri="{A12FA001-AC4F-418D-AE19-62706E023703}">
                      <ahyp:hlinkClr val="tx"/>
                    </a:ext>
                  </a:extLst>
                </a:hlinkClick>
              </a:rPr>
              <a:t>LISTEN HERE</a:t>
            </a:r>
            <a:endParaRPr b="1" sz="800">
              <a:solidFill>
                <a:schemeClr val="lt1"/>
              </a:solidFill>
              <a:latin typeface="Raleway"/>
              <a:ea typeface="Raleway"/>
              <a:cs typeface="Raleway"/>
              <a:sym typeface="Raleway"/>
            </a:endParaRPr>
          </a:p>
        </p:txBody>
      </p:sp>
      <p:pic>
        <p:nvPicPr>
          <p:cNvPr id="257" name="Google Shape;257;p22"/>
          <p:cNvPicPr preferRelativeResize="0"/>
          <p:nvPr/>
        </p:nvPicPr>
        <p:blipFill>
          <a:blip r:embed="rId7">
            <a:alphaModFix/>
          </a:blip>
          <a:stretch>
            <a:fillRect/>
          </a:stretch>
        </p:blipFill>
        <p:spPr>
          <a:xfrm>
            <a:off x="7381875" y="1599200"/>
            <a:ext cx="151275" cy="151275"/>
          </a:xfrm>
          <a:prstGeom prst="rect">
            <a:avLst/>
          </a:prstGeom>
          <a:noFill/>
          <a:ln>
            <a:noFill/>
          </a:ln>
        </p:spPr>
      </p:pic>
      <p:pic>
        <p:nvPicPr>
          <p:cNvPr id="258" name="Google Shape;258;p22">
            <a:hlinkClick r:id="rId8"/>
          </p:cNvPr>
          <p:cNvPicPr preferRelativeResize="0"/>
          <p:nvPr/>
        </p:nvPicPr>
        <p:blipFill rotWithShape="1">
          <a:blip r:embed="rId9">
            <a:alphaModFix/>
          </a:blip>
          <a:srcRect b="9" l="0" r="0" t="19"/>
          <a:stretch/>
        </p:blipFill>
        <p:spPr>
          <a:xfrm>
            <a:off x="374600" y="4604925"/>
            <a:ext cx="607352" cy="221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559"/>
        </a:solidFill>
      </p:bgPr>
    </p:bg>
    <p:spTree>
      <p:nvGrpSpPr>
        <p:cNvPr id="262" name="Shape 262"/>
        <p:cNvGrpSpPr/>
        <p:nvPr/>
      </p:nvGrpSpPr>
      <p:grpSpPr>
        <a:xfrm>
          <a:off x="0" y="0"/>
          <a:ext cx="0" cy="0"/>
          <a:chOff x="0" y="0"/>
          <a:chExt cx="0" cy="0"/>
        </a:xfrm>
      </p:grpSpPr>
      <p:sp>
        <p:nvSpPr>
          <p:cNvPr id="263" name="Google Shape;263;p23"/>
          <p:cNvSpPr/>
          <p:nvPr/>
        </p:nvSpPr>
        <p:spPr>
          <a:xfrm>
            <a:off x="3760925" y="0"/>
            <a:ext cx="5383200" cy="2951400"/>
          </a:xfrm>
          <a:prstGeom prst="rect">
            <a:avLst/>
          </a:prstGeom>
          <a:solidFill>
            <a:srgbClr val="2D1E80"/>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264" name="Google Shape;264;p23"/>
          <p:cNvSpPr txBox="1"/>
          <p:nvPr/>
        </p:nvSpPr>
        <p:spPr>
          <a:xfrm>
            <a:off x="374600" y="1615550"/>
            <a:ext cx="2999400" cy="8355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2400">
                <a:solidFill>
                  <a:schemeClr val="lt1"/>
                </a:solidFill>
                <a:latin typeface="Raleway"/>
                <a:ea typeface="Raleway"/>
                <a:cs typeface="Raleway"/>
                <a:sym typeface="Raleway"/>
              </a:rPr>
              <a:t>Improve marketing</a:t>
            </a:r>
            <a:r>
              <a:rPr b="1" lang="en" sz="2400">
                <a:solidFill>
                  <a:schemeClr val="lt1"/>
                </a:solidFill>
                <a:latin typeface="Raleway"/>
                <a:ea typeface="Raleway"/>
                <a:cs typeface="Raleway"/>
                <a:sym typeface="Raleway"/>
              </a:rPr>
              <a:t> </a:t>
            </a:r>
            <a:r>
              <a:rPr b="1" lang="en" sz="2400">
                <a:solidFill>
                  <a:schemeClr val="lt1"/>
                </a:solidFill>
                <a:latin typeface="Raleway"/>
                <a:ea typeface="Raleway"/>
                <a:cs typeface="Raleway"/>
                <a:sym typeface="Raleway"/>
              </a:rPr>
              <a:t>effectiveness</a:t>
            </a:r>
            <a:endParaRPr b="1" sz="2400">
              <a:solidFill>
                <a:schemeClr val="lt1"/>
              </a:solidFill>
              <a:latin typeface="Raleway"/>
              <a:ea typeface="Raleway"/>
              <a:cs typeface="Raleway"/>
              <a:sym typeface="Raleway"/>
            </a:endParaRPr>
          </a:p>
        </p:txBody>
      </p:sp>
      <p:sp>
        <p:nvSpPr>
          <p:cNvPr id="265" name="Google Shape;265;p23"/>
          <p:cNvSpPr txBox="1"/>
          <p:nvPr/>
        </p:nvSpPr>
        <p:spPr>
          <a:xfrm>
            <a:off x="374600" y="2705100"/>
            <a:ext cx="2999400" cy="9282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lt1"/>
                </a:solidFill>
                <a:latin typeface="Lato"/>
                <a:ea typeface="Lato"/>
                <a:cs typeface="Lato"/>
                <a:sym typeface="Lato"/>
              </a:rPr>
              <a:t>Do you know where is best to invest your next marketing dollar? First, it’s important to understand the channels, campaigns, creative, and audiences that actually convert.</a:t>
            </a:r>
            <a:endParaRPr sz="1100">
              <a:solidFill>
                <a:schemeClr val="lt1"/>
              </a:solidFill>
              <a:latin typeface="Lato"/>
              <a:ea typeface="Lato"/>
              <a:cs typeface="Lato"/>
              <a:sym typeface="Lato"/>
            </a:endParaRPr>
          </a:p>
        </p:txBody>
      </p:sp>
      <p:cxnSp>
        <p:nvCxnSpPr>
          <p:cNvPr id="266" name="Google Shape;266;p23"/>
          <p:cNvCxnSpPr/>
          <p:nvPr/>
        </p:nvCxnSpPr>
        <p:spPr>
          <a:xfrm>
            <a:off x="374600" y="2578000"/>
            <a:ext cx="714900" cy="0"/>
          </a:xfrm>
          <a:prstGeom prst="straightConnector1">
            <a:avLst/>
          </a:prstGeom>
          <a:noFill/>
          <a:ln cap="flat" cmpd="sng" w="19050">
            <a:solidFill>
              <a:schemeClr val="lt1"/>
            </a:solidFill>
            <a:prstDash val="solid"/>
            <a:round/>
            <a:headEnd len="med" w="med" type="none"/>
            <a:tailEnd len="med" w="med" type="none"/>
          </a:ln>
        </p:spPr>
      </p:cxnSp>
      <p:sp>
        <p:nvSpPr>
          <p:cNvPr id="267" name="Google Shape;267;p23"/>
          <p:cNvSpPr txBox="1"/>
          <p:nvPr/>
        </p:nvSpPr>
        <p:spPr>
          <a:xfrm>
            <a:off x="391475" y="1278850"/>
            <a:ext cx="2999400" cy="2952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lang="en">
                <a:solidFill>
                  <a:schemeClr val="lt1"/>
                </a:solidFill>
                <a:latin typeface="Raleway"/>
                <a:ea typeface="Raleway"/>
                <a:cs typeface="Raleway"/>
                <a:sym typeface="Raleway"/>
              </a:rPr>
              <a:t>Drive Profitability &amp; Reduce Costs</a:t>
            </a:r>
            <a:endParaRPr>
              <a:solidFill>
                <a:schemeClr val="lt1"/>
              </a:solidFill>
              <a:latin typeface="Raleway"/>
              <a:ea typeface="Raleway"/>
              <a:cs typeface="Raleway"/>
              <a:sym typeface="Raleway"/>
            </a:endParaRPr>
          </a:p>
        </p:txBody>
      </p:sp>
      <p:pic>
        <p:nvPicPr>
          <p:cNvPr id="268" name="Google Shape;268;p23"/>
          <p:cNvPicPr preferRelativeResize="0"/>
          <p:nvPr/>
        </p:nvPicPr>
        <p:blipFill rotWithShape="1">
          <a:blip r:embed="rId3">
            <a:alphaModFix/>
          </a:blip>
          <a:srcRect b="9522" l="31091" r="0" t="4144"/>
          <a:stretch/>
        </p:blipFill>
        <p:spPr>
          <a:xfrm>
            <a:off x="3751400" y="171913"/>
            <a:ext cx="2968100" cy="2607575"/>
          </a:xfrm>
          <a:prstGeom prst="rect">
            <a:avLst/>
          </a:prstGeom>
          <a:noFill/>
          <a:ln>
            <a:noFill/>
          </a:ln>
        </p:spPr>
      </p:pic>
      <p:grpSp>
        <p:nvGrpSpPr>
          <p:cNvPr id="269" name="Google Shape;269;p23"/>
          <p:cNvGrpSpPr/>
          <p:nvPr/>
        </p:nvGrpSpPr>
        <p:grpSpPr>
          <a:xfrm>
            <a:off x="7261001" y="1002169"/>
            <a:ext cx="1191250" cy="1645442"/>
            <a:chOff x="7485300" y="2818300"/>
            <a:chExt cx="1191250" cy="1805400"/>
          </a:xfrm>
        </p:grpSpPr>
        <p:sp>
          <p:nvSpPr>
            <p:cNvPr id="270" name="Google Shape;270;p23"/>
            <p:cNvSpPr/>
            <p:nvPr/>
          </p:nvSpPr>
          <p:spPr>
            <a:xfrm>
              <a:off x="7526950" y="2818300"/>
              <a:ext cx="1149600" cy="1805400"/>
            </a:xfrm>
            <a:prstGeom prst="roundRect">
              <a:avLst>
                <a:gd fmla="val 3022" name="adj"/>
              </a:avLst>
            </a:prstGeom>
            <a:solidFill>
              <a:srgbClr val="3A26A3"/>
            </a:solidFill>
            <a:ln>
              <a:noFill/>
            </a:ln>
            <a:effectLst>
              <a:outerShdw blurRad="14288" rotWithShape="0" algn="bl" dir="540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3"/>
            <p:cNvSpPr txBox="1"/>
            <p:nvPr/>
          </p:nvSpPr>
          <p:spPr>
            <a:xfrm>
              <a:off x="7485300" y="2874107"/>
              <a:ext cx="1149600" cy="1736100"/>
            </a:xfrm>
            <a:prstGeom prst="rect">
              <a:avLst/>
            </a:prstGeom>
            <a:noFill/>
            <a:ln>
              <a:noFill/>
            </a:ln>
          </p:spPr>
          <p:txBody>
            <a:bodyPr anchorCtr="0" anchor="t" bIns="91425" lIns="91425" spcFirstLastPara="1" rIns="91425" wrap="square" tIns="91425">
              <a:spAutoFit/>
            </a:bodyPr>
            <a:lstStyle/>
            <a:p>
              <a:pPr indent="-279400" lvl="0" marL="457200" rtl="0" algn="l">
                <a:lnSpc>
                  <a:spcPct val="115000"/>
                </a:lnSpc>
                <a:spcBef>
                  <a:spcPts val="0"/>
                </a:spcBef>
                <a:spcAft>
                  <a:spcPts val="0"/>
                </a:spcAft>
                <a:buClr>
                  <a:srgbClr val="FFFFFF"/>
                </a:buClr>
                <a:buSzPts val="800"/>
                <a:buFont typeface="Lato"/>
                <a:buAutoNum type="arabicPeriod"/>
              </a:pPr>
              <a:r>
                <a:rPr b="1" lang="en" sz="800">
                  <a:solidFill>
                    <a:srgbClr val="FFFFFF"/>
                  </a:solidFill>
                  <a:latin typeface="Lato"/>
                  <a:ea typeface="Lato"/>
                  <a:cs typeface="Lato"/>
                  <a:sym typeface="Lato"/>
                </a:rPr>
                <a:t>NH - 17.1</a:t>
              </a:r>
              <a:endParaRPr b="1" sz="800">
                <a:solidFill>
                  <a:srgbClr val="FFFFFF"/>
                </a:solidFill>
                <a:latin typeface="Lato"/>
                <a:ea typeface="Lato"/>
                <a:cs typeface="Lato"/>
                <a:sym typeface="Lato"/>
              </a:endParaRPr>
            </a:p>
            <a:p>
              <a:pPr indent="-279400" lvl="0" marL="457200" rtl="0" algn="l">
                <a:lnSpc>
                  <a:spcPct val="115000"/>
                </a:lnSpc>
                <a:spcBef>
                  <a:spcPts val="0"/>
                </a:spcBef>
                <a:spcAft>
                  <a:spcPts val="0"/>
                </a:spcAft>
                <a:buClr>
                  <a:srgbClr val="FFFFFF"/>
                </a:buClr>
                <a:buSzPts val="800"/>
                <a:buFont typeface="Lato"/>
                <a:buAutoNum type="arabicPeriod"/>
              </a:pPr>
              <a:r>
                <a:rPr b="1" lang="en" sz="800">
                  <a:solidFill>
                    <a:srgbClr val="FFFFFF"/>
                  </a:solidFill>
                  <a:latin typeface="Lato"/>
                  <a:ea typeface="Lato"/>
                  <a:cs typeface="Lato"/>
                  <a:sym typeface="Lato"/>
                </a:rPr>
                <a:t>ME - 15.8</a:t>
              </a:r>
              <a:endParaRPr b="1" sz="800">
                <a:solidFill>
                  <a:srgbClr val="FFFFFF"/>
                </a:solidFill>
                <a:latin typeface="Lato"/>
                <a:ea typeface="Lato"/>
                <a:cs typeface="Lato"/>
                <a:sym typeface="Lato"/>
              </a:endParaRPr>
            </a:p>
            <a:p>
              <a:pPr indent="-279400" lvl="0" marL="457200" rtl="0" algn="l">
                <a:lnSpc>
                  <a:spcPct val="115000"/>
                </a:lnSpc>
                <a:spcBef>
                  <a:spcPts val="0"/>
                </a:spcBef>
                <a:spcAft>
                  <a:spcPts val="0"/>
                </a:spcAft>
                <a:buClr>
                  <a:srgbClr val="FFFFFF"/>
                </a:buClr>
                <a:buSzPts val="800"/>
                <a:buFont typeface="Lato"/>
                <a:buAutoNum type="arabicPeriod"/>
              </a:pPr>
              <a:r>
                <a:rPr b="1" lang="en" sz="800">
                  <a:solidFill>
                    <a:srgbClr val="FFFFFF"/>
                  </a:solidFill>
                  <a:latin typeface="Lato"/>
                  <a:ea typeface="Lato"/>
                  <a:cs typeface="Lato"/>
                  <a:sym typeface="Lato"/>
                </a:rPr>
                <a:t>VT- 14.9</a:t>
              </a:r>
              <a:endParaRPr b="1" sz="800">
                <a:solidFill>
                  <a:srgbClr val="FFFFFF"/>
                </a:solidFill>
                <a:latin typeface="Lato"/>
                <a:ea typeface="Lato"/>
                <a:cs typeface="Lato"/>
                <a:sym typeface="Lato"/>
              </a:endParaRPr>
            </a:p>
            <a:p>
              <a:pPr indent="-279400" lvl="0" marL="457200" rtl="0" algn="l">
                <a:lnSpc>
                  <a:spcPct val="115000"/>
                </a:lnSpc>
                <a:spcBef>
                  <a:spcPts val="0"/>
                </a:spcBef>
                <a:spcAft>
                  <a:spcPts val="0"/>
                </a:spcAft>
                <a:buClr>
                  <a:srgbClr val="FFFFFF"/>
                </a:buClr>
                <a:buSzPts val="800"/>
                <a:buFont typeface="Lato"/>
                <a:buAutoNum type="arabicPeriod"/>
              </a:pPr>
              <a:r>
                <a:rPr b="1" lang="en" sz="800">
                  <a:solidFill>
                    <a:srgbClr val="FFFFFF"/>
                  </a:solidFill>
                  <a:latin typeface="Lato"/>
                  <a:ea typeface="Lato"/>
                  <a:cs typeface="Lato"/>
                  <a:sym typeface="Lato"/>
                </a:rPr>
                <a:t>NJ - 14.7</a:t>
              </a:r>
              <a:endParaRPr b="1" sz="800">
                <a:solidFill>
                  <a:srgbClr val="FFFFFF"/>
                </a:solidFill>
                <a:latin typeface="Lato"/>
                <a:ea typeface="Lato"/>
                <a:cs typeface="Lato"/>
                <a:sym typeface="Lato"/>
              </a:endParaRPr>
            </a:p>
            <a:p>
              <a:pPr indent="-279400" lvl="0" marL="457200" rtl="0" algn="l">
                <a:lnSpc>
                  <a:spcPct val="115000"/>
                </a:lnSpc>
                <a:spcBef>
                  <a:spcPts val="0"/>
                </a:spcBef>
                <a:spcAft>
                  <a:spcPts val="0"/>
                </a:spcAft>
                <a:buClr>
                  <a:srgbClr val="FFFFFF"/>
                </a:buClr>
                <a:buSzPts val="800"/>
                <a:buFont typeface="Lato"/>
                <a:buAutoNum type="arabicPeriod"/>
              </a:pPr>
              <a:r>
                <a:rPr b="1" lang="en" sz="800">
                  <a:solidFill>
                    <a:srgbClr val="FFFFFF"/>
                  </a:solidFill>
                  <a:latin typeface="Lato"/>
                  <a:ea typeface="Lato"/>
                  <a:cs typeface="Lato"/>
                  <a:sym typeface="Lato"/>
                </a:rPr>
                <a:t>DE -14.5</a:t>
              </a:r>
              <a:endParaRPr b="1" sz="800">
                <a:solidFill>
                  <a:srgbClr val="FFFFFF"/>
                </a:solidFill>
                <a:latin typeface="Lato"/>
                <a:ea typeface="Lato"/>
                <a:cs typeface="Lato"/>
                <a:sym typeface="Lato"/>
              </a:endParaRPr>
            </a:p>
            <a:p>
              <a:pPr indent="-279400" lvl="0" marL="457200" rtl="0" algn="l">
                <a:lnSpc>
                  <a:spcPct val="115000"/>
                </a:lnSpc>
                <a:spcBef>
                  <a:spcPts val="0"/>
                </a:spcBef>
                <a:spcAft>
                  <a:spcPts val="0"/>
                </a:spcAft>
                <a:buClr>
                  <a:srgbClr val="FFFFFF"/>
                </a:buClr>
                <a:buSzPts val="800"/>
                <a:buFont typeface="Lato"/>
                <a:buAutoNum type="arabicPeriod"/>
              </a:pPr>
              <a:r>
                <a:rPr b="1" lang="en" sz="800">
                  <a:solidFill>
                    <a:srgbClr val="FFFFFF"/>
                  </a:solidFill>
                  <a:latin typeface="Lato"/>
                  <a:ea typeface="Lato"/>
                  <a:cs typeface="Lato"/>
                  <a:sym typeface="Lato"/>
                </a:rPr>
                <a:t>NE - 14.5</a:t>
              </a:r>
              <a:endParaRPr b="1" sz="800">
                <a:solidFill>
                  <a:srgbClr val="FFFFFF"/>
                </a:solidFill>
                <a:latin typeface="Lato"/>
                <a:ea typeface="Lato"/>
                <a:cs typeface="Lato"/>
                <a:sym typeface="Lato"/>
              </a:endParaRPr>
            </a:p>
            <a:p>
              <a:pPr indent="-279400" lvl="0" marL="457200" rtl="0" algn="l">
                <a:lnSpc>
                  <a:spcPct val="115000"/>
                </a:lnSpc>
                <a:spcBef>
                  <a:spcPts val="0"/>
                </a:spcBef>
                <a:spcAft>
                  <a:spcPts val="0"/>
                </a:spcAft>
                <a:buClr>
                  <a:srgbClr val="FFFFFF"/>
                </a:buClr>
                <a:buSzPts val="800"/>
                <a:buFont typeface="Lato"/>
                <a:buAutoNum type="arabicPeriod"/>
              </a:pPr>
              <a:r>
                <a:rPr b="1" lang="en" sz="800">
                  <a:solidFill>
                    <a:srgbClr val="FFFFFF"/>
                  </a:solidFill>
                  <a:latin typeface="Lato"/>
                  <a:ea typeface="Lato"/>
                  <a:cs typeface="Lato"/>
                  <a:sym typeface="Lato"/>
                </a:rPr>
                <a:t>RI - 14.2</a:t>
              </a:r>
              <a:endParaRPr b="1" sz="800">
                <a:solidFill>
                  <a:srgbClr val="FFFFFF"/>
                </a:solidFill>
                <a:latin typeface="Lato"/>
                <a:ea typeface="Lato"/>
                <a:cs typeface="Lato"/>
                <a:sym typeface="Lato"/>
              </a:endParaRPr>
            </a:p>
            <a:p>
              <a:pPr indent="-279400" lvl="0" marL="457200" rtl="0" algn="l">
                <a:lnSpc>
                  <a:spcPct val="115000"/>
                </a:lnSpc>
                <a:spcBef>
                  <a:spcPts val="0"/>
                </a:spcBef>
                <a:spcAft>
                  <a:spcPts val="0"/>
                </a:spcAft>
                <a:buClr>
                  <a:srgbClr val="FFFFFF"/>
                </a:buClr>
                <a:buSzPts val="800"/>
                <a:buFont typeface="Lato"/>
                <a:buAutoNum type="arabicPeriod"/>
              </a:pPr>
              <a:r>
                <a:rPr b="1" lang="en" sz="800">
                  <a:solidFill>
                    <a:srgbClr val="FFFFFF"/>
                  </a:solidFill>
                  <a:latin typeface="Lato"/>
                  <a:ea typeface="Lato"/>
                  <a:cs typeface="Lato"/>
                  <a:sym typeface="Lato"/>
                </a:rPr>
                <a:t>CT - 14.0</a:t>
              </a:r>
              <a:endParaRPr b="1" sz="800">
                <a:solidFill>
                  <a:srgbClr val="FFFFFF"/>
                </a:solidFill>
                <a:latin typeface="Lato"/>
                <a:ea typeface="Lato"/>
                <a:cs typeface="Lato"/>
                <a:sym typeface="Lato"/>
              </a:endParaRPr>
            </a:p>
            <a:p>
              <a:pPr indent="-279400" lvl="0" marL="457200" rtl="0" algn="l">
                <a:lnSpc>
                  <a:spcPct val="115000"/>
                </a:lnSpc>
                <a:spcBef>
                  <a:spcPts val="0"/>
                </a:spcBef>
                <a:spcAft>
                  <a:spcPts val="0"/>
                </a:spcAft>
                <a:buClr>
                  <a:srgbClr val="FFFFFF"/>
                </a:buClr>
                <a:buSzPts val="800"/>
                <a:buFont typeface="Lato"/>
                <a:buAutoNum type="arabicPeriod"/>
              </a:pPr>
              <a:r>
                <a:rPr b="1" lang="en" sz="800">
                  <a:solidFill>
                    <a:srgbClr val="FFFFFF"/>
                  </a:solidFill>
                  <a:latin typeface="Lato"/>
                  <a:ea typeface="Lato"/>
                  <a:cs typeface="Lato"/>
                  <a:sym typeface="Lato"/>
                </a:rPr>
                <a:t>SC - 13.9 </a:t>
              </a:r>
              <a:endParaRPr b="1" sz="800">
                <a:solidFill>
                  <a:srgbClr val="FFFFFF"/>
                </a:solidFill>
                <a:latin typeface="Lato"/>
                <a:ea typeface="Lato"/>
                <a:cs typeface="Lato"/>
                <a:sym typeface="Lato"/>
              </a:endParaRPr>
            </a:p>
            <a:p>
              <a:pPr indent="-279400" lvl="0" marL="457200" rtl="0" algn="l">
                <a:lnSpc>
                  <a:spcPct val="115000"/>
                </a:lnSpc>
                <a:spcBef>
                  <a:spcPts val="0"/>
                </a:spcBef>
                <a:spcAft>
                  <a:spcPts val="0"/>
                </a:spcAft>
                <a:buClr>
                  <a:srgbClr val="FFFFFF"/>
                </a:buClr>
                <a:buSzPts val="800"/>
                <a:buFont typeface="Lato"/>
                <a:buAutoNum type="arabicPeriod"/>
              </a:pPr>
              <a:r>
                <a:rPr b="1" lang="en" sz="800">
                  <a:solidFill>
                    <a:srgbClr val="FFFFFF"/>
                  </a:solidFill>
                  <a:latin typeface="Lato"/>
                  <a:ea typeface="Lato"/>
                  <a:cs typeface="Lato"/>
                  <a:sym typeface="Lato"/>
                </a:rPr>
                <a:t>FL - 13.8</a:t>
              </a:r>
              <a:endParaRPr b="1" sz="800">
                <a:solidFill>
                  <a:srgbClr val="FFFFFF"/>
                </a:solidFill>
                <a:latin typeface="Lato"/>
                <a:ea typeface="Lato"/>
                <a:cs typeface="Lato"/>
                <a:sym typeface="Lato"/>
              </a:endParaRPr>
            </a:p>
          </p:txBody>
        </p:sp>
      </p:grpSp>
      <p:sp>
        <p:nvSpPr>
          <p:cNvPr id="272" name="Google Shape;272;p23"/>
          <p:cNvSpPr txBox="1"/>
          <p:nvPr/>
        </p:nvSpPr>
        <p:spPr>
          <a:xfrm>
            <a:off x="6897550" y="261400"/>
            <a:ext cx="2049900" cy="740700"/>
          </a:xfrm>
          <a:prstGeom prst="rect">
            <a:avLst/>
          </a:prstGeom>
          <a:noFill/>
          <a:ln>
            <a:noFill/>
          </a:ln>
        </p:spPr>
        <p:txBody>
          <a:bodyPr anchorCtr="0" anchor="t" bIns="91425" lIns="0"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1200">
                <a:solidFill>
                  <a:schemeClr val="lt1"/>
                </a:solidFill>
                <a:latin typeface="Lato"/>
                <a:ea typeface="Lato"/>
                <a:cs typeface="Lato"/>
                <a:sym typeface="Lato"/>
              </a:rPr>
              <a:t>New Hampshire drives the highest </a:t>
            </a:r>
            <a:r>
              <a:rPr b="1" lang="en" sz="1200">
                <a:solidFill>
                  <a:schemeClr val="lt1"/>
                </a:solidFill>
                <a:latin typeface="Lato"/>
                <a:ea typeface="Lato"/>
                <a:cs typeface="Lato"/>
                <a:sym typeface="Lato"/>
              </a:rPr>
              <a:t>Purchase</a:t>
            </a:r>
            <a:r>
              <a:rPr b="1" lang="en" sz="1200">
                <a:solidFill>
                  <a:schemeClr val="lt1"/>
                </a:solidFill>
                <a:latin typeface="Lato"/>
                <a:ea typeface="Lato"/>
                <a:cs typeface="Lato"/>
                <a:sym typeface="Lato"/>
              </a:rPr>
              <a:t> Intent Rates for Home Care brands</a:t>
            </a:r>
            <a:endParaRPr b="1" sz="1200">
              <a:solidFill>
                <a:schemeClr val="lt1"/>
              </a:solidFill>
              <a:latin typeface="Lato"/>
              <a:ea typeface="Lato"/>
              <a:cs typeface="Lato"/>
              <a:sym typeface="Lato"/>
            </a:endParaRPr>
          </a:p>
        </p:txBody>
      </p:sp>
      <p:sp>
        <p:nvSpPr>
          <p:cNvPr id="273" name="Google Shape;273;p23"/>
          <p:cNvSpPr/>
          <p:nvPr/>
        </p:nvSpPr>
        <p:spPr>
          <a:xfrm>
            <a:off x="3760925" y="2951400"/>
            <a:ext cx="5383200" cy="2206200"/>
          </a:xfrm>
          <a:prstGeom prst="rect">
            <a:avLst/>
          </a:prstGeom>
          <a:solidFill>
            <a:srgbClr val="3A26A3"/>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grpSp>
        <p:nvGrpSpPr>
          <p:cNvPr id="274" name="Google Shape;274;p23"/>
          <p:cNvGrpSpPr/>
          <p:nvPr/>
        </p:nvGrpSpPr>
        <p:grpSpPr>
          <a:xfrm>
            <a:off x="4952825" y="3771875"/>
            <a:ext cx="2999400" cy="874500"/>
            <a:chOff x="4952825" y="3807675"/>
            <a:chExt cx="2999400" cy="874500"/>
          </a:xfrm>
        </p:grpSpPr>
        <p:sp>
          <p:nvSpPr>
            <p:cNvPr id="275" name="Google Shape;275;p23"/>
            <p:cNvSpPr/>
            <p:nvPr/>
          </p:nvSpPr>
          <p:spPr>
            <a:xfrm>
              <a:off x="4952825" y="3807675"/>
              <a:ext cx="2999400" cy="874500"/>
            </a:xfrm>
            <a:prstGeom prst="roundRect">
              <a:avLst>
                <a:gd fmla="val 5557" name="adj"/>
              </a:avLst>
            </a:prstGeom>
            <a:solidFill>
              <a:srgbClr val="201559"/>
            </a:solidFill>
            <a:ln cap="flat" cmpd="sng" w="9525">
              <a:solidFill>
                <a:srgbClr val="2D1E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3"/>
            <p:cNvSpPr txBox="1"/>
            <p:nvPr/>
          </p:nvSpPr>
          <p:spPr>
            <a:xfrm>
              <a:off x="5740450" y="3875475"/>
              <a:ext cx="1229400" cy="738900"/>
            </a:xfrm>
            <a:prstGeom prst="rect">
              <a:avLst/>
            </a:prstGeom>
            <a:noFill/>
            <a:ln>
              <a:noFill/>
            </a:ln>
          </p:spPr>
          <p:txBody>
            <a:bodyPr anchorCtr="0" anchor="t" bIns="91425" lIns="91425" spcFirstLastPara="1" rIns="91425" wrap="square" tIns="91425">
              <a:spAutoFit/>
            </a:bodyPr>
            <a:lstStyle/>
            <a:p>
              <a:pPr indent="-292100" lvl="0" marL="457200" rtl="0" algn="l">
                <a:lnSpc>
                  <a:spcPct val="130000"/>
                </a:lnSpc>
                <a:spcBef>
                  <a:spcPts val="0"/>
                </a:spcBef>
                <a:spcAft>
                  <a:spcPts val="0"/>
                </a:spcAft>
                <a:buClr>
                  <a:srgbClr val="FFFFFF"/>
                </a:buClr>
                <a:buSzPts val="1000"/>
                <a:buFont typeface="Lato Black"/>
                <a:buAutoNum type="arabicPeriod"/>
              </a:pPr>
              <a:r>
                <a:rPr lang="en" sz="1000">
                  <a:solidFill>
                    <a:srgbClr val="FFFFFF"/>
                  </a:solidFill>
                  <a:latin typeface="Lato"/>
                  <a:ea typeface="Lato"/>
                  <a:cs typeface="Lato"/>
                  <a:sym typeface="Lato"/>
                </a:rPr>
                <a:t>3pm ET</a:t>
              </a:r>
              <a:endParaRPr sz="1000">
                <a:solidFill>
                  <a:srgbClr val="FFFFFF"/>
                </a:solidFill>
                <a:latin typeface="Lato"/>
                <a:ea typeface="Lato"/>
                <a:cs typeface="Lato"/>
                <a:sym typeface="Lato"/>
              </a:endParaRPr>
            </a:p>
            <a:p>
              <a:pPr indent="-292100" lvl="0" marL="457200" rtl="0" algn="l">
                <a:lnSpc>
                  <a:spcPct val="130000"/>
                </a:lnSpc>
                <a:spcBef>
                  <a:spcPts val="0"/>
                </a:spcBef>
                <a:spcAft>
                  <a:spcPts val="0"/>
                </a:spcAft>
                <a:buClr>
                  <a:srgbClr val="FFFFFF"/>
                </a:buClr>
                <a:buSzPts val="1000"/>
                <a:buFont typeface="Lato Black"/>
                <a:buAutoNum type="arabicPeriod"/>
              </a:pPr>
              <a:r>
                <a:rPr lang="en" sz="1000">
                  <a:solidFill>
                    <a:srgbClr val="FFFFFF"/>
                  </a:solidFill>
                  <a:latin typeface="Lato"/>
                  <a:ea typeface="Lato"/>
                  <a:cs typeface="Lato"/>
                  <a:sym typeface="Lato"/>
                </a:rPr>
                <a:t>2pm ET</a:t>
              </a:r>
              <a:endParaRPr sz="1000">
                <a:solidFill>
                  <a:srgbClr val="FFFFFF"/>
                </a:solidFill>
                <a:latin typeface="Lato"/>
                <a:ea typeface="Lato"/>
                <a:cs typeface="Lato"/>
                <a:sym typeface="Lato"/>
              </a:endParaRPr>
            </a:p>
            <a:p>
              <a:pPr indent="-292100" lvl="0" marL="457200" rtl="0" algn="l">
                <a:lnSpc>
                  <a:spcPct val="130000"/>
                </a:lnSpc>
                <a:spcBef>
                  <a:spcPts val="0"/>
                </a:spcBef>
                <a:spcAft>
                  <a:spcPts val="0"/>
                </a:spcAft>
                <a:buClr>
                  <a:srgbClr val="FFFFFF"/>
                </a:buClr>
                <a:buSzPts val="1000"/>
                <a:buFont typeface="Lato Black"/>
                <a:buAutoNum type="arabicPeriod"/>
              </a:pPr>
              <a:r>
                <a:rPr lang="en" sz="1000">
                  <a:solidFill>
                    <a:srgbClr val="FFFFFF"/>
                  </a:solidFill>
                  <a:latin typeface="Lato"/>
                  <a:ea typeface="Lato"/>
                  <a:cs typeface="Lato"/>
                  <a:sym typeface="Lato"/>
                </a:rPr>
                <a:t>1pm ET</a:t>
              </a:r>
              <a:endParaRPr sz="1000">
                <a:solidFill>
                  <a:srgbClr val="FFFFFF"/>
                </a:solidFill>
                <a:latin typeface="Lato"/>
                <a:ea typeface="Lato"/>
                <a:cs typeface="Lato"/>
                <a:sym typeface="Lato"/>
              </a:endParaRPr>
            </a:p>
          </p:txBody>
        </p:sp>
        <p:sp>
          <p:nvSpPr>
            <p:cNvPr id="277" name="Google Shape;277;p23"/>
            <p:cNvSpPr txBox="1"/>
            <p:nvPr/>
          </p:nvSpPr>
          <p:spPr>
            <a:xfrm>
              <a:off x="6870725" y="3875475"/>
              <a:ext cx="1026000" cy="5388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lang="en" sz="1000">
                  <a:solidFill>
                    <a:srgbClr val="FFFFFF"/>
                  </a:solidFill>
                  <a:latin typeface="Lato Black"/>
                  <a:ea typeface="Lato Black"/>
                  <a:cs typeface="Lato Black"/>
                  <a:sym typeface="Lato Black"/>
                </a:rPr>
                <a:t>4.</a:t>
              </a:r>
              <a:r>
                <a:rPr lang="en" sz="1000">
                  <a:solidFill>
                    <a:srgbClr val="FFFFFF"/>
                  </a:solidFill>
                  <a:latin typeface="Lato"/>
                  <a:ea typeface="Lato"/>
                  <a:cs typeface="Lato"/>
                  <a:sym typeface="Lato"/>
                </a:rPr>
                <a:t>         7pm ET</a:t>
              </a:r>
              <a:endParaRPr sz="1000">
                <a:solidFill>
                  <a:srgbClr val="FFFFFF"/>
                </a:solidFill>
                <a:latin typeface="Lato"/>
                <a:ea typeface="Lato"/>
                <a:cs typeface="Lato"/>
                <a:sym typeface="Lato"/>
              </a:endParaRPr>
            </a:p>
            <a:p>
              <a:pPr indent="0" lvl="0" marL="0" rtl="0" algn="l">
                <a:lnSpc>
                  <a:spcPct val="130000"/>
                </a:lnSpc>
                <a:spcBef>
                  <a:spcPts val="0"/>
                </a:spcBef>
                <a:spcAft>
                  <a:spcPts val="0"/>
                </a:spcAft>
                <a:buNone/>
              </a:pPr>
              <a:r>
                <a:rPr lang="en" sz="1000">
                  <a:solidFill>
                    <a:srgbClr val="FFFFFF"/>
                  </a:solidFill>
                  <a:latin typeface="Lato Black"/>
                  <a:ea typeface="Lato Black"/>
                  <a:cs typeface="Lato Black"/>
                  <a:sym typeface="Lato Black"/>
                </a:rPr>
                <a:t>5. </a:t>
              </a:r>
              <a:r>
                <a:rPr lang="en" sz="1000">
                  <a:solidFill>
                    <a:srgbClr val="FFFFFF"/>
                  </a:solidFill>
                  <a:latin typeface="Lato"/>
                  <a:ea typeface="Lato"/>
                  <a:cs typeface="Lato"/>
                  <a:sym typeface="Lato"/>
                </a:rPr>
                <a:t>        5pm ET</a:t>
              </a:r>
              <a:endParaRPr sz="1000">
                <a:solidFill>
                  <a:srgbClr val="FFFFFF"/>
                </a:solidFill>
                <a:latin typeface="Lato"/>
                <a:ea typeface="Lato"/>
                <a:cs typeface="Lato"/>
                <a:sym typeface="Lato"/>
              </a:endParaRPr>
            </a:p>
          </p:txBody>
        </p:sp>
        <p:grpSp>
          <p:nvGrpSpPr>
            <p:cNvPr id="278" name="Google Shape;278;p23"/>
            <p:cNvGrpSpPr/>
            <p:nvPr/>
          </p:nvGrpSpPr>
          <p:grpSpPr>
            <a:xfrm>
              <a:off x="5050150" y="3902473"/>
              <a:ext cx="690300" cy="684900"/>
              <a:chOff x="4261675" y="3902473"/>
              <a:chExt cx="690300" cy="684900"/>
            </a:xfrm>
          </p:grpSpPr>
          <p:sp>
            <p:nvSpPr>
              <p:cNvPr id="279" name="Google Shape;279;p23"/>
              <p:cNvSpPr/>
              <p:nvPr/>
            </p:nvSpPr>
            <p:spPr>
              <a:xfrm>
                <a:off x="4261675" y="3902473"/>
                <a:ext cx="690300" cy="684900"/>
              </a:xfrm>
              <a:prstGeom prst="roundRect">
                <a:avLst>
                  <a:gd fmla="val 5557" name="adj"/>
                </a:avLst>
              </a:prstGeom>
              <a:solidFill>
                <a:srgbClr val="3A26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0" name="Google Shape;280;p23"/>
              <p:cNvPicPr preferRelativeResize="0"/>
              <p:nvPr/>
            </p:nvPicPr>
            <p:blipFill>
              <a:blip r:embed="rId4">
                <a:alphaModFix/>
              </a:blip>
              <a:stretch>
                <a:fillRect/>
              </a:stretch>
            </p:blipFill>
            <p:spPr>
              <a:xfrm>
                <a:off x="4332474" y="3970574"/>
                <a:ext cx="548700" cy="548700"/>
              </a:xfrm>
              <a:prstGeom prst="rect">
                <a:avLst/>
              </a:prstGeom>
              <a:noFill/>
              <a:ln>
                <a:noFill/>
              </a:ln>
            </p:spPr>
          </p:pic>
        </p:grpSp>
      </p:grpSp>
      <p:sp>
        <p:nvSpPr>
          <p:cNvPr id="281" name="Google Shape;281;p23"/>
          <p:cNvSpPr txBox="1"/>
          <p:nvPr/>
        </p:nvSpPr>
        <p:spPr>
          <a:xfrm>
            <a:off x="4164350" y="3248688"/>
            <a:ext cx="4720200" cy="384600"/>
          </a:xfrm>
          <a:prstGeom prst="rect">
            <a:avLst/>
          </a:prstGeom>
          <a:noFill/>
          <a:ln>
            <a:noFill/>
          </a:ln>
        </p:spPr>
        <p:txBody>
          <a:bodyPr anchorCtr="0" anchor="t" bIns="91425" lIns="0"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1200">
                <a:solidFill>
                  <a:schemeClr val="lt1"/>
                </a:solidFill>
                <a:latin typeface="Lato"/>
                <a:ea typeface="Lato"/>
                <a:cs typeface="Lato"/>
                <a:sym typeface="Lato"/>
              </a:rPr>
              <a:t>Top Hours of Day (by Purchase Intent Rate)</a:t>
            </a:r>
            <a:endParaRPr b="1" sz="1200">
              <a:solidFill>
                <a:schemeClr val="lt1"/>
              </a:solidFill>
              <a:latin typeface="Lato"/>
              <a:ea typeface="Lato"/>
              <a:cs typeface="Lato"/>
              <a:sym typeface="Lato"/>
            </a:endParaRPr>
          </a:p>
        </p:txBody>
      </p:sp>
      <p:pic>
        <p:nvPicPr>
          <p:cNvPr id="282" name="Google Shape;282;p23">
            <a:hlinkClick r:id="rId5"/>
          </p:cNvPr>
          <p:cNvPicPr preferRelativeResize="0"/>
          <p:nvPr/>
        </p:nvPicPr>
        <p:blipFill rotWithShape="1">
          <a:blip r:embed="rId6">
            <a:alphaModFix/>
          </a:blip>
          <a:srcRect b="0" l="1095" r="1095" t="0"/>
          <a:stretch/>
        </p:blipFill>
        <p:spPr>
          <a:xfrm>
            <a:off x="374600" y="4604925"/>
            <a:ext cx="607352" cy="221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3F7"/>
        </a:solidFill>
      </p:bgPr>
    </p:bg>
    <p:spTree>
      <p:nvGrpSpPr>
        <p:cNvPr id="286" name="Shape 286"/>
        <p:cNvGrpSpPr/>
        <p:nvPr/>
      </p:nvGrpSpPr>
      <p:grpSpPr>
        <a:xfrm>
          <a:off x="0" y="0"/>
          <a:ext cx="0" cy="0"/>
          <a:chOff x="0" y="0"/>
          <a:chExt cx="0" cy="0"/>
        </a:xfrm>
      </p:grpSpPr>
      <p:sp>
        <p:nvSpPr>
          <p:cNvPr id="287" name="Google Shape;287;p24"/>
          <p:cNvSpPr txBox="1"/>
          <p:nvPr/>
        </p:nvSpPr>
        <p:spPr>
          <a:xfrm>
            <a:off x="374600" y="1696700"/>
            <a:ext cx="3135600" cy="6789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1800">
                <a:solidFill>
                  <a:schemeClr val="dk1"/>
                </a:solidFill>
                <a:latin typeface="Raleway"/>
                <a:ea typeface="Raleway"/>
                <a:cs typeface="Raleway"/>
                <a:sym typeface="Raleway"/>
              </a:rPr>
              <a:t>How MikMak improves marketing effectiveness</a:t>
            </a:r>
            <a:endParaRPr b="1" sz="1800">
              <a:solidFill>
                <a:schemeClr val="dk1"/>
              </a:solidFill>
              <a:latin typeface="Raleway"/>
              <a:ea typeface="Raleway"/>
              <a:cs typeface="Raleway"/>
              <a:sym typeface="Raleway"/>
            </a:endParaRPr>
          </a:p>
        </p:txBody>
      </p:sp>
      <p:sp>
        <p:nvSpPr>
          <p:cNvPr id="288" name="Google Shape;288;p24"/>
          <p:cNvSpPr txBox="1"/>
          <p:nvPr/>
        </p:nvSpPr>
        <p:spPr>
          <a:xfrm>
            <a:off x="374600" y="2375600"/>
            <a:ext cx="3135600" cy="10641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MikMak provides the world’s leading Home Care brands with exclusive first-party consumer insights. With MikMak Insights, you can look into your performance from every angle, and dig deeper than other providers</a:t>
            </a:r>
            <a:endParaRPr sz="1100">
              <a:solidFill>
                <a:schemeClr val="dk1"/>
              </a:solidFill>
              <a:latin typeface="Lato"/>
              <a:ea typeface="Lato"/>
              <a:cs typeface="Lato"/>
              <a:sym typeface="Lato"/>
            </a:endParaRPr>
          </a:p>
        </p:txBody>
      </p:sp>
      <p:pic>
        <p:nvPicPr>
          <p:cNvPr id="289" name="Google Shape;289;p24">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pic>
        <p:nvPicPr>
          <p:cNvPr id="290" name="Google Shape;290;p24"/>
          <p:cNvPicPr preferRelativeResize="0"/>
          <p:nvPr/>
        </p:nvPicPr>
        <p:blipFill rotWithShape="1">
          <a:blip r:embed="rId5">
            <a:alphaModFix/>
          </a:blip>
          <a:srcRect b="0" l="34327" r="0" t="0"/>
          <a:stretch/>
        </p:blipFill>
        <p:spPr>
          <a:xfrm>
            <a:off x="4076125" y="0"/>
            <a:ext cx="5067873" cy="5143501"/>
          </a:xfrm>
          <a:prstGeom prst="rect">
            <a:avLst/>
          </a:prstGeom>
          <a:noFill/>
          <a:ln>
            <a:noFill/>
          </a:ln>
        </p:spPr>
      </p:pic>
      <p:sp>
        <p:nvSpPr>
          <p:cNvPr id="291" name="Google Shape;291;p24"/>
          <p:cNvSpPr/>
          <p:nvPr/>
        </p:nvSpPr>
        <p:spPr>
          <a:xfrm>
            <a:off x="4076125" y="0"/>
            <a:ext cx="5067900" cy="5143500"/>
          </a:xfrm>
          <a:prstGeom prst="rect">
            <a:avLst/>
          </a:prstGeom>
          <a:solidFill>
            <a:srgbClr val="201559">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p:txBody>
      </p:sp>
      <p:grpSp>
        <p:nvGrpSpPr>
          <p:cNvPr id="292" name="Google Shape;292;p24"/>
          <p:cNvGrpSpPr/>
          <p:nvPr/>
        </p:nvGrpSpPr>
        <p:grpSpPr>
          <a:xfrm>
            <a:off x="396000" y="228600"/>
            <a:ext cx="3135600" cy="338700"/>
            <a:chOff x="396000" y="228600"/>
            <a:chExt cx="3135600" cy="338700"/>
          </a:xfrm>
        </p:grpSpPr>
        <p:sp>
          <p:nvSpPr>
            <p:cNvPr id="293" name="Google Shape;293;p24"/>
            <p:cNvSpPr txBox="1"/>
            <p:nvPr/>
          </p:nvSpPr>
          <p:spPr>
            <a:xfrm>
              <a:off x="396000" y="228600"/>
              <a:ext cx="31356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dk1"/>
                  </a:solidFill>
                  <a:latin typeface="Lato"/>
                  <a:ea typeface="Lato"/>
                  <a:cs typeface="Lato"/>
                  <a:sym typeface="Lato"/>
                </a:rPr>
                <a:t>Home Care Brands Benchmarks and Insights</a:t>
              </a:r>
              <a:endParaRPr sz="1000">
                <a:solidFill>
                  <a:schemeClr val="dk1"/>
                </a:solidFill>
                <a:latin typeface="Lato"/>
                <a:ea typeface="Lato"/>
                <a:cs typeface="Lato"/>
                <a:sym typeface="Lato"/>
              </a:endParaRPr>
            </a:p>
          </p:txBody>
        </p:sp>
        <p:cxnSp>
          <p:nvCxnSpPr>
            <p:cNvPr id="294" name="Google Shape;294;p24"/>
            <p:cNvCxnSpPr/>
            <p:nvPr/>
          </p:nvCxnSpPr>
          <p:spPr>
            <a:xfrm>
              <a:off x="396000" y="567300"/>
              <a:ext cx="690300" cy="0"/>
            </a:xfrm>
            <a:prstGeom prst="straightConnector1">
              <a:avLst/>
            </a:prstGeom>
            <a:noFill/>
            <a:ln cap="flat" cmpd="sng" w="19050">
              <a:solidFill>
                <a:srgbClr val="2D1E80"/>
              </a:solidFill>
              <a:prstDash val="solid"/>
              <a:round/>
              <a:headEnd len="med" w="med" type="none"/>
              <a:tailEnd len="med" w="med" type="none"/>
            </a:ln>
          </p:spPr>
        </p:cxnSp>
      </p:grpSp>
      <p:sp>
        <p:nvSpPr>
          <p:cNvPr id="295" name="Google Shape;295;p24"/>
          <p:cNvSpPr/>
          <p:nvPr/>
        </p:nvSpPr>
        <p:spPr>
          <a:xfrm>
            <a:off x="4737775" y="1110350"/>
            <a:ext cx="3744600" cy="2736600"/>
          </a:xfrm>
          <a:prstGeom prst="roundRect">
            <a:avLst>
              <a:gd fmla="val 3597" name="adj"/>
            </a:avLst>
          </a:prstGeom>
          <a:solidFill>
            <a:srgbClr val="25065A"/>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6" name="Google Shape;296;p24"/>
          <p:cNvPicPr preferRelativeResize="0"/>
          <p:nvPr/>
        </p:nvPicPr>
        <p:blipFill rotWithShape="1">
          <a:blip r:embed="rId6">
            <a:alphaModFix/>
          </a:blip>
          <a:srcRect b="34249" l="9271" r="3673" t="13275"/>
          <a:stretch/>
        </p:blipFill>
        <p:spPr>
          <a:xfrm>
            <a:off x="4737775" y="1345550"/>
            <a:ext cx="2024723" cy="639075"/>
          </a:xfrm>
          <a:prstGeom prst="rect">
            <a:avLst/>
          </a:prstGeom>
          <a:noFill/>
          <a:ln>
            <a:noFill/>
          </a:ln>
        </p:spPr>
      </p:pic>
      <p:sp>
        <p:nvSpPr>
          <p:cNvPr id="297" name="Google Shape;297;p24"/>
          <p:cNvSpPr txBox="1"/>
          <p:nvPr/>
        </p:nvSpPr>
        <p:spPr>
          <a:xfrm>
            <a:off x="5012575" y="2159850"/>
            <a:ext cx="3179100" cy="143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“I love the idea that there is no playbook for the digital e-com space. And even as you start to get common practices or rules of thumb, it just seems to evolve and mature and change. And that just really energizes me.”</a:t>
            </a:r>
            <a:endParaRPr sz="1000">
              <a:solidFill>
                <a:schemeClr val="lt1"/>
              </a:solidFill>
              <a:latin typeface="Lato"/>
              <a:ea typeface="Lato"/>
              <a:cs typeface="Lato"/>
              <a:sym typeface="Lato"/>
            </a:endParaRPr>
          </a:p>
          <a:p>
            <a:pPr indent="0" lvl="0" marL="0" rtl="0" algn="l">
              <a:spcBef>
                <a:spcPts val="0"/>
              </a:spcBef>
              <a:spcAft>
                <a:spcPts val="0"/>
              </a:spcAft>
              <a:buNone/>
            </a:pPr>
            <a:r>
              <a:t/>
            </a:r>
            <a:endParaRPr sz="1000">
              <a:solidFill>
                <a:schemeClr val="lt1"/>
              </a:solidFill>
              <a:latin typeface="Lato"/>
              <a:ea typeface="Lato"/>
              <a:cs typeface="Lato"/>
              <a:sym typeface="Lato"/>
            </a:endParaRPr>
          </a:p>
          <a:p>
            <a:pPr indent="0" lvl="0" marL="0" rtl="0" algn="l">
              <a:spcBef>
                <a:spcPts val="0"/>
              </a:spcBef>
              <a:spcAft>
                <a:spcPts val="0"/>
              </a:spcAft>
              <a:buNone/>
            </a:pPr>
            <a:r>
              <a:rPr b="1" lang="en" sz="1100">
                <a:solidFill>
                  <a:schemeClr val="lt1"/>
                </a:solidFill>
                <a:latin typeface="Lato"/>
                <a:ea typeface="Lato"/>
                <a:cs typeface="Lato"/>
                <a:sym typeface="Lato"/>
              </a:rPr>
              <a:t>- </a:t>
            </a:r>
            <a:r>
              <a:rPr b="1" lang="en" sz="1100">
                <a:solidFill>
                  <a:schemeClr val="lt1"/>
                </a:solidFill>
                <a:latin typeface="Lato"/>
                <a:ea typeface="Lato"/>
                <a:cs typeface="Lato"/>
                <a:sym typeface="Lato"/>
              </a:rPr>
              <a:t>Sara Aubitz</a:t>
            </a:r>
            <a:endParaRPr b="1" sz="1100">
              <a:solidFill>
                <a:schemeClr val="lt1"/>
              </a:solidFill>
              <a:latin typeface="Lato"/>
              <a:ea typeface="Lato"/>
              <a:cs typeface="Lato"/>
              <a:sym typeface="Lato"/>
            </a:endParaRPr>
          </a:p>
          <a:p>
            <a:pPr indent="0" lvl="0" marL="0" rtl="0" algn="l">
              <a:spcBef>
                <a:spcPts val="0"/>
              </a:spcBef>
              <a:spcAft>
                <a:spcPts val="0"/>
              </a:spcAft>
              <a:buNone/>
            </a:pPr>
            <a:r>
              <a:rPr lang="en" sz="1000">
                <a:solidFill>
                  <a:schemeClr val="lt1"/>
                </a:solidFill>
                <a:latin typeface="Lato"/>
                <a:ea typeface="Lato"/>
                <a:cs typeface="Lato"/>
                <a:sym typeface="Lato"/>
              </a:rPr>
              <a:t>Director of Consumer Insights and Analytics, </a:t>
            </a:r>
            <a:br>
              <a:rPr lang="en" sz="1000">
                <a:solidFill>
                  <a:schemeClr val="lt1"/>
                </a:solidFill>
                <a:latin typeface="Lato"/>
                <a:ea typeface="Lato"/>
                <a:cs typeface="Lato"/>
                <a:sym typeface="Lato"/>
              </a:rPr>
            </a:br>
            <a:r>
              <a:rPr lang="en" sz="1000">
                <a:solidFill>
                  <a:schemeClr val="lt1"/>
                </a:solidFill>
                <a:latin typeface="Lato"/>
                <a:ea typeface="Lato"/>
                <a:cs typeface="Lato"/>
                <a:sym typeface="Lato"/>
              </a:rPr>
              <a:t>The Clorox Company</a:t>
            </a:r>
            <a:endParaRPr sz="1000">
              <a:solidFill>
                <a:schemeClr val="lt1"/>
              </a:solidFill>
              <a:latin typeface="Lato"/>
              <a:ea typeface="Lato"/>
              <a:cs typeface="Lato"/>
              <a:sym typeface="Lato"/>
            </a:endParaRPr>
          </a:p>
        </p:txBody>
      </p:sp>
      <p:sp>
        <p:nvSpPr>
          <p:cNvPr id="298" name="Google Shape;298;p24">
            <a:hlinkClick r:id="rId7"/>
          </p:cNvPr>
          <p:cNvSpPr/>
          <p:nvPr/>
        </p:nvSpPr>
        <p:spPr>
          <a:xfrm>
            <a:off x="7110175" y="1529638"/>
            <a:ext cx="1081500" cy="270900"/>
          </a:xfrm>
          <a:prstGeom prst="roundRect">
            <a:avLst>
              <a:gd fmla="val 50000" name="adj"/>
            </a:avLst>
          </a:prstGeom>
          <a:solidFill>
            <a:srgbClr val="2FC5C6"/>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800">
                <a:solidFill>
                  <a:schemeClr val="lt1"/>
                </a:solidFill>
                <a:uFill>
                  <a:noFill/>
                </a:uFill>
                <a:latin typeface="Raleway"/>
                <a:ea typeface="Raleway"/>
                <a:cs typeface="Raleway"/>
                <a:sym typeface="Raleway"/>
                <a:hlinkClick r:id="rId8">
                  <a:extLst>
                    <a:ext uri="{A12FA001-AC4F-418D-AE19-62706E023703}">
                      <ahyp:hlinkClr val="tx"/>
                    </a:ext>
                  </a:extLst>
                </a:hlinkClick>
              </a:rPr>
              <a:t>LISTEN HERE</a:t>
            </a:r>
            <a:endParaRPr b="1" sz="800">
              <a:solidFill>
                <a:schemeClr val="lt1"/>
              </a:solidFill>
              <a:latin typeface="Raleway"/>
              <a:ea typeface="Raleway"/>
              <a:cs typeface="Raleway"/>
              <a:sym typeface="Raleway"/>
            </a:endParaRPr>
          </a:p>
        </p:txBody>
      </p:sp>
      <p:pic>
        <p:nvPicPr>
          <p:cNvPr id="299" name="Google Shape;299;p24"/>
          <p:cNvPicPr preferRelativeResize="0"/>
          <p:nvPr/>
        </p:nvPicPr>
        <p:blipFill>
          <a:blip r:embed="rId9">
            <a:alphaModFix/>
          </a:blip>
          <a:stretch>
            <a:fillRect/>
          </a:stretch>
        </p:blipFill>
        <p:spPr>
          <a:xfrm>
            <a:off x="7213750" y="1589463"/>
            <a:ext cx="151275" cy="151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559"/>
        </a:solidFill>
      </p:bgPr>
    </p:bg>
    <p:spTree>
      <p:nvGrpSpPr>
        <p:cNvPr id="303" name="Shape 303"/>
        <p:cNvGrpSpPr/>
        <p:nvPr/>
      </p:nvGrpSpPr>
      <p:grpSpPr>
        <a:xfrm>
          <a:off x="0" y="0"/>
          <a:ext cx="0" cy="0"/>
          <a:chOff x="0" y="0"/>
          <a:chExt cx="0" cy="0"/>
        </a:xfrm>
      </p:grpSpPr>
      <p:sp>
        <p:nvSpPr>
          <p:cNvPr id="304" name="Google Shape;304;p25"/>
          <p:cNvSpPr txBox="1"/>
          <p:nvPr/>
        </p:nvSpPr>
        <p:spPr>
          <a:xfrm>
            <a:off x="374600" y="1512963"/>
            <a:ext cx="3515400" cy="6573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lt1"/>
                </a:solidFill>
                <a:latin typeface="Lato"/>
                <a:ea typeface="Lato"/>
                <a:cs typeface="Lato"/>
                <a:sym typeface="Lato"/>
              </a:rPr>
              <a:t>To truly improve performance and lower costs, you must also </a:t>
            </a:r>
            <a:r>
              <a:rPr lang="en" sz="1100">
                <a:solidFill>
                  <a:schemeClr val="lt1"/>
                </a:solidFill>
                <a:latin typeface="Lato"/>
                <a:ea typeface="Lato"/>
                <a:cs typeface="Lato"/>
                <a:sym typeface="Lato"/>
              </a:rPr>
              <a:t>have</a:t>
            </a:r>
            <a:r>
              <a:rPr lang="en" sz="1100">
                <a:solidFill>
                  <a:schemeClr val="lt1"/>
                </a:solidFill>
                <a:latin typeface="Lato"/>
                <a:ea typeface="Lato"/>
                <a:cs typeface="Lato"/>
                <a:sym typeface="Lato"/>
              </a:rPr>
              <a:t> a consolidated view of your consumer data and audiences.</a:t>
            </a:r>
            <a:endParaRPr sz="1100">
              <a:solidFill>
                <a:schemeClr val="lt1"/>
              </a:solidFill>
              <a:latin typeface="Lato"/>
              <a:ea typeface="Lato"/>
              <a:cs typeface="Lato"/>
              <a:sym typeface="Lato"/>
            </a:endParaRPr>
          </a:p>
        </p:txBody>
      </p:sp>
      <p:sp>
        <p:nvSpPr>
          <p:cNvPr id="305" name="Google Shape;305;p25"/>
          <p:cNvSpPr txBox="1"/>
          <p:nvPr/>
        </p:nvSpPr>
        <p:spPr>
          <a:xfrm>
            <a:off x="374600" y="813025"/>
            <a:ext cx="3515400" cy="4692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2400">
                <a:solidFill>
                  <a:schemeClr val="lt1"/>
                </a:solidFill>
                <a:latin typeface="Raleway"/>
                <a:ea typeface="Raleway"/>
                <a:cs typeface="Raleway"/>
                <a:sym typeface="Raleway"/>
              </a:rPr>
              <a:t>Collect first-party data</a:t>
            </a:r>
            <a:endParaRPr b="1" sz="2400">
              <a:solidFill>
                <a:schemeClr val="lt1"/>
              </a:solidFill>
              <a:latin typeface="Raleway"/>
              <a:ea typeface="Raleway"/>
              <a:cs typeface="Raleway"/>
              <a:sym typeface="Raleway"/>
            </a:endParaRPr>
          </a:p>
        </p:txBody>
      </p:sp>
      <p:cxnSp>
        <p:nvCxnSpPr>
          <p:cNvPr id="306" name="Google Shape;306;p25"/>
          <p:cNvCxnSpPr/>
          <p:nvPr/>
        </p:nvCxnSpPr>
        <p:spPr>
          <a:xfrm>
            <a:off x="374600" y="1424450"/>
            <a:ext cx="714900" cy="0"/>
          </a:xfrm>
          <a:prstGeom prst="straightConnector1">
            <a:avLst/>
          </a:prstGeom>
          <a:noFill/>
          <a:ln cap="flat" cmpd="sng" w="19050">
            <a:solidFill>
              <a:schemeClr val="lt1"/>
            </a:solidFill>
            <a:prstDash val="solid"/>
            <a:round/>
            <a:headEnd len="med" w="med" type="none"/>
            <a:tailEnd len="med" w="med" type="none"/>
          </a:ln>
        </p:spPr>
      </p:cxnSp>
      <p:sp>
        <p:nvSpPr>
          <p:cNvPr id="307" name="Google Shape;307;p25"/>
          <p:cNvSpPr txBox="1"/>
          <p:nvPr/>
        </p:nvSpPr>
        <p:spPr>
          <a:xfrm>
            <a:off x="391475" y="476325"/>
            <a:ext cx="2999400" cy="2952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lang="en">
                <a:solidFill>
                  <a:schemeClr val="lt1"/>
                </a:solidFill>
                <a:latin typeface="Raleway"/>
                <a:ea typeface="Raleway"/>
                <a:cs typeface="Raleway"/>
                <a:sym typeface="Raleway"/>
              </a:rPr>
              <a:t>Drive Profitability &amp; Reduce Costs</a:t>
            </a:r>
            <a:endParaRPr>
              <a:solidFill>
                <a:schemeClr val="lt1"/>
              </a:solidFill>
              <a:latin typeface="Raleway"/>
              <a:ea typeface="Raleway"/>
              <a:cs typeface="Raleway"/>
              <a:sym typeface="Raleway"/>
            </a:endParaRPr>
          </a:p>
        </p:txBody>
      </p:sp>
      <p:pic>
        <p:nvPicPr>
          <p:cNvPr id="308" name="Google Shape;308;p25">
            <a:hlinkClick r:id="rId3"/>
          </p:cNvPr>
          <p:cNvPicPr preferRelativeResize="0"/>
          <p:nvPr/>
        </p:nvPicPr>
        <p:blipFill rotWithShape="1">
          <a:blip r:embed="rId4">
            <a:alphaModFix/>
          </a:blip>
          <a:srcRect b="0" l="1095" r="1095" t="0"/>
          <a:stretch/>
        </p:blipFill>
        <p:spPr>
          <a:xfrm>
            <a:off x="374600" y="4604925"/>
            <a:ext cx="607352" cy="221775"/>
          </a:xfrm>
          <a:prstGeom prst="rect">
            <a:avLst/>
          </a:prstGeom>
          <a:noFill/>
          <a:ln>
            <a:noFill/>
          </a:ln>
        </p:spPr>
      </p:pic>
      <p:sp>
        <p:nvSpPr>
          <p:cNvPr id="309" name="Google Shape;309;p25"/>
          <p:cNvSpPr txBox="1"/>
          <p:nvPr/>
        </p:nvSpPr>
        <p:spPr>
          <a:xfrm>
            <a:off x="374600" y="2213800"/>
            <a:ext cx="3515400" cy="615600"/>
          </a:xfrm>
          <a:prstGeom prst="rect">
            <a:avLst/>
          </a:prstGeom>
          <a:noFill/>
          <a:ln>
            <a:noFill/>
          </a:ln>
        </p:spPr>
        <p:txBody>
          <a:bodyPr anchorCtr="0" anchor="t" bIns="91425" lIns="0"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b="1" lang="en">
                <a:solidFill>
                  <a:schemeClr val="lt1"/>
                </a:solidFill>
                <a:latin typeface="Raleway"/>
                <a:ea typeface="Raleway"/>
                <a:cs typeface="Raleway"/>
                <a:sym typeface="Raleway"/>
              </a:rPr>
              <a:t>Purchase Intent Rates are highest in two-person households</a:t>
            </a:r>
            <a:endParaRPr b="1">
              <a:solidFill>
                <a:schemeClr val="lt1"/>
              </a:solidFill>
              <a:latin typeface="Raleway"/>
              <a:ea typeface="Raleway"/>
              <a:cs typeface="Raleway"/>
              <a:sym typeface="Raleway"/>
            </a:endParaRPr>
          </a:p>
        </p:txBody>
      </p:sp>
      <p:sp>
        <p:nvSpPr>
          <p:cNvPr id="310" name="Google Shape;310;p25"/>
          <p:cNvSpPr/>
          <p:nvPr/>
        </p:nvSpPr>
        <p:spPr>
          <a:xfrm>
            <a:off x="4190725" y="0"/>
            <a:ext cx="4953300" cy="5143500"/>
          </a:xfrm>
          <a:prstGeom prst="rect">
            <a:avLst/>
          </a:prstGeom>
          <a:solidFill>
            <a:srgbClr val="2D1E80"/>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311" name="Google Shape;311;p25"/>
          <p:cNvSpPr txBox="1"/>
          <p:nvPr/>
        </p:nvSpPr>
        <p:spPr>
          <a:xfrm>
            <a:off x="4600175" y="628750"/>
            <a:ext cx="4104600" cy="615600"/>
          </a:xfrm>
          <a:prstGeom prst="rect">
            <a:avLst/>
          </a:prstGeom>
          <a:noFill/>
          <a:ln>
            <a:noFill/>
          </a:ln>
        </p:spPr>
        <p:txBody>
          <a:bodyPr anchorCtr="0" anchor="t" bIns="91425" lIns="0"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b="1" lang="en">
                <a:solidFill>
                  <a:schemeClr val="lt1"/>
                </a:solidFill>
                <a:latin typeface="Raleway"/>
                <a:ea typeface="Raleway"/>
                <a:cs typeface="Raleway"/>
                <a:sym typeface="Raleway"/>
              </a:rPr>
              <a:t>Baby Boomers are most likely to shop for Home Care Products online</a:t>
            </a:r>
            <a:endParaRPr b="1">
              <a:solidFill>
                <a:schemeClr val="lt1"/>
              </a:solidFill>
              <a:latin typeface="Raleway"/>
              <a:ea typeface="Raleway"/>
              <a:cs typeface="Raleway"/>
              <a:sym typeface="Raleway"/>
            </a:endParaRPr>
          </a:p>
        </p:txBody>
      </p:sp>
      <p:pic>
        <p:nvPicPr>
          <p:cNvPr id="312" name="Google Shape;312;p25"/>
          <p:cNvPicPr preferRelativeResize="0"/>
          <p:nvPr/>
        </p:nvPicPr>
        <p:blipFill>
          <a:blip r:embed="rId5">
            <a:alphaModFix/>
          </a:blip>
          <a:stretch>
            <a:fillRect/>
          </a:stretch>
        </p:blipFill>
        <p:spPr>
          <a:xfrm>
            <a:off x="410500" y="2961900"/>
            <a:ext cx="3385749" cy="1398550"/>
          </a:xfrm>
          <a:prstGeom prst="rect">
            <a:avLst/>
          </a:prstGeom>
          <a:noFill/>
          <a:ln>
            <a:noFill/>
          </a:ln>
        </p:spPr>
      </p:pic>
      <p:grpSp>
        <p:nvGrpSpPr>
          <p:cNvPr id="313" name="Google Shape;313;p25"/>
          <p:cNvGrpSpPr/>
          <p:nvPr/>
        </p:nvGrpSpPr>
        <p:grpSpPr>
          <a:xfrm>
            <a:off x="4600174" y="1336475"/>
            <a:ext cx="4104602" cy="2956202"/>
            <a:chOff x="4600174" y="1458250"/>
            <a:chExt cx="4104602" cy="2956202"/>
          </a:xfrm>
        </p:grpSpPr>
        <p:pic>
          <p:nvPicPr>
            <p:cNvPr id="314" name="Google Shape;314;p25"/>
            <p:cNvPicPr preferRelativeResize="0"/>
            <p:nvPr/>
          </p:nvPicPr>
          <p:blipFill rotWithShape="1">
            <a:blip r:embed="rId6">
              <a:alphaModFix/>
            </a:blip>
            <a:srcRect b="0" l="0" r="0" t="0"/>
            <a:stretch/>
          </p:blipFill>
          <p:spPr>
            <a:xfrm>
              <a:off x="4600174" y="1458250"/>
              <a:ext cx="4104602" cy="2956202"/>
            </a:xfrm>
            <a:prstGeom prst="rect">
              <a:avLst/>
            </a:prstGeom>
            <a:noFill/>
            <a:ln>
              <a:noFill/>
            </a:ln>
          </p:spPr>
        </p:pic>
        <p:sp>
          <p:nvSpPr>
            <p:cNvPr id="315" name="Google Shape;315;p25"/>
            <p:cNvSpPr/>
            <p:nvPr/>
          </p:nvSpPr>
          <p:spPr>
            <a:xfrm>
              <a:off x="7278250" y="1948500"/>
              <a:ext cx="186300" cy="177000"/>
            </a:xfrm>
            <a:prstGeom prst="star5">
              <a:avLst>
                <a:gd fmla="val 19098" name="adj"/>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5"/>
            <p:cNvSpPr/>
            <p:nvPr/>
          </p:nvSpPr>
          <p:spPr>
            <a:xfrm>
              <a:off x="7815500" y="1712100"/>
              <a:ext cx="186300" cy="177000"/>
            </a:xfrm>
            <a:prstGeom prst="star5">
              <a:avLst>
                <a:gd fmla="val 19098" name="adj"/>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7" name="Google Shape;317;p25"/>
          <p:cNvGrpSpPr/>
          <p:nvPr/>
        </p:nvGrpSpPr>
        <p:grpSpPr>
          <a:xfrm>
            <a:off x="6357675" y="4516200"/>
            <a:ext cx="1157100" cy="154800"/>
            <a:chOff x="6357675" y="4473225"/>
            <a:chExt cx="1157100" cy="154800"/>
          </a:xfrm>
        </p:grpSpPr>
        <p:sp>
          <p:nvSpPr>
            <p:cNvPr id="318" name="Google Shape;318;p25"/>
            <p:cNvSpPr/>
            <p:nvPr/>
          </p:nvSpPr>
          <p:spPr>
            <a:xfrm>
              <a:off x="6357675" y="4473225"/>
              <a:ext cx="162900" cy="154800"/>
            </a:xfrm>
            <a:prstGeom prst="star5">
              <a:avLst>
                <a:gd fmla="val 19098" name="adj"/>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5"/>
            <p:cNvSpPr txBox="1"/>
            <p:nvPr/>
          </p:nvSpPr>
          <p:spPr>
            <a:xfrm>
              <a:off x="6520575" y="4496325"/>
              <a:ext cx="994200" cy="108600"/>
            </a:xfrm>
            <a:prstGeom prst="rect">
              <a:avLst/>
            </a:prstGeom>
            <a:noFill/>
            <a:ln>
              <a:noFill/>
            </a:ln>
          </p:spPr>
          <p:txBody>
            <a:bodyPr anchorCtr="0" anchor="t" bIns="0" lIns="91425" spcFirstLastPara="1" rIns="91425" wrap="square" tIns="0">
              <a:noAutofit/>
            </a:bodyPr>
            <a:lstStyle/>
            <a:p>
              <a:pPr indent="0" lvl="0" marL="0" rtl="0" algn="l">
                <a:spcBef>
                  <a:spcPts val="0"/>
                </a:spcBef>
                <a:spcAft>
                  <a:spcPts val="0"/>
                </a:spcAft>
                <a:buNone/>
              </a:pPr>
              <a:r>
                <a:rPr b="1" lang="en" sz="900">
                  <a:solidFill>
                    <a:schemeClr val="lt1"/>
                  </a:solidFill>
                  <a:latin typeface="Lato"/>
                  <a:ea typeface="Lato"/>
                  <a:cs typeface="Lato"/>
                  <a:sym typeface="Lato"/>
                </a:rPr>
                <a:t>Baby Boomers</a:t>
              </a:r>
              <a:endParaRPr b="1" sz="900">
                <a:solidFill>
                  <a:schemeClr val="lt1"/>
                </a:solidFill>
                <a:latin typeface="Lato"/>
                <a:ea typeface="Lato"/>
                <a:cs typeface="Lato"/>
                <a:sym typeface="Lato"/>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3F7"/>
        </a:solidFill>
      </p:bgPr>
    </p:bg>
    <p:spTree>
      <p:nvGrpSpPr>
        <p:cNvPr id="323" name="Shape 323"/>
        <p:cNvGrpSpPr/>
        <p:nvPr/>
      </p:nvGrpSpPr>
      <p:grpSpPr>
        <a:xfrm>
          <a:off x="0" y="0"/>
          <a:ext cx="0" cy="0"/>
          <a:chOff x="0" y="0"/>
          <a:chExt cx="0" cy="0"/>
        </a:xfrm>
      </p:grpSpPr>
      <p:sp>
        <p:nvSpPr>
          <p:cNvPr id="324" name="Google Shape;324;p26"/>
          <p:cNvSpPr txBox="1"/>
          <p:nvPr/>
        </p:nvSpPr>
        <p:spPr>
          <a:xfrm>
            <a:off x="374600" y="1426400"/>
            <a:ext cx="2627100" cy="6678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1800">
                <a:solidFill>
                  <a:schemeClr val="dk1"/>
                </a:solidFill>
                <a:latin typeface="Raleway"/>
                <a:ea typeface="Raleway"/>
                <a:cs typeface="Raleway"/>
                <a:sym typeface="Raleway"/>
              </a:rPr>
              <a:t>How MikMak provides first-party data</a:t>
            </a:r>
            <a:endParaRPr b="1" sz="1800">
              <a:solidFill>
                <a:schemeClr val="dk1"/>
              </a:solidFill>
              <a:latin typeface="Raleway"/>
              <a:ea typeface="Raleway"/>
              <a:cs typeface="Raleway"/>
              <a:sym typeface="Raleway"/>
            </a:endParaRPr>
          </a:p>
        </p:txBody>
      </p:sp>
      <p:sp>
        <p:nvSpPr>
          <p:cNvPr id="325" name="Google Shape;325;p26"/>
          <p:cNvSpPr txBox="1"/>
          <p:nvPr/>
        </p:nvSpPr>
        <p:spPr>
          <a:xfrm>
            <a:off x="374600" y="2094200"/>
            <a:ext cx="2770200" cy="16428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Use first-party data collected by MikMak Commerce to build and segment qualified shopper audiences within your ads managers/DSP to improve media targeting based on product interest, retailer preferences, and channel behavior. You can also retarget or build lookalike audiences to be leveraged across your entire media plan.</a:t>
            </a:r>
            <a:endParaRPr sz="1100">
              <a:solidFill>
                <a:schemeClr val="dk1"/>
              </a:solidFill>
              <a:latin typeface="Lato"/>
              <a:ea typeface="Lato"/>
              <a:cs typeface="Lato"/>
              <a:sym typeface="Lato"/>
            </a:endParaRPr>
          </a:p>
        </p:txBody>
      </p:sp>
      <p:pic>
        <p:nvPicPr>
          <p:cNvPr id="326" name="Google Shape;326;p26">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327" name="Google Shape;327;p26"/>
          <p:cNvSpPr/>
          <p:nvPr/>
        </p:nvSpPr>
        <p:spPr>
          <a:xfrm>
            <a:off x="3402725" y="0"/>
            <a:ext cx="5741400" cy="5143500"/>
          </a:xfrm>
          <a:prstGeom prst="rect">
            <a:avLst/>
          </a:prstGeom>
          <a:solidFill>
            <a:srgbClr val="3A26A3"/>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328" name="Google Shape;328;p26"/>
          <p:cNvSpPr txBox="1"/>
          <p:nvPr/>
        </p:nvSpPr>
        <p:spPr>
          <a:xfrm>
            <a:off x="3774425" y="1000600"/>
            <a:ext cx="2335500" cy="1262100"/>
          </a:xfrm>
          <a:prstGeom prst="rect">
            <a:avLst/>
          </a:prstGeom>
          <a:noFill/>
          <a:ln>
            <a:noFill/>
          </a:ln>
        </p:spPr>
        <p:txBody>
          <a:bodyPr anchorCtr="0" anchor="t" bIns="91425" lIns="0"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b="1" lang="en">
                <a:solidFill>
                  <a:schemeClr val="lt1"/>
                </a:solidFill>
                <a:latin typeface="Raleway"/>
                <a:ea typeface="Raleway"/>
                <a:cs typeface="Raleway"/>
                <a:sym typeface="Raleway"/>
              </a:rPr>
              <a:t>A Household Essentials brand increased purchase intent and reduced media cost by leveraging MikMak Audiences</a:t>
            </a:r>
            <a:endParaRPr b="1">
              <a:solidFill>
                <a:schemeClr val="lt1"/>
              </a:solidFill>
              <a:latin typeface="Raleway"/>
              <a:ea typeface="Raleway"/>
              <a:cs typeface="Raleway"/>
              <a:sym typeface="Raleway"/>
            </a:endParaRPr>
          </a:p>
        </p:txBody>
      </p:sp>
      <p:sp>
        <p:nvSpPr>
          <p:cNvPr id="329" name="Google Shape;329;p26"/>
          <p:cNvSpPr/>
          <p:nvPr/>
        </p:nvSpPr>
        <p:spPr>
          <a:xfrm>
            <a:off x="3402725" y="2270875"/>
            <a:ext cx="5741400" cy="2872625"/>
          </a:xfrm>
          <a:prstGeom prst="flowChartManualInput">
            <a:avLst/>
          </a:prstGeom>
          <a:solidFill>
            <a:srgbClr val="2D1E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0" name="Google Shape;330;p26"/>
          <p:cNvGrpSpPr/>
          <p:nvPr/>
        </p:nvGrpSpPr>
        <p:grpSpPr>
          <a:xfrm>
            <a:off x="3774740" y="2428475"/>
            <a:ext cx="2173510" cy="950400"/>
            <a:chOff x="4809370" y="1544975"/>
            <a:chExt cx="1788309" cy="950400"/>
          </a:xfrm>
        </p:grpSpPr>
        <p:sp>
          <p:nvSpPr>
            <p:cNvPr id="331" name="Google Shape;331;p26"/>
            <p:cNvSpPr/>
            <p:nvPr/>
          </p:nvSpPr>
          <p:spPr>
            <a:xfrm>
              <a:off x="4809379" y="1544975"/>
              <a:ext cx="1788300" cy="950400"/>
            </a:xfrm>
            <a:prstGeom prst="roundRect">
              <a:avLst>
                <a:gd fmla="val 5735" name="adj"/>
              </a:avLst>
            </a:prstGeom>
            <a:solidFill>
              <a:srgbClr val="201559"/>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6"/>
            <p:cNvSpPr txBox="1"/>
            <p:nvPr/>
          </p:nvSpPr>
          <p:spPr>
            <a:xfrm>
              <a:off x="4887721" y="1987550"/>
              <a:ext cx="16317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800">
                  <a:solidFill>
                    <a:schemeClr val="lt1"/>
                  </a:solidFill>
                  <a:latin typeface="Lato"/>
                  <a:ea typeface="Lato"/>
                  <a:cs typeface="Lato"/>
                  <a:sym typeface="Lato"/>
                </a:rPr>
                <a:t>Increase in Purchase Intent Rate</a:t>
              </a:r>
              <a:r>
                <a:rPr lang="en" sz="800">
                  <a:solidFill>
                    <a:schemeClr val="lt1"/>
                  </a:solidFill>
                  <a:latin typeface="Lato"/>
                  <a:ea typeface="Lato"/>
                  <a:cs typeface="Lato"/>
                  <a:sym typeface="Lato"/>
                </a:rPr>
                <a:t> using MikMak Audiences </a:t>
              </a:r>
              <a:endParaRPr sz="800">
                <a:solidFill>
                  <a:schemeClr val="lt1"/>
                </a:solidFill>
                <a:latin typeface="Lato"/>
                <a:ea typeface="Lato"/>
                <a:cs typeface="Lato"/>
                <a:sym typeface="Lato"/>
              </a:endParaRPr>
            </a:p>
          </p:txBody>
        </p:sp>
        <p:sp>
          <p:nvSpPr>
            <p:cNvPr id="333" name="Google Shape;333;p26"/>
            <p:cNvSpPr txBox="1"/>
            <p:nvPr/>
          </p:nvSpPr>
          <p:spPr>
            <a:xfrm>
              <a:off x="4809370" y="1674900"/>
              <a:ext cx="1788300" cy="3693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1000"/>
                </a:spcAft>
                <a:buNone/>
              </a:pPr>
              <a:r>
                <a:rPr b="1" lang="en" sz="2400">
                  <a:solidFill>
                    <a:schemeClr val="lt1"/>
                  </a:solidFill>
                  <a:latin typeface="Lato"/>
                  <a:ea typeface="Lato"/>
                  <a:cs typeface="Lato"/>
                  <a:sym typeface="Lato"/>
                </a:rPr>
                <a:t>6.4%</a:t>
              </a:r>
              <a:endParaRPr b="1" sz="2400">
                <a:solidFill>
                  <a:schemeClr val="lt1"/>
                </a:solidFill>
                <a:latin typeface="Lato"/>
                <a:ea typeface="Lato"/>
                <a:cs typeface="Lato"/>
                <a:sym typeface="Lato"/>
              </a:endParaRPr>
            </a:p>
          </p:txBody>
        </p:sp>
      </p:grpSp>
      <p:grpSp>
        <p:nvGrpSpPr>
          <p:cNvPr id="334" name="Google Shape;334;p26"/>
          <p:cNvGrpSpPr/>
          <p:nvPr/>
        </p:nvGrpSpPr>
        <p:grpSpPr>
          <a:xfrm>
            <a:off x="6266586" y="765975"/>
            <a:ext cx="2877399" cy="4377531"/>
            <a:chOff x="6110050" y="527800"/>
            <a:chExt cx="3033950" cy="4615701"/>
          </a:xfrm>
        </p:grpSpPr>
        <p:pic>
          <p:nvPicPr>
            <p:cNvPr id="335" name="Google Shape;335;p26"/>
            <p:cNvPicPr preferRelativeResize="0"/>
            <p:nvPr/>
          </p:nvPicPr>
          <p:blipFill rotWithShape="1">
            <a:blip r:embed="rId5">
              <a:alphaModFix/>
            </a:blip>
            <a:srcRect b="12918" l="38620" r="41635" t="9675"/>
            <a:stretch/>
          </p:blipFill>
          <p:spPr>
            <a:xfrm>
              <a:off x="6594025" y="630425"/>
              <a:ext cx="1386300" cy="2948100"/>
            </a:xfrm>
            <a:prstGeom prst="roundRect">
              <a:avLst>
                <a:gd fmla="val 9243" name="adj"/>
              </a:avLst>
            </a:prstGeom>
            <a:noFill/>
            <a:ln>
              <a:noFill/>
            </a:ln>
          </p:spPr>
        </p:pic>
        <p:pic>
          <p:nvPicPr>
            <p:cNvPr id="336" name="Google Shape;336;p26"/>
            <p:cNvPicPr preferRelativeResize="0"/>
            <p:nvPr/>
          </p:nvPicPr>
          <p:blipFill rotWithShape="1">
            <a:blip r:embed="rId6">
              <a:alphaModFix/>
            </a:blip>
            <a:srcRect b="0" l="0" r="5864" t="0"/>
            <a:stretch/>
          </p:blipFill>
          <p:spPr>
            <a:xfrm>
              <a:off x="6110050" y="527800"/>
              <a:ext cx="3033950" cy="4615701"/>
            </a:xfrm>
            <a:prstGeom prst="rect">
              <a:avLst/>
            </a:prstGeom>
            <a:noFill/>
            <a:ln>
              <a:noFill/>
            </a:ln>
          </p:spPr>
        </p:pic>
      </p:grpSp>
      <p:grpSp>
        <p:nvGrpSpPr>
          <p:cNvPr id="337" name="Google Shape;337;p26"/>
          <p:cNvGrpSpPr/>
          <p:nvPr/>
        </p:nvGrpSpPr>
        <p:grpSpPr>
          <a:xfrm>
            <a:off x="396000" y="228600"/>
            <a:ext cx="3135600" cy="338700"/>
            <a:chOff x="396000" y="228600"/>
            <a:chExt cx="3135600" cy="338700"/>
          </a:xfrm>
        </p:grpSpPr>
        <p:sp>
          <p:nvSpPr>
            <p:cNvPr id="338" name="Google Shape;338;p26"/>
            <p:cNvSpPr txBox="1"/>
            <p:nvPr/>
          </p:nvSpPr>
          <p:spPr>
            <a:xfrm>
              <a:off x="396000" y="228600"/>
              <a:ext cx="31356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dk1"/>
                  </a:solidFill>
                  <a:latin typeface="Lato"/>
                  <a:ea typeface="Lato"/>
                  <a:cs typeface="Lato"/>
                  <a:sym typeface="Lato"/>
                </a:rPr>
                <a:t>Home Care Brands Benchmarks and Insights</a:t>
              </a:r>
              <a:endParaRPr sz="1000">
                <a:solidFill>
                  <a:schemeClr val="dk1"/>
                </a:solidFill>
                <a:latin typeface="Lato"/>
                <a:ea typeface="Lato"/>
                <a:cs typeface="Lato"/>
                <a:sym typeface="Lato"/>
              </a:endParaRPr>
            </a:p>
          </p:txBody>
        </p:sp>
        <p:cxnSp>
          <p:nvCxnSpPr>
            <p:cNvPr id="339" name="Google Shape;339;p26"/>
            <p:cNvCxnSpPr/>
            <p:nvPr/>
          </p:nvCxnSpPr>
          <p:spPr>
            <a:xfrm>
              <a:off x="396000" y="567300"/>
              <a:ext cx="690300" cy="0"/>
            </a:xfrm>
            <a:prstGeom prst="straightConnector1">
              <a:avLst/>
            </a:prstGeom>
            <a:noFill/>
            <a:ln cap="flat" cmpd="sng" w="19050">
              <a:solidFill>
                <a:srgbClr val="2D1E80"/>
              </a:solidFill>
              <a:prstDash val="solid"/>
              <a:round/>
              <a:headEnd len="med" w="med" type="none"/>
              <a:tailEnd len="med" w="med" type="none"/>
            </a:ln>
          </p:spPr>
        </p:cxn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559"/>
        </a:solidFill>
      </p:bgPr>
    </p:bg>
    <p:spTree>
      <p:nvGrpSpPr>
        <p:cNvPr id="343" name="Shape 343"/>
        <p:cNvGrpSpPr/>
        <p:nvPr/>
      </p:nvGrpSpPr>
      <p:grpSpPr>
        <a:xfrm>
          <a:off x="0" y="0"/>
          <a:ext cx="0" cy="0"/>
          <a:chOff x="0" y="0"/>
          <a:chExt cx="0" cy="0"/>
        </a:xfrm>
      </p:grpSpPr>
      <p:sp>
        <p:nvSpPr>
          <p:cNvPr id="344" name="Google Shape;344;p27"/>
          <p:cNvSpPr txBox="1"/>
          <p:nvPr/>
        </p:nvSpPr>
        <p:spPr>
          <a:xfrm>
            <a:off x="374600" y="1658350"/>
            <a:ext cx="3350400" cy="4836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2400">
                <a:solidFill>
                  <a:schemeClr val="lt1"/>
                </a:solidFill>
                <a:latin typeface="Raleway"/>
                <a:ea typeface="Raleway"/>
                <a:cs typeface="Raleway"/>
                <a:sym typeface="Raleway"/>
              </a:rPr>
              <a:t>Save time and money</a:t>
            </a:r>
            <a:endParaRPr b="1" sz="2400">
              <a:solidFill>
                <a:schemeClr val="lt1"/>
              </a:solidFill>
              <a:latin typeface="Raleway"/>
              <a:ea typeface="Raleway"/>
              <a:cs typeface="Raleway"/>
              <a:sym typeface="Raleway"/>
            </a:endParaRPr>
          </a:p>
        </p:txBody>
      </p:sp>
      <p:sp>
        <p:nvSpPr>
          <p:cNvPr id="345" name="Google Shape;345;p27"/>
          <p:cNvSpPr txBox="1"/>
          <p:nvPr/>
        </p:nvSpPr>
        <p:spPr>
          <a:xfrm>
            <a:off x="374600" y="2389725"/>
            <a:ext cx="3350400" cy="12135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lt1"/>
                </a:solidFill>
                <a:latin typeface="Lato"/>
                <a:ea typeface="Lato"/>
                <a:cs typeface="Lato"/>
                <a:sym typeface="Lato"/>
              </a:rPr>
              <a:t>With consistent, real-time reporting and easy access to consumer, retailer, and platform insights, brands’ internal teams and agencies can save a ton of time and money. Couple these insights </a:t>
            </a:r>
            <a:r>
              <a:rPr lang="en" sz="1100">
                <a:solidFill>
                  <a:schemeClr val="lt1"/>
                </a:solidFill>
                <a:latin typeface="Lato"/>
                <a:ea typeface="Lato"/>
                <a:cs typeface="Lato"/>
                <a:sym typeface="Lato"/>
              </a:rPr>
              <a:t>with</a:t>
            </a:r>
            <a:r>
              <a:rPr lang="en" sz="1100">
                <a:solidFill>
                  <a:schemeClr val="lt1"/>
                </a:solidFill>
                <a:latin typeface="Lato"/>
                <a:ea typeface="Lato"/>
                <a:cs typeface="Lato"/>
                <a:sym typeface="Lato"/>
              </a:rPr>
              <a:t> best practices, and your team will be sure to gain market share and drive profitability time and time again.</a:t>
            </a:r>
            <a:endParaRPr sz="1100">
              <a:solidFill>
                <a:schemeClr val="lt1"/>
              </a:solidFill>
              <a:latin typeface="Lato"/>
              <a:ea typeface="Lato"/>
              <a:cs typeface="Lato"/>
              <a:sym typeface="Lato"/>
            </a:endParaRPr>
          </a:p>
        </p:txBody>
      </p:sp>
      <p:cxnSp>
        <p:nvCxnSpPr>
          <p:cNvPr id="346" name="Google Shape;346;p27"/>
          <p:cNvCxnSpPr/>
          <p:nvPr/>
        </p:nvCxnSpPr>
        <p:spPr>
          <a:xfrm>
            <a:off x="374600" y="2262625"/>
            <a:ext cx="714900" cy="0"/>
          </a:xfrm>
          <a:prstGeom prst="straightConnector1">
            <a:avLst/>
          </a:prstGeom>
          <a:noFill/>
          <a:ln cap="flat" cmpd="sng" w="19050">
            <a:solidFill>
              <a:schemeClr val="lt1"/>
            </a:solidFill>
            <a:prstDash val="solid"/>
            <a:round/>
            <a:headEnd len="med" w="med" type="none"/>
            <a:tailEnd len="med" w="med" type="none"/>
          </a:ln>
        </p:spPr>
      </p:cxnSp>
      <p:sp>
        <p:nvSpPr>
          <p:cNvPr id="347" name="Google Shape;347;p27"/>
          <p:cNvSpPr txBox="1"/>
          <p:nvPr/>
        </p:nvSpPr>
        <p:spPr>
          <a:xfrm>
            <a:off x="391475" y="1321650"/>
            <a:ext cx="2999400" cy="2952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lang="en">
                <a:solidFill>
                  <a:schemeClr val="lt1"/>
                </a:solidFill>
                <a:latin typeface="Raleway"/>
                <a:ea typeface="Raleway"/>
                <a:cs typeface="Raleway"/>
                <a:sym typeface="Raleway"/>
              </a:rPr>
              <a:t>Drive Profitability &amp; Reduce Costs</a:t>
            </a:r>
            <a:endParaRPr>
              <a:solidFill>
                <a:schemeClr val="lt1"/>
              </a:solidFill>
              <a:latin typeface="Raleway"/>
              <a:ea typeface="Raleway"/>
              <a:cs typeface="Raleway"/>
              <a:sym typeface="Raleway"/>
            </a:endParaRPr>
          </a:p>
        </p:txBody>
      </p:sp>
      <p:pic>
        <p:nvPicPr>
          <p:cNvPr id="348" name="Google Shape;348;p27">
            <a:hlinkClick r:id="rId3"/>
          </p:cNvPr>
          <p:cNvPicPr preferRelativeResize="0"/>
          <p:nvPr/>
        </p:nvPicPr>
        <p:blipFill rotWithShape="1">
          <a:blip r:embed="rId4">
            <a:alphaModFix/>
          </a:blip>
          <a:srcRect b="0" l="1095" r="1095" t="0"/>
          <a:stretch/>
        </p:blipFill>
        <p:spPr>
          <a:xfrm>
            <a:off x="374600" y="4604925"/>
            <a:ext cx="607352" cy="221775"/>
          </a:xfrm>
          <a:prstGeom prst="rect">
            <a:avLst/>
          </a:prstGeom>
          <a:noFill/>
          <a:ln>
            <a:noFill/>
          </a:ln>
        </p:spPr>
      </p:pic>
      <p:sp>
        <p:nvSpPr>
          <p:cNvPr id="349" name="Google Shape;349;p27"/>
          <p:cNvSpPr/>
          <p:nvPr/>
        </p:nvSpPr>
        <p:spPr>
          <a:xfrm>
            <a:off x="4040300" y="0"/>
            <a:ext cx="5103900" cy="5143500"/>
          </a:xfrm>
          <a:prstGeom prst="rect">
            <a:avLst/>
          </a:prstGeom>
          <a:solidFill>
            <a:srgbClr val="3A26A3"/>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350" name="Google Shape;350;p27"/>
          <p:cNvSpPr txBox="1"/>
          <p:nvPr/>
        </p:nvSpPr>
        <p:spPr>
          <a:xfrm>
            <a:off x="4545875" y="415600"/>
            <a:ext cx="4050600" cy="10881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1000"/>
              </a:spcAft>
              <a:buNone/>
            </a:pPr>
            <a:r>
              <a:rPr b="1" lang="en">
                <a:solidFill>
                  <a:schemeClr val="lt1"/>
                </a:solidFill>
                <a:latin typeface="Raleway"/>
                <a:ea typeface="Raleway"/>
                <a:cs typeface="Raleway"/>
                <a:sym typeface="Raleway"/>
              </a:rPr>
              <a:t>The VELCRO® Brand launched a back-to-school campaign leveraging updated creative and optimized toward Add-to-Cart with conversion campaign objectives to increase purchase intent and sales.</a:t>
            </a:r>
            <a:endParaRPr b="1">
              <a:solidFill>
                <a:schemeClr val="lt1"/>
              </a:solidFill>
              <a:latin typeface="Lato"/>
              <a:ea typeface="Lato"/>
              <a:cs typeface="Lato"/>
              <a:sym typeface="Lato"/>
            </a:endParaRPr>
          </a:p>
        </p:txBody>
      </p:sp>
      <p:sp>
        <p:nvSpPr>
          <p:cNvPr id="351" name="Google Shape;351;p27"/>
          <p:cNvSpPr/>
          <p:nvPr/>
        </p:nvSpPr>
        <p:spPr>
          <a:xfrm>
            <a:off x="4040300" y="2492950"/>
            <a:ext cx="5103825" cy="2650550"/>
          </a:xfrm>
          <a:prstGeom prst="flowChartManualInput">
            <a:avLst/>
          </a:prstGeom>
          <a:solidFill>
            <a:srgbClr val="2D1E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2" name="Google Shape;352;p27"/>
          <p:cNvGrpSpPr/>
          <p:nvPr/>
        </p:nvGrpSpPr>
        <p:grpSpPr>
          <a:xfrm>
            <a:off x="4630824" y="1780125"/>
            <a:ext cx="1989000" cy="842700"/>
            <a:chOff x="4630824" y="1658350"/>
            <a:chExt cx="1989000" cy="842700"/>
          </a:xfrm>
        </p:grpSpPr>
        <p:sp>
          <p:nvSpPr>
            <p:cNvPr id="353" name="Google Shape;353;p27"/>
            <p:cNvSpPr/>
            <p:nvPr/>
          </p:nvSpPr>
          <p:spPr>
            <a:xfrm>
              <a:off x="4630825" y="1658350"/>
              <a:ext cx="1988947" cy="842700"/>
            </a:xfrm>
            <a:prstGeom prst="roundRect">
              <a:avLst>
                <a:gd fmla="val 5735" name="adj"/>
              </a:avLst>
            </a:prstGeom>
            <a:solidFill>
              <a:srgbClr val="25065A"/>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7"/>
            <p:cNvSpPr txBox="1"/>
            <p:nvPr/>
          </p:nvSpPr>
          <p:spPr>
            <a:xfrm>
              <a:off x="4717975" y="2034800"/>
              <a:ext cx="1814700" cy="431100"/>
            </a:xfrm>
            <a:prstGeom prst="rect">
              <a:avLst/>
            </a:prstGeom>
            <a:solidFill>
              <a:srgbClr val="25065A"/>
            </a:solid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800">
                  <a:solidFill>
                    <a:schemeClr val="lt1"/>
                  </a:solidFill>
                  <a:latin typeface="Lato"/>
                  <a:ea typeface="Lato"/>
                  <a:cs typeface="Lato"/>
                  <a:sym typeface="Lato"/>
                </a:rPr>
                <a:t>Increase in Purchase Intent Rate </a:t>
              </a:r>
              <a:r>
                <a:rPr lang="en" sz="800">
                  <a:solidFill>
                    <a:schemeClr val="lt1"/>
                  </a:solidFill>
                  <a:latin typeface="Lato"/>
                  <a:ea typeface="Lato"/>
                  <a:cs typeface="Lato"/>
                  <a:sym typeface="Lato"/>
                </a:rPr>
                <a:t>compared to the previous month</a:t>
              </a:r>
              <a:endParaRPr sz="800">
                <a:solidFill>
                  <a:schemeClr val="lt1"/>
                </a:solidFill>
                <a:latin typeface="Lato"/>
                <a:ea typeface="Lato"/>
                <a:cs typeface="Lato"/>
                <a:sym typeface="Lato"/>
              </a:endParaRPr>
            </a:p>
          </p:txBody>
        </p:sp>
        <p:sp>
          <p:nvSpPr>
            <p:cNvPr id="355" name="Google Shape;355;p27"/>
            <p:cNvSpPr txBox="1"/>
            <p:nvPr/>
          </p:nvSpPr>
          <p:spPr>
            <a:xfrm>
              <a:off x="4630824" y="1722150"/>
              <a:ext cx="1989000" cy="3693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1000"/>
                </a:spcAft>
                <a:buNone/>
              </a:pPr>
              <a:r>
                <a:rPr b="1" lang="en" sz="2400">
                  <a:solidFill>
                    <a:schemeClr val="lt1"/>
                  </a:solidFill>
                  <a:latin typeface="Lato"/>
                  <a:ea typeface="Lato"/>
                  <a:cs typeface="Lato"/>
                  <a:sym typeface="Lato"/>
                </a:rPr>
                <a:t>2.2x</a:t>
              </a:r>
              <a:endParaRPr sz="2400">
                <a:solidFill>
                  <a:schemeClr val="lt1"/>
                </a:solidFill>
                <a:latin typeface="Lato"/>
                <a:ea typeface="Lato"/>
                <a:cs typeface="Lato"/>
                <a:sym typeface="Lato"/>
              </a:endParaRPr>
            </a:p>
          </p:txBody>
        </p:sp>
      </p:grpSp>
      <p:grpSp>
        <p:nvGrpSpPr>
          <p:cNvPr id="356" name="Google Shape;356;p27"/>
          <p:cNvGrpSpPr/>
          <p:nvPr/>
        </p:nvGrpSpPr>
        <p:grpSpPr>
          <a:xfrm>
            <a:off x="4630824" y="2693526"/>
            <a:ext cx="1988948" cy="965700"/>
            <a:chOff x="4809370" y="2616089"/>
            <a:chExt cx="1788301" cy="965700"/>
          </a:xfrm>
        </p:grpSpPr>
        <p:sp>
          <p:nvSpPr>
            <p:cNvPr id="357" name="Google Shape;357;p27"/>
            <p:cNvSpPr/>
            <p:nvPr/>
          </p:nvSpPr>
          <p:spPr>
            <a:xfrm>
              <a:off x="4809371" y="2616089"/>
              <a:ext cx="1788300" cy="965700"/>
            </a:xfrm>
            <a:prstGeom prst="roundRect">
              <a:avLst>
                <a:gd fmla="val 5735" name="adj"/>
              </a:avLst>
            </a:prstGeom>
            <a:solidFill>
              <a:srgbClr val="25065A"/>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7"/>
            <p:cNvSpPr txBox="1"/>
            <p:nvPr/>
          </p:nvSpPr>
          <p:spPr>
            <a:xfrm>
              <a:off x="4887721" y="3009050"/>
              <a:ext cx="1631700" cy="554100"/>
            </a:xfrm>
            <a:prstGeom prst="rect">
              <a:avLst/>
            </a:prstGeom>
            <a:solidFill>
              <a:srgbClr val="25065A"/>
            </a:solid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800">
                  <a:solidFill>
                    <a:schemeClr val="lt1"/>
                  </a:solidFill>
                  <a:latin typeface="Lato"/>
                  <a:ea typeface="Lato"/>
                  <a:cs typeface="Lato"/>
                  <a:sym typeface="Lato"/>
                </a:rPr>
                <a:t>Increase in Total Attributable Sales </a:t>
              </a:r>
              <a:r>
                <a:rPr lang="en" sz="800">
                  <a:solidFill>
                    <a:schemeClr val="lt1"/>
                  </a:solidFill>
                  <a:latin typeface="Lato"/>
                  <a:ea typeface="Lato"/>
                  <a:cs typeface="Lato"/>
                  <a:sym typeface="Lato"/>
                </a:rPr>
                <a:t>after launching the BTS campaign with updated campaign objective</a:t>
              </a:r>
              <a:endParaRPr sz="800">
                <a:solidFill>
                  <a:schemeClr val="lt1"/>
                </a:solidFill>
                <a:latin typeface="Lato"/>
                <a:ea typeface="Lato"/>
                <a:cs typeface="Lato"/>
                <a:sym typeface="Lato"/>
              </a:endParaRPr>
            </a:p>
          </p:txBody>
        </p:sp>
        <p:sp>
          <p:nvSpPr>
            <p:cNvPr id="359" name="Google Shape;359;p27"/>
            <p:cNvSpPr txBox="1"/>
            <p:nvPr/>
          </p:nvSpPr>
          <p:spPr>
            <a:xfrm>
              <a:off x="4809370" y="2696400"/>
              <a:ext cx="1788300" cy="3693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1000"/>
                </a:spcAft>
                <a:buNone/>
              </a:pPr>
              <a:r>
                <a:rPr b="1" lang="en" sz="2400">
                  <a:solidFill>
                    <a:schemeClr val="lt1"/>
                  </a:solidFill>
                  <a:latin typeface="Lato"/>
                  <a:ea typeface="Lato"/>
                  <a:cs typeface="Lato"/>
                  <a:sym typeface="Lato"/>
                </a:rPr>
                <a:t>5.61x</a:t>
              </a:r>
              <a:endParaRPr sz="2400">
                <a:solidFill>
                  <a:schemeClr val="lt1"/>
                </a:solidFill>
                <a:latin typeface="Lato"/>
                <a:ea typeface="Lato"/>
                <a:cs typeface="Lato"/>
                <a:sym typeface="Lato"/>
              </a:endParaRPr>
            </a:p>
          </p:txBody>
        </p:sp>
      </p:grpSp>
      <p:grpSp>
        <p:nvGrpSpPr>
          <p:cNvPr id="360" name="Google Shape;360;p27"/>
          <p:cNvGrpSpPr/>
          <p:nvPr/>
        </p:nvGrpSpPr>
        <p:grpSpPr>
          <a:xfrm>
            <a:off x="4630824" y="3729925"/>
            <a:ext cx="1988952" cy="895500"/>
            <a:chOff x="4809370" y="3811000"/>
            <a:chExt cx="1788305" cy="895500"/>
          </a:xfrm>
        </p:grpSpPr>
        <p:sp>
          <p:nvSpPr>
            <p:cNvPr id="361" name="Google Shape;361;p27"/>
            <p:cNvSpPr/>
            <p:nvPr/>
          </p:nvSpPr>
          <p:spPr>
            <a:xfrm>
              <a:off x="4809375" y="3811000"/>
              <a:ext cx="1788300" cy="895500"/>
            </a:xfrm>
            <a:prstGeom prst="roundRect">
              <a:avLst>
                <a:gd fmla="val 5735" name="adj"/>
              </a:avLst>
            </a:prstGeom>
            <a:solidFill>
              <a:srgbClr val="25065A"/>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7"/>
            <p:cNvSpPr txBox="1"/>
            <p:nvPr/>
          </p:nvSpPr>
          <p:spPr>
            <a:xfrm>
              <a:off x="4887721" y="4222625"/>
              <a:ext cx="1631700" cy="431100"/>
            </a:xfrm>
            <a:prstGeom prst="rect">
              <a:avLst/>
            </a:prstGeom>
            <a:solidFill>
              <a:srgbClr val="25065A"/>
            </a:solid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800">
                  <a:solidFill>
                    <a:schemeClr val="lt1"/>
                  </a:solidFill>
                  <a:latin typeface="Lato"/>
                  <a:ea typeface="Lato"/>
                  <a:cs typeface="Lato"/>
                  <a:sym typeface="Lato"/>
                </a:rPr>
                <a:t>Higher Purchase Intent Rate on Facebook </a:t>
              </a:r>
              <a:r>
                <a:rPr lang="en" sz="800">
                  <a:solidFill>
                    <a:schemeClr val="lt1"/>
                  </a:solidFill>
                  <a:latin typeface="Lato"/>
                  <a:ea typeface="Lato"/>
                  <a:cs typeface="Lato"/>
                  <a:sym typeface="Lato"/>
                </a:rPr>
                <a:t>than category benchmark. </a:t>
              </a:r>
              <a:endParaRPr sz="800">
                <a:solidFill>
                  <a:schemeClr val="lt1"/>
                </a:solidFill>
                <a:latin typeface="Lato"/>
                <a:ea typeface="Lato"/>
                <a:cs typeface="Lato"/>
                <a:sym typeface="Lato"/>
              </a:endParaRPr>
            </a:p>
          </p:txBody>
        </p:sp>
        <p:sp>
          <p:nvSpPr>
            <p:cNvPr id="363" name="Google Shape;363;p27"/>
            <p:cNvSpPr txBox="1"/>
            <p:nvPr/>
          </p:nvSpPr>
          <p:spPr>
            <a:xfrm>
              <a:off x="4809370" y="3909975"/>
              <a:ext cx="1788300" cy="3693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1000"/>
                </a:spcAft>
                <a:buNone/>
              </a:pPr>
              <a:r>
                <a:rPr b="1" lang="en" sz="2400">
                  <a:solidFill>
                    <a:schemeClr val="lt1"/>
                  </a:solidFill>
                  <a:latin typeface="Lato"/>
                  <a:ea typeface="Lato"/>
                  <a:cs typeface="Lato"/>
                  <a:sym typeface="Lato"/>
                </a:rPr>
                <a:t>3.3x</a:t>
              </a:r>
              <a:endParaRPr sz="2400">
                <a:solidFill>
                  <a:schemeClr val="lt1"/>
                </a:solidFill>
                <a:latin typeface="Lato"/>
                <a:ea typeface="Lato"/>
                <a:cs typeface="Lato"/>
                <a:sym typeface="Lato"/>
              </a:endParaRPr>
            </a:p>
          </p:txBody>
        </p:sp>
      </p:grpSp>
      <p:grpSp>
        <p:nvGrpSpPr>
          <p:cNvPr id="364" name="Google Shape;364;p27"/>
          <p:cNvGrpSpPr/>
          <p:nvPr/>
        </p:nvGrpSpPr>
        <p:grpSpPr>
          <a:xfrm>
            <a:off x="7162603" y="1764788"/>
            <a:ext cx="1211442" cy="2463357"/>
            <a:chOff x="7040752" y="1722819"/>
            <a:chExt cx="1451350" cy="2951189"/>
          </a:xfrm>
        </p:grpSpPr>
        <p:pic>
          <p:nvPicPr>
            <p:cNvPr id="365" name="Google Shape;365;p27"/>
            <p:cNvPicPr preferRelativeResize="0"/>
            <p:nvPr/>
          </p:nvPicPr>
          <p:blipFill rotWithShape="1">
            <a:blip r:embed="rId5">
              <a:alphaModFix/>
            </a:blip>
            <a:srcRect b="8209" l="39955" r="38499" t="8024"/>
            <a:stretch/>
          </p:blipFill>
          <p:spPr>
            <a:xfrm>
              <a:off x="7107650" y="1819575"/>
              <a:ext cx="1265901" cy="2585375"/>
            </a:xfrm>
            <a:prstGeom prst="rect">
              <a:avLst/>
            </a:prstGeom>
            <a:noFill/>
            <a:ln>
              <a:noFill/>
            </a:ln>
          </p:spPr>
        </p:pic>
        <p:pic>
          <p:nvPicPr>
            <p:cNvPr id="366" name="Google Shape;366;p27"/>
            <p:cNvPicPr preferRelativeResize="0"/>
            <p:nvPr/>
          </p:nvPicPr>
          <p:blipFill rotWithShape="1">
            <a:blip r:embed="rId6">
              <a:alphaModFix/>
            </a:blip>
            <a:srcRect b="-389" l="8852" r="6113" t="3131"/>
            <a:stretch/>
          </p:blipFill>
          <p:spPr>
            <a:xfrm>
              <a:off x="7040752" y="1722819"/>
              <a:ext cx="1451350" cy="2951189"/>
            </a:xfrm>
            <a:prstGeom prst="rect">
              <a:avLst/>
            </a:prstGeom>
            <a:noFill/>
            <a:ln>
              <a:noFill/>
            </a:ln>
          </p:spPr>
        </p:pic>
      </p:grpSp>
      <p:sp>
        <p:nvSpPr>
          <p:cNvPr id="367" name="Google Shape;367;p27">
            <a:hlinkClick r:id="rId7"/>
          </p:cNvPr>
          <p:cNvSpPr/>
          <p:nvPr/>
        </p:nvSpPr>
        <p:spPr>
          <a:xfrm>
            <a:off x="6940175" y="4246725"/>
            <a:ext cx="1656300" cy="358200"/>
          </a:xfrm>
          <a:prstGeom prst="roundRect">
            <a:avLst>
              <a:gd fmla="val 50000"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2D1E80"/>
                </a:solidFill>
                <a:uFill>
                  <a:noFill/>
                </a:uFill>
                <a:latin typeface="Raleway"/>
                <a:ea typeface="Raleway"/>
                <a:cs typeface="Raleway"/>
                <a:sym typeface="Raleway"/>
                <a:hlinkClick r:id="rId8">
                  <a:extLst>
                    <a:ext uri="{A12FA001-AC4F-418D-AE19-62706E023703}">
                      <ahyp:hlinkClr val="tx"/>
                    </a:ext>
                  </a:extLst>
                </a:hlinkClick>
              </a:rPr>
              <a:t>Read Full Case Study</a:t>
            </a:r>
            <a:endParaRPr b="1" sz="1000">
              <a:solidFill>
                <a:srgbClr val="2D1E8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3F7"/>
        </a:solidFill>
      </p:bgPr>
    </p:bg>
    <p:spTree>
      <p:nvGrpSpPr>
        <p:cNvPr id="371" name="Shape 371"/>
        <p:cNvGrpSpPr/>
        <p:nvPr/>
      </p:nvGrpSpPr>
      <p:grpSpPr>
        <a:xfrm>
          <a:off x="0" y="0"/>
          <a:ext cx="0" cy="0"/>
          <a:chOff x="0" y="0"/>
          <a:chExt cx="0" cy="0"/>
        </a:xfrm>
      </p:grpSpPr>
      <p:sp>
        <p:nvSpPr>
          <p:cNvPr id="372" name="Google Shape;372;p28"/>
          <p:cNvSpPr txBox="1"/>
          <p:nvPr/>
        </p:nvSpPr>
        <p:spPr>
          <a:xfrm>
            <a:off x="374600" y="1325625"/>
            <a:ext cx="3042300" cy="6789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1800">
                <a:solidFill>
                  <a:schemeClr val="dk1"/>
                </a:solidFill>
                <a:latin typeface="Raleway"/>
                <a:ea typeface="Raleway"/>
                <a:cs typeface="Raleway"/>
                <a:sym typeface="Raleway"/>
              </a:rPr>
              <a:t>How MikMak saves time and money</a:t>
            </a:r>
            <a:endParaRPr b="1" sz="1800">
              <a:solidFill>
                <a:schemeClr val="dk1"/>
              </a:solidFill>
              <a:latin typeface="Raleway"/>
              <a:ea typeface="Raleway"/>
              <a:cs typeface="Raleway"/>
              <a:sym typeface="Raleway"/>
            </a:endParaRPr>
          </a:p>
        </p:txBody>
      </p:sp>
      <p:sp>
        <p:nvSpPr>
          <p:cNvPr id="373" name="Google Shape;373;p28"/>
          <p:cNvSpPr txBox="1"/>
          <p:nvPr/>
        </p:nvSpPr>
        <p:spPr>
          <a:xfrm>
            <a:off x="374600" y="2003638"/>
            <a:ext cx="3135600" cy="17793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MikMak offers one easy-to-use global platform that automatically enables consistent reporting and fast decision-making across the entire organization. With the MikMak Platform, brands can also leverage direct integrations with third-party Product Information Management (PIM) platforms including Salsify and Syndigo; as well as Data Visualization Platforms and Data Lakes like </a:t>
            </a:r>
            <a:r>
              <a:rPr lang="en" sz="1100">
                <a:solidFill>
                  <a:schemeClr val="dk1"/>
                </a:solidFill>
                <a:latin typeface="Lato"/>
                <a:ea typeface="Lato"/>
                <a:cs typeface="Lato"/>
                <a:sym typeface="Lato"/>
              </a:rPr>
              <a:t>Salesforce and Google Data Studio</a:t>
            </a:r>
            <a:r>
              <a:rPr lang="en" sz="1100">
                <a:solidFill>
                  <a:schemeClr val="dk1"/>
                </a:solidFill>
                <a:latin typeface="Lato"/>
                <a:ea typeface="Lato"/>
                <a:cs typeface="Lato"/>
                <a:sym typeface="Lato"/>
              </a:rPr>
              <a:t>.</a:t>
            </a:r>
            <a:endParaRPr sz="1100">
              <a:solidFill>
                <a:schemeClr val="dk1"/>
              </a:solidFill>
              <a:latin typeface="Lato"/>
              <a:ea typeface="Lato"/>
              <a:cs typeface="Lato"/>
              <a:sym typeface="Lato"/>
            </a:endParaRPr>
          </a:p>
        </p:txBody>
      </p:sp>
      <p:pic>
        <p:nvPicPr>
          <p:cNvPr id="374" name="Google Shape;374;p28">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pic>
        <p:nvPicPr>
          <p:cNvPr id="375" name="Google Shape;375;p28"/>
          <p:cNvPicPr preferRelativeResize="0"/>
          <p:nvPr/>
        </p:nvPicPr>
        <p:blipFill rotWithShape="1">
          <a:blip r:embed="rId5">
            <a:alphaModFix/>
          </a:blip>
          <a:srcRect b="0" l="34327" r="0" t="0"/>
          <a:stretch/>
        </p:blipFill>
        <p:spPr>
          <a:xfrm>
            <a:off x="4076125" y="0"/>
            <a:ext cx="5067873" cy="5143501"/>
          </a:xfrm>
          <a:prstGeom prst="rect">
            <a:avLst/>
          </a:prstGeom>
          <a:noFill/>
          <a:ln>
            <a:noFill/>
          </a:ln>
        </p:spPr>
      </p:pic>
      <p:sp>
        <p:nvSpPr>
          <p:cNvPr id="376" name="Google Shape;376;p28"/>
          <p:cNvSpPr/>
          <p:nvPr/>
        </p:nvSpPr>
        <p:spPr>
          <a:xfrm>
            <a:off x="4076125" y="0"/>
            <a:ext cx="5067900" cy="5143500"/>
          </a:xfrm>
          <a:prstGeom prst="rect">
            <a:avLst/>
          </a:prstGeom>
          <a:solidFill>
            <a:srgbClr val="201559">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p:txBody>
      </p:sp>
      <p:grpSp>
        <p:nvGrpSpPr>
          <p:cNvPr id="377" name="Google Shape;377;p28"/>
          <p:cNvGrpSpPr/>
          <p:nvPr/>
        </p:nvGrpSpPr>
        <p:grpSpPr>
          <a:xfrm>
            <a:off x="396000" y="228600"/>
            <a:ext cx="3135600" cy="338700"/>
            <a:chOff x="396000" y="228600"/>
            <a:chExt cx="3135600" cy="338700"/>
          </a:xfrm>
        </p:grpSpPr>
        <p:sp>
          <p:nvSpPr>
            <p:cNvPr id="378" name="Google Shape;378;p28"/>
            <p:cNvSpPr txBox="1"/>
            <p:nvPr/>
          </p:nvSpPr>
          <p:spPr>
            <a:xfrm>
              <a:off x="396000" y="228600"/>
              <a:ext cx="31356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dk1"/>
                  </a:solidFill>
                  <a:latin typeface="Lato"/>
                  <a:ea typeface="Lato"/>
                  <a:cs typeface="Lato"/>
                  <a:sym typeface="Lato"/>
                </a:rPr>
                <a:t>Home Care Brands Benchmarks and Insights</a:t>
              </a:r>
              <a:endParaRPr sz="1000">
                <a:solidFill>
                  <a:schemeClr val="dk1"/>
                </a:solidFill>
                <a:latin typeface="Lato"/>
                <a:ea typeface="Lato"/>
                <a:cs typeface="Lato"/>
                <a:sym typeface="Lato"/>
              </a:endParaRPr>
            </a:p>
          </p:txBody>
        </p:sp>
        <p:cxnSp>
          <p:nvCxnSpPr>
            <p:cNvPr id="379" name="Google Shape;379;p28"/>
            <p:cNvCxnSpPr/>
            <p:nvPr/>
          </p:nvCxnSpPr>
          <p:spPr>
            <a:xfrm>
              <a:off x="396000" y="567300"/>
              <a:ext cx="690300" cy="0"/>
            </a:xfrm>
            <a:prstGeom prst="straightConnector1">
              <a:avLst/>
            </a:prstGeom>
            <a:noFill/>
            <a:ln cap="flat" cmpd="sng" w="19050">
              <a:solidFill>
                <a:srgbClr val="2D1E80"/>
              </a:solidFill>
              <a:prstDash val="solid"/>
              <a:round/>
              <a:headEnd len="med" w="med" type="none"/>
              <a:tailEnd len="med" w="med" type="none"/>
            </a:ln>
          </p:spPr>
        </p:cxnSp>
      </p:grpSp>
      <p:sp>
        <p:nvSpPr>
          <p:cNvPr id="380" name="Google Shape;380;p28"/>
          <p:cNvSpPr/>
          <p:nvPr/>
        </p:nvSpPr>
        <p:spPr>
          <a:xfrm>
            <a:off x="4737775" y="1110350"/>
            <a:ext cx="3744600" cy="2736600"/>
          </a:xfrm>
          <a:prstGeom prst="roundRect">
            <a:avLst>
              <a:gd fmla="val 3597" name="adj"/>
            </a:avLst>
          </a:prstGeom>
          <a:solidFill>
            <a:srgbClr val="25065A"/>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1" name="Google Shape;381;p28"/>
          <p:cNvPicPr preferRelativeResize="0"/>
          <p:nvPr/>
        </p:nvPicPr>
        <p:blipFill rotWithShape="1">
          <a:blip r:embed="rId6">
            <a:alphaModFix/>
          </a:blip>
          <a:srcRect b="34249" l="9271" r="3673" t="13275"/>
          <a:stretch/>
        </p:blipFill>
        <p:spPr>
          <a:xfrm>
            <a:off x="4737775" y="1345550"/>
            <a:ext cx="2024723" cy="639075"/>
          </a:xfrm>
          <a:prstGeom prst="rect">
            <a:avLst/>
          </a:prstGeom>
          <a:noFill/>
          <a:ln>
            <a:noFill/>
          </a:ln>
        </p:spPr>
      </p:pic>
      <p:sp>
        <p:nvSpPr>
          <p:cNvPr id="382" name="Google Shape;382;p28"/>
          <p:cNvSpPr txBox="1"/>
          <p:nvPr/>
        </p:nvSpPr>
        <p:spPr>
          <a:xfrm>
            <a:off x="5012575" y="2100550"/>
            <a:ext cx="3179100" cy="158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000">
                <a:solidFill>
                  <a:schemeClr val="lt1"/>
                </a:solidFill>
                <a:latin typeface="Lato"/>
                <a:ea typeface="Lato"/>
                <a:cs typeface="Lato"/>
                <a:sym typeface="Lato"/>
              </a:rPr>
              <a:t>"The fact that so much of your success in eCommerce is about getting those fundamentals rights, those fundamentals around your content, your ratings and reviews, your navigation, your pricing, all of those things that determine whether or not you get that sale everyday"</a:t>
            </a:r>
            <a:endParaRPr sz="1000">
              <a:solidFill>
                <a:schemeClr val="lt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000">
              <a:solidFill>
                <a:schemeClr val="lt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b="1" lang="en" sz="1100">
                <a:solidFill>
                  <a:schemeClr val="lt1"/>
                </a:solidFill>
                <a:latin typeface="Lato"/>
                <a:ea typeface="Lato"/>
                <a:cs typeface="Lato"/>
                <a:sym typeface="Lato"/>
              </a:rPr>
              <a:t>- Alison Lewis</a:t>
            </a:r>
            <a:endParaRPr b="1" sz="1100">
              <a:solidFill>
                <a:schemeClr val="lt1"/>
              </a:solidFill>
              <a:latin typeface="Lato"/>
              <a:ea typeface="Lato"/>
              <a:cs typeface="Lato"/>
              <a:sym typeface="Lato"/>
            </a:endParaRPr>
          </a:p>
          <a:p>
            <a:pPr indent="0" lvl="0" marL="0" rtl="0" algn="l">
              <a:spcBef>
                <a:spcPts val="0"/>
              </a:spcBef>
              <a:spcAft>
                <a:spcPts val="0"/>
              </a:spcAft>
              <a:buNone/>
            </a:pPr>
            <a:r>
              <a:rPr lang="en" sz="1000">
                <a:solidFill>
                  <a:schemeClr val="lt1"/>
                </a:solidFill>
                <a:latin typeface="Lato"/>
                <a:ea typeface="Lato"/>
                <a:cs typeface="Lato"/>
                <a:sym typeface="Lato"/>
              </a:rPr>
              <a:t>Chief Growth Officer, Kimberly-Clark</a:t>
            </a:r>
            <a:endParaRPr sz="1200">
              <a:solidFill>
                <a:schemeClr val="lt1"/>
              </a:solidFill>
              <a:latin typeface="Lato"/>
              <a:ea typeface="Lato"/>
              <a:cs typeface="Lato"/>
              <a:sym typeface="Lato"/>
            </a:endParaRPr>
          </a:p>
        </p:txBody>
      </p:sp>
      <p:sp>
        <p:nvSpPr>
          <p:cNvPr id="383" name="Google Shape;383;p28">
            <a:hlinkClick r:id="rId7"/>
          </p:cNvPr>
          <p:cNvSpPr/>
          <p:nvPr/>
        </p:nvSpPr>
        <p:spPr>
          <a:xfrm>
            <a:off x="7110175" y="1564563"/>
            <a:ext cx="1081500" cy="270900"/>
          </a:xfrm>
          <a:prstGeom prst="roundRect">
            <a:avLst>
              <a:gd fmla="val 50000" name="adj"/>
            </a:avLst>
          </a:prstGeom>
          <a:solidFill>
            <a:srgbClr val="2FC5C6"/>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800">
                <a:solidFill>
                  <a:schemeClr val="lt1"/>
                </a:solidFill>
                <a:uFill>
                  <a:noFill/>
                </a:uFill>
                <a:latin typeface="Raleway"/>
                <a:ea typeface="Raleway"/>
                <a:cs typeface="Raleway"/>
                <a:sym typeface="Raleway"/>
                <a:hlinkClick r:id="rId8">
                  <a:extLst>
                    <a:ext uri="{A12FA001-AC4F-418D-AE19-62706E023703}">
                      <ahyp:hlinkClr val="tx"/>
                    </a:ext>
                  </a:extLst>
                </a:hlinkClick>
              </a:rPr>
              <a:t>LISTEN HERE</a:t>
            </a:r>
            <a:endParaRPr b="1" sz="800">
              <a:solidFill>
                <a:schemeClr val="lt1"/>
              </a:solidFill>
              <a:latin typeface="Raleway"/>
              <a:ea typeface="Raleway"/>
              <a:cs typeface="Raleway"/>
              <a:sym typeface="Raleway"/>
            </a:endParaRPr>
          </a:p>
        </p:txBody>
      </p:sp>
      <p:pic>
        <p:nvPicPr>
          <p:cNvPr id="384" name="Google Shape;384;p28"/>
          <p:cNvPicPr preferRelativeResize="0"/>
          <p:nvPr/>
        </p:nvPicPr>
        <p:blipFill>
          <a:blip r:embed="rId9">
            <a:alphaModFix/>
          </a:blip>
          <a:stretch>
            <a:fillRect/>
          </a:stretch>
        </p:blipFill>
        <p:spPr>
          <a:xfrm>
            <a:off x="7213750" y="1624388"/>
            <a:ext cx="151275" cy="151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559"/>
        </a:solidFill>
      </p:bgPr>
    </p:bg>
    <p:spTree>
      <p:nvGrpSpPr>
        <p:cNvPr id="388" name="Shape 388"/>
        <p:cNvGrpSpPr/>
        <p:nvPr/>
      </p:nvGrpSpPr>
      <p:grpSpPr>
        <a:xfrm>
          <a:off x="0" y="0"/>
          <a:ext cx="0" cy="0"/>
          <a:chOff x="0" y="0"/>
          <a:chExt cx="0" cy="0"/>
        </a:xfrm>
      </p:grpSpPr>
      <p:pic>
        <p:nvPicPr>
          <p:cNvPr id="389" name="Google Shape;389;p29">
            <a:hlinkClick r:id="rId3"/>
          </p:cNvPr>
          <p:cNvPicPr preferRelativeResize="0"/>
          <p:nvPr/>
        </p:nvPicPr>
        <p:blipFill rotWithShape="1">
          <a:blip r:embed="rId4">
            <a:alphaModFix/>
          </a:blip>
          <a:srcRect b="0" l="1095" r="1095" t="0"/>
          <a:stretch/>
        </p:blipFill>
        <p:spPr>
          <a:xfrm>
            <a:off x="374600" y="4604925"/>
            <a:ext cx="607352" cy="221775"/>
          </a:xfrm>
          <a:prstGeom prst="rect">
            <a:avLst/>
          </a:prstGeom>
          <a:noFill/>
          <a:ln>
            <a:noFill/>
          </a:ln>
        </p:spPr>
      </p:pic>
      <p:sp>
        <p:nvSpPr>
          <p:cNvPr id="390" name="Google Shape;390;p29"/>
          <p:cNvSpPr txBox="1"/>
          <p:nvPr/>
        </p:nvSpPr>
        <p:spPr>
          <a:xfrm>
            <a:off x="930600" y="1261250"/>
            <a:ext cx="7282800" cy="2793300"/>
          </a:xfrm>
          <a:prstGeom prst="rect">
            <a:avLst/>
          </a:prstGeom>
          <a:noFill/>
          <a:ln>
            <a:noFill/>
          </a:ln>
        </p:spPr>
        <p:txBody>
          <a:bodyPr anchorCtr="0" anchor="t" bIns="91425" lIns="0" spcFirstLastPara="1" rIns="91425" wrap="square" tIns="91425">
            <a:noAutofit/>
          </a:bodyPr>
          <a:lstStyle/>
          <a:p>
            <a:pPr indent="-298450" lvl="0" marL="457200" rtl="0" algn="l">
              <a:lnSpc>
                <a:spcPct val="115000"/>
              </a:lnSpc>
              <a:spcBef>
                <a:spcPts val="0"/>
              </a:spcBef>
              <a:spcAft>
                <a:spcPts val="0"/>
              </a:spcAft>
              <a:buClr>
                <a:schemeClr val="lt1"/>
              </a:buClr>
              <a:buSzPts val="1100"/>
              <a:buFont typeface="Lato"/>
              <a:buChar char="●"/>
            </a:pPr>
            <a:r>
              <a:rPr b="1" lang="en" sz="1100">
                <a:solidFill>
                  <a:schemeClr val="lt1"/>
                </a:solidFill>
                <a:latin typeface="Lato"/>
                <a:ea typeface="Lato"/>
                <a:cs typeface="Lato"/>
                <a:sym typeface="Lato"/>
              </a:rPr>
              <a:t>Get the basics down.</a:t>
            </a:r>
            <a:r>
              <a:rPr lang="en" sz="1100">
                <a:solidFill>
                  <a:schemeClr val="lt1"/>
                </a:solidFill>
                <a:latin typeface="Lato"/>
                <a:ea typeface="Lato"/>
                <a:cs typeface="Lato"/>
                <a:sym typeface="Lato"/>
              </a:rPr>
              <a:t> Are Instagram, Facebook, and YouTube part of your marketing mix? Are Amazon, Walmart, Target, Home Depot, and Lowe’s in your check-out options?</a:t>
            </a:r>
            <a:endParaRPr sz="1100">
              <a:solidFill>
                <a:schemeClr val="lt1"/>
              </a:solidFill>
              <a:latin typeface="Lato"/>
              <a:ea typeface="Lato"/>
              <a:cs typeface="Lato"/>
              <a:sym typeface="Lato"/>
            </a:endParaRPr>
          </a:p>
          <a:p>
            <a:pPr indent="-298450" lvl="0" marL="457200" rtl="0" algn="l">
              <a:lnSpc>
                <a:spcPct val="115000"/>
              </a:lnSpc>
              <a:spcBef>
                <a:spcPts val="1000"/>
              </a:spcBef>
              <a:spcAft>
                <a:spcPts val="0"/>
              </a:spcAft>
              <a:buClr>
                <a:schemeClr val="lt1"/>
              </a:buClr>
              <a:buSzPts val="1100"/>
              <a:buFont typeface="Lato"/>
              <a:buChar char="●"/>
            </a:pPr>
            <a:r>
              <a:rPr b="1" lang="en" sz="1100">
                <a:solidFill>
                  <a:schemeClr val="lt1"/>
                </a:solidFill>
                <a:latin typeface="Lato"/>
                <a:ea typeface="Lato"/>
                <a:cs typeface="Lato"/>
                <a:sym typeface="Lato"/>
              </a:rPr>
              <a:t>Develop more nuanced insights for consumer relevance.</a:t>
            </a:r>
            <a:r>
              <a:rPr lang="en" sz="1100">
                <a:solidFill>
                  <a:schemeClr val="lt1"/>
                </a:solidFill>
                <a:latin typeface="Lato"/>
                <a:ea typeface="Lato"/>
                <a:cs typeface="Lato"/>
                <a:sym typeface="Lato"/>
              </a:rPr>
              <a:t> Is your brand’s website utilizing multi-retailer checkout? Which channels are part of their shopping journey? Add the channels and retailers that resonate with your consumers to the mix. Can you expand to new formats like QR codes and CTV?</a:t>
            </a:r>
            <a:endParaRPr sz="1100">
              <a:solidFill>
                <a:schemeClr val="lt1"/>
              </a:solidFill>
              <a:latin typeface="Lato"/>
              <a:ea typeface="Lato"/>
              <a:cs typeface="Lato"/>
              <a:sym typeface="Lato"/>
            </a:endParaRPr>
          </a:p>
          <a:p>
            <a:pPr indent="-298450" lvl="0" marL="457200" rtl="0" algn="l">
              <a:lnSpc>
                <a:spcPct val="115000"/>
              </a:lnSpc>
              <a:spcBef>
                <a:spcPts val="1000"/>
              </a:spcBef>
              <a:spcAft>
                <a:spcPts val="0"/>
              </a:spcAft>
              <a:buClr>
                <a:schemeClr val="lt1"/>
              </a:buClr>
              <a:buSzPts val="1100"/>
              <a:buFont typeface="Lato"/>
              <a:buChar char="●"/>
            </a:pPr>
            <a:r>
              <a:rPr b="1" lang="en" sz="1100">
                <a:solidFill>
                  <a:schemeClr val="lt1"/>
                </a:solidFill>
                <a:latin typeface="Lato"/>
                <a:ea typeface="Lato"/>
                <a:cs typeface="Lato"/>
                <a:sym typeface="Lato"/>
              </a:rPr>
              <a:t>Be agile</a:t>
            </a:r>
            <a:r>
              <a:rPr lang="en" sz="1100">
                <a:solidFill>
                  <a:schemeClr val="lt1"/>
                </a:solidFill>
                <a:latin typeface="Lato"/>
                <a:ea typeface="Lato"/>
                <a:cs typeface="Lato"/>
                <a:sym typeface="Lato"/>
              </a:rPr>
              <a:t> and quick with your data, and use insights to adjust your creative and advertising methods effectively</a:t>
            </a:r>
            <a:endParaRPr sz="1100">
              <a:solidFill>
                <a:schemeClr val="lt1"/>
              </a:solidFill>
              <a:latin typeface="Lato"/>
              <a:ea typeface="Lato"/>
              <a:cs typeface="Lato"/>
              <a:sym typeface="Lato"/>
            </a:endParaRPr>
          </a:p>
          <a:p>
            <a:pPr indent="-298450" lvl="0" marL="457200" rtl="0" algn="l">
              <a:lnSpc>
                <a:spcPct val="115000"/>
              </a:lnSpc>
              <a:spcBef>
                <a:spcPts val="1000"/>
              </a:spcBef>
              <a:spcAft>
                <a:spcPts val="0"/>
              </a:spcAft>
              <a:buClr>
                <a:schemeClr val="lt1"/>
              </a:buClr>
              <a:buSzPts val="1100"/>
              <a:buFont typeface="Lato"/>
              <a:buChar char="●"/>
            </a:pPr>
            <a:r>
              <a:rPr b="1" lang="en" sz="1100">
                <a:solidFill>
                  <a:schemeClr val="lt1"/>
                </a:solidFill>
                <a:latin typeface="Lato"/>
                <a:ea typeface="Lato"/>
                <a:cs typeface="Lato"/>
                <a:sym typeface="Lato"/>
              </a:rPr>
              <a:t>Explore growth opportunities.</a:t>
            </a:r>
            <a:r>
              <a:rPr lang="en" sz="1100">
                <a:solidFill>
                  <a:schemeClr val="lt1"/>
                </a:solidFill>
                <a:latin typeface="Lato"/>
                <a:ea typeface="Lato"/>
                <a:cs typeface="Lato"/>
                <a:sym typeface="Lato"/>
              </a:rPr>
              <a:t> Check your performance against category (and subcategory!) benchmarks to see how you stack up against the competition. A/B test creative and messaging to see if purchase intent increases.</a:t>
            </a:r>
            <a:endParaRPr sz="1100">
              <a:solidFill>
                <a:schemeClr val="lt1"/>
              </a:solidFill>
              <a:latin typeface="Lato"/>
              <a:ea typeface="Lato"/>
              <a:cs typeface="Lato"/>
              <a:sym typeface="Lato"/>
            </a:endParaRPr>
          </a:p>
          <a:p>
            <a:pPr indent="-298450" lvl="0" marL="457200" rtl="0" algn="l">
              <a:lnSpc>
                <a:spcPct val="115000"/>
              </a:lnSpc>
              <a:spcBef>
                <a:spcPts val="1000"/>
              </a:spcBef>
              <a:spcAft>
                <a:spcPts val="1000"/>
              </a:spcAft>
              <a:buClr>
                <a:schemeClr val="lt1"/>
              </a:buClr>
              <a:buSzPts val="1100"/>
              <a:buFont typeface="Lato"/>
              <a:buChar char="●"/>
            </a:pPr>
            <a:r>
              <a:rPr lang="en" sz="1100">
                <a:solidFill>
                  <a:schemeClr val="lt1"/>
                </a:solidFill>
                <a:latin typeface="Lato"/>
                <a:ea typeface="Lato"/>
                <a:cs typeface="Lato"/>
                <a:sym typeface="Lato"/>
              </a:rPr>
              <a:t>We're here to help. MikMak helps multichannel brands gain deeper consumer insights to grow and protect market share. Contact us at </a:t>
            </a:r>
            <a:r>
              <a:rPr lang="en" sz="1100" u="sng">
                <a:solidFill>
                  <a:schemeClr val="lt1"/>
                </a:solidFill>
                <a:latin typeface="Lato"/>
                <a:ea typeface="Lato"/>
                <a:cs typeface="Lato"/>
                <a:sym typeface="Lato"/>
                <a:hlinkClick r:id="rId5">
                  <a:extLst>
                    <a:ext uri="{A12FA001-AC4F-418D-AE19-62706E023703}">
                      <ahyp:hlinkClr val="tx"/>
                    </a:ext>
                  </a:extLst>
                </a:hlinkClick>
              </a:rPr>
              <a:t>marketing@mikmak.com</a:t>
            </a:r>
            <a:r>
              <a:rPr lang="en" sz="1100">
                <a:solidFill>
                  <a:schemeClr val="lt1"/>
                </a:solidFill>
                <a:latin typeface="Lato"/>
                <a:ea typeface="Lato"/>
                <a:cs typeface="Lato"/>
                <a:sym typeface="Lato"/>
              </a:rPr>
              <a:t>!</a:t>
            </a:r>
            <a:endParaRPr sz="1100">
              <a:solidFill>
                <a:schemeClr val="lt1"/>
              </a:solidFill>
              <a:latin typeface="Lato"/>
              <a:ea typeface="Lato"/>
              <a:cs typeface="Lato"/>
              <a:sym typeface="Lato"/>
            </a:endParaRPr>
          </a:p>
        </p:txBody>
      </p:sp>
      <p:sp>
        <p:nvSpPr>
          <p:cNvPr id="391" name="Google Shape;391;p29"/>
          <p:cNvSpPr txBox="1"/>
          <p:nvPr/>
        </p:nvSpPr>
        <p:spPr>
          <a:xfrm>
            <a:off x="930600" y="732775"/>
            <a:ext cx="4395600" cy="461700"/>
          </a:xfrm>
          <a:prstGeom prst="rect">
            <a:avLst/>
          </a:prstGeom>
          <a:noFill/>
          <a:ln>
            <a:noFill/>
          </a:ln>
        </p:spPr>
        <p:txBody>
          <a:bodyPr anchorCtr="0" anchor="t" bIns="91425" lIns="0"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b="1" lang="en" sz="1800">
                <a:solidFill>
                  <a:schemeClr val="lt1"/>
                </a:solidFill>
                <a:latin typeface="Raleway"/>
                <a:ea typeface="Raleway"/>
                <a:cs typeface="Raleway"/>
                <a:sym typeface="Raleway"/>
              </a:rPr>
              <a:t>Your eCommerce Marketing Checklist</a:t>
            </a:r>
            <a:endParaRPr b="1" sz="1800">
              <a:solidFill>
                <a:schemeClr val="lt1"/>
              </a:solidFill>
              <a:latin typeface="Raleway"/>
              <a:ea typeface="Raleway"/>
              <a:cs typeface="Raleway"/>
              <a:sym typeface="Raleway"/>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559"/>
        </a:solidFill>
      </p:bgPr>
    </p:bg>
    <p:spTree>
      <p:nvGrpSpPr>
        <p:cNvPr id="395" name="Shape 395"/>
        <p:cNvGrpSpPr/>
        <p:nvPr/>
      </p:nvGrpSpPr>
      <p:grpSpPr>
        <a:xfrm>
          <a:off x="0" y="0"/>
          <a:ext cx="0" cy="0"/>
          <a:chOff x="0" y="0"/>
          <a:chExt cx="0" cy="0"/>
        </a:xfrm>
      </p:grpSpPr>
      <p:sp>
        <p:nvSpPr>
          <p:cNvPr id="396" name="Google Shape;396;p30"/>
          <p:cNvSpPr txBox="1"/>
          <p:nvPr/>
        </p:nvSpPr>
        <p:spPr>
          <a:xfrm>
            <a:off x="622825" y="781625"/>
            <a:ext cx="3804300" cy="1186800"/>
          </a:xfrm>
          <a:prstGeom prst="rect">
            <a:avLst/>
          </a:prstGeom>
          <a:noFill/>
          <a:ln>
            <a:noFill/>
          </a:ln>
        </p:spPr>
        <p:txBody>
          <a:bodyPr anchorCtr="0" anchor="ctr" bIns="28575" lIns="0" spcFirstLastPara="1" rIns="28575" wrap="square" tIns="28575">
            <a:noAutofit/>
          </a:bodyPr>
          <a:lstStyle/>
          <a:p>
            <a:pPr indent="0" lvl="0" marL="0" marR="0" rtl="0" algn="l">
              <a:lnSpc>
                <a:spcPct val="115000"/>
              </a:lnSpc>
              <a:spcBef>
                <a:spcPts val="0"/>
              </a:spcBef>
              <a:spcAft>
                <a:spcPts val="0"/>
              </a:spcAft>
              <a:buClr>
                <a:srgbClr val="D03DA8"/>
              </a:buClr>
              <a:buSzPts val="1500"/>
              <a:buFont typeface="Helvetica Neue"/>
              <a:buNone/>
            </a:pPr>
            <a:r>
              <a:rPr lang="en" sz="1800">
                <a:solidFill>
                  <a:srgbClr val="FFFFFF"/>
                </a:solidFill>
                <a:latin typeface="Raleway ExtraBold"/>
                <a:ea typeface="Raleway ExtraBold"/>
                <a:cs typeface="Raleway ExtraBold"/>
                <a:sym typeface="Raleway ExtraBold"/>
              </a:rPr>
              <a:t>All data and insights from this Category Benchmark and Insights are sourced from the MikMak Shopping Index.</a:t>
            </a:r>
            <a:endParaRPr sz="1800">
              <a:solidFill>
                <a:srgbClr val="FFFFFF"/>
              </a:solidFill>
              <a:latin typeface="Raleway ExtraBold"/>
              <a:ea typeface="Raleway ExtraBold"/>
              <a:cs typeface="Raleway ExtraBold"/>
              <a:sym typeface="Raleway ExtraBold"/>
            </a:endParaRPr>
          </a:p>
        </p:txBody>
      </p:sp>
      <p:sp>
        <p:nvSpPr>
          <p:cNvPr id="397" name="Google Shape;397;p30"/>
          <p:cNvSpPr txBox="1"/>
          <p:nvPr/>
        </p:nvSpPr>
        <p:spPr>
          <a:xfrm>
            <a:off x="546525" y="2333675"/>
            <a:ext cx="3923400" cy="1577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rgbClr val="FFFFFF"/>
                </a:solidFill>
                <a:latin typeface="Lato"/>
                <a:ea typeface="Lato"/>
                <a:cs typeface="Lato"/>
                <a:sym typeface="Lato"/>
              </a:rPr>
              <a:t>The MikMak Shopping Index was developed to provide a standardized set of metrics, methodology, and benchmarks to help drive brands’ business results and strategy. It is a collection of key eCommerce KPIs collected across hundreds of brands and over 250 channels and more than 4,000 retailer integrations to understand consumer online shopping behavior.</a:t>
            </a:r>
            <a:endParaRPr sz="1000">
              <a:solidFill>
                <a:srgbClr val="FFFFFF"/>
              </a:solidFill>
              <a:latin typeface="Lato"/>
              <a:ea typeface="Lato"/>
              <a:cs typeface="Lato"/>
              <a:sym typeface="Lato"/>
            </a:endParaRPr>
          </a:p>
          <a:p>
            <a:pPr indent="0" lvl="0" marL="0" rtl="0" algn="l">
              <a:lnSpc>
                <a:spcPct val="115000"/>
              </a:lnSpc>
              <a:spcBef>
                <a:spcPts val="0"/>
              </a:spcBef>
              <a:spcAft>
                <a:spcPts val="0"/>
              </a:spcAft>
              <a:buNone/>
            </a:pPr>
            <a:r>
              <a:t/>
            </a:r>
            <a:endParaRPr sz="1000">
              <a:solidFill>
                <a:srgbClr val="FFFFFF"/>
              </a:solidFill>
              <a:latin typeface="Lato"/>
              <a:ea typeface="Lato"/>
              <a:cs typeface="Lato"/>
              <a:sym typeface="Lato"/>
            </a:endParaRPr>
          </a:p>
          <a:p>
            <a:pPr indent="0" lvl="0" marL="0" rtl="0" algn="l">
              <a:lnSpc>
                <a:spcPct val="115000"/>
              </a:lnSpc>
              <a:spcBef>
                <a:spcPts val="0"/>
              </a:spcBef>
              <a:spcAft>
                <a:spcPts val="0"/>
              </a:spcAft>
              <a:buNone/>
            </a:pPr>
            <a:r>
              <a:rPr lang="en" sz="1000">
                <a:solidFill>
                  <a:srgbClr val="FFFFFF"/>
                </a:solidFill>
                <a:latin typeface="Lato"/>
                <a:ea typeface="Lato"/>
                <a:cs typeface="Lato"/>
                <a:sym typeface="Lato"/>
              </a:rPr>
              <a:t>All data in this report is from 9/10/22 - 9/10/23.</a:t>
            </a:r>
            <a:endParaRPr sz="1000">
              <a:solidFill>
                <a:srgbClr val="FFFFFF"/>
              </a:solidFill>
              <a:latin typeface="Lato"/>
              <a:ea typeface="Lato"/>
              <a:cs typeface="Lato"/>
              <a:sym typeface="Lato"/>
            </a:endParaRPr>
          </a:p>
        </p:txBody>
      </p:sp>
      <p:cxnSp>
        <p:nvCxnSpPr>
          <p:cNvPr id="398" name="Google Shape;398;p30"/>
          <p:cNvCxnSpPr/>
          <p:nvPr/>
        </p:nvCxnSpPr>
        <p:spPr>
          <a:xfrm flipH="1" rot="10800000">
            <a:off x="622829" y="2181763"/>
            <a:ext cx="879300" cy="2700"/>
          </a:xfrm>
          <a:prstGeom prst="straightConnector1">
            <a:avLst/>
          </a:prstGeom>
          <a:noFill/>
          <a:ln cap="flat" cmpd="sng" w="19050">
            <a:solidFill>
              <a:srgbClr val="FFFFFF"/>
            </a:solidFill>
            <a:prstDash val="solid"/>
            <a:round/>
            <a:headEnd len="med" w="med" type="none"/>
            <a:tailEnd len="med" w="med" type="none"/>
          </a:ln>
        </p:spPr>
      </p:cxnSp>
      <p:sp>
        <p:nvSpPr>
          <p:cNvPr id="399" name="Google Shape;399;p30"/>
          <p:cNvSpPr/>
          <p:nvPr/>
        </p:nvSpPr>
        <p:spPr>
          <a:xfrm flipH="1">
            <a:off x="5057425" y="1589200"/>
            <a:ext cx="3105900" cy="1849200"/>
          </a:xfrm>
          <a:prstGeom prst="roundRect">
            <a:avLst>
              <a:gd fmla="val 4461" name="adj"/>
            </a:avLst>
          </a:prstGeom>
          <a:solidFill>
            <a:srgbClr val="EDF3F7"/>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0"/>
          <p:cNvSpPr/>
          <p:nvPr/>
        </p:nvSpPr>
        <p:spPr>
          <a:xfrm>
            <a:off x="7958700" y="1589200"/>
            <a:ext cx="1185300" cy="1849200"/>
          </a:xfrm>
          <a:prstGeom prst="rect">
            <a:avLst/>
          </a:prstGeom>
          <a:solidFill>
            <a:srgbClr val="EDF3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0"/>
          <p:cNvSpPr txBox="1"/>
          <p:nvPr/>
        </p:nvSpPr>
        <p:spPr>
          <a:xfrm>
            <a:off x="5243475" y="1769600"/>
            <a:ext cx="3144900" cy="151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000000"/>
                </a:solidFill>
                <a:latin typeface="Raleway"/>
                <a:ea typeface="Raleway"/>
                <a:cs typeface="Raleway"/>
                <a:sym typeface="Raleway"/>
              </a:rPr>
              <a:t>Let’s chat!</a:t>
            </a:r>
            <a:endParaRPr b="1" sz="1600">
              <a:solidFill>
                <a:srgbClr val="000000"/>
              </a:solidFill>
              <a:latin typeface="Raleway"/>
              <a:ea typeface="Raleway"/>
              <a:cs typeface="Raleway"/>
              <a:sym typeface="Raleway"/>
            </a:endParaRPr>
          </a:p>
          <a:p>
            <a:pPr indent="0" lvl="0" marL="0" rtl="0" algn="l">
              <a:lnSpc>
                <a:spcPct val="115000"/>
              </a:lnSpc>
              <a:spcBef>
                <a:spcPts val="1000"/>
              </a:spcBef>
              <a:spcAft>
                <a:spcPts val="0"/>
              </a:spcAft>
              <a:buNone/>
            </a:pPr>
            <a:r>
              <a:rPr lang="en">
                <a:latin typeface="Lato"/>
                <a:ea typeface="Lato"/>
                <a:cs typeface="Lato"/>
                <a:sym typeface="Lato"/>
              </a:rPr>
              <a:t>Want to get even more insights?</a:t>
            </a:r>
            <a:endParaRPr>
              <a:latin typeface="Lato"/>
              <a:ea typeface="Lato"/>
              <a:cs typeface="Lato"/>
              <a:sym typeface="Lato"/>
            </a:endParaRPr>
          </a:p>
          <a:p>
            <a:pPr indent="0" lvl="0" marL="0" rtl="0" algn="l">
              <a:lnSpc>
                <a:spcPct val="115000"/>
              </a:lnSpc>
              <a:spcBef>
                <a:spcPts val="0"/>
              </a:spcBef>
              <a:spcAft>
                <a:spcPts val="0"/>
              </a:spcAft>
              <a:buNone/>
            </a:pPr>
            <a:r>
              <a:rPr lang="en">
                <a:latin typeface="Lato"/>
                <a:ea typeface="Lato"/>
                <a:cs typeface="Lato"/>
                <a:sym typeface="Lato"/>
              </a:rPr>
              <a:t>Looking for a different category?</a:t>
            </a:r>
            <a:endParaRPr>
              <a:latin typeface="Lato"/>
              <a:ea typeface="Lato"/>
              <a:cs typeface="Lato"/>
              <a:sym typeface="Lato"/>
            </a:endParaRPr>
          </a:p>
          <a:p>
            <a:pPr indent="0" lvl="0" marL="0" rtl="0" algn="l">
              <a:lnSpc>
                <a:spcPct val="115000"/>
              </a:lnSpc>
              <a:spcBef>
                <a:spcPts val="0"/>
              </a:spcBef>
              <a:spcAft>
                <a:spcPts val="0"/>
              </a:spcAft>
              <a:buNone/>
            </a:pPr>
            <a:r>
              <a:t/>
            </a:r>
            <a:endParaRPr>
              <a:latin typeface="Lato"/>
              <a:ea typeface="Lato"/>
              <a:cs typeface="Lato"/>
              <a:sym typeface="Lato"/>
            </a:endParaRPr>
          </a:p>
          <a:p>
            <a:pPr indent="0" lvl="0" marL="0" rtl="0" algn="l">
              <a:lnSpc>
                <a:spcPct val="115000"/>
              </a:lnSpc>
              <a:spcBef>
                <a:spcPts val="0"/>
              </a:spcBef>
              <a:spcAft>
                <a:spcPts val="0"/>
              </a:spcAft>
              <a:buNone/>
            </a:pPr>
            <a:r>
              <a:rPr lang="en">
                <a:solidFill>
                  <a:srgbClr val="000000"/>
                </a:solidFill>
                <a:latin typeface="Lato"/>
                <a:ea typeface="Lato"/>
                <a:cs typeface="Lato"/>
                <a:sym typeface="Lato"/>
              </a:rPr>
              <a:t>Contact </a:t>
            </a:r>
            <a:r>
              <a:rPr b="1" lang="en" u="sng">
                <a:solidFill>
                  <a:srgbClr val="3A26A3"/>
                </a:solidFill>
                <a:latin typeface="Lato"/>
                <a:ea typeface="Lato"/>
                <a:cs typeface="Lato"/>
                <a:sym typeface="Lato"/>
                <a:hlinkClick r:id="rId3">
                  <a:extLst>
                    <a:ext uri="{A12FA001-AC4F-418D-AE19-62706E023703}">
                      <ahyp:hlinkClr val="tx"/>
                    </a:ext>
                  </a:extLst>
                </a:hlinkClick>
              </a:rPr>
              <a:t>marketing@mikmak.com</a:t>
            </a:r>
            <a:r>
              <a:rPr lang="en">
                <a:solidFill>
                  <a:srgbClr val="000000"/>
                </a:solidFill>
                <a:latin typeface="Lato"/>
                <a:ea typeface="Lato"/>
                <a:cs typeface="Lato"/>
                <a:sym typeface="Lato"/>
              </a:rPr>
              <a:t>!</a:t>
            </a:r>
            <a:endParaRPr>
              <a:solidFill>
                <a:srgbClr val="000000"/>
              </a:solidFill>
              <a:latin typeface="Lato"/>
              <a:ea typeface="Lato"/>
              <a:cs typeface="Lato"/>
              <a:sym typeface="Lato"/>
            </a:endParaRPr>
          </a:p>
        </p:txBody>
      </p:sp>
      <p:pic>
        <p:nvPicPr>
          <p:cNvPr id="402" name="Google Shape;402;p30">
            <a:hlinkClick r:id="rId4"/>
          </p:cNvPr>
          <p:cNvPicPr preferRelativeResize="0"/>
          <p:nvPr/>
        </p:nvPicPr>
        <p:blipFill rotWithShape="1">
          <a:blip r:embed="rId5">
            <a:alphaModFix/>
          </a:blip>
          <a:srcRect b="0" l="1095" r="1095" t="0"/>
          <a:stretch/>
        </p:blipFill>
        <p:spPr>
          <a:xfrm>
            <a:off x="374600" y="4604925"/>
            <a:ext cx="607352" cy="221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4"/>
          <p:cNvSpPr txBox="1"/>
          <p:nvPr/>
        </p:nvSpPr>
        <p:spPr>
          <a:xfrm>
            <a:off x="396000" y="228600"/>
            <a:ext cx="31356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latin typeface="Lato"/>
                <a:ea typeface="Lato"/>
                <a:cs typeface="Lato"/>
                <a:sym typeface="Lato"/>
              </a:rPr>
              <a:t>Home Care Brands</a:t>
            </a:r>
            <a:r>
              <a:rPr lang="en" sz="1000">
                <a:solidFill>
                  <a:srgbClr val="000000"/>
                </a:solidFill>
                <a:latin typeface="Lato"/>
                <a:ea typeface="Lato"/>
                <a:cs typeface="Lato"/>
                <a:sym typeface="Lato"/>
              </a:rPr>
              <a:t> Benchmarks and Insights</a:t>
            </a:r>
            <a:endParaRPr sz="1000">
              <a:solidFill>
                <a:srgbClr val="000000"/>
              </a:solidFill>
              <a:latin typeface="Lato"/>
              <a:ea typeface="Lato"/>
              <a:cs typeface="Lato"/>
              <a:sym typeface="Lato"/>
            </a:endParaRPr>
          </a:p>
        </p:txBody>
      </p:sp>
      <p:cxnSp>
        <p:nvCxnSpPr>
          <p:cNvPr id="76" name="Google Shape;76;p14"/>
          <p:cNvCxnSpPr/>
          <p:nvPr/>
        </p:nvCxnSpPr>
        <p:spPr>
          <a:xfrm>
            <a:off x="396000" y="567300"/>
            <a:ext cx="690300" cy="0"/>
          </a:xfrm>
          <a:prstGeom prst="straightConnector1">
            <a:avLst/>
          </a:prstGeom>
          <a:noFill/>
          <a:ln cap="flat" cmpd="sng" w="19050">
            <a:solidFill>
              <a:srgbClr val="201559"/>
            </a:solidFill>
            <a:prstDash val="solid"/>
            <a:round/>
            <a:headEnd len="med" w="med" type="none"/>
            <a:tailEnd len="med" w="med" type="none"/>
          </a:ln>
        </p:spPr>
      </p:cxnSp>
      <p:pic>
        <p:nvPicPr>
          <p:cNvPr id="77" name="Google Shape;77;p14">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sp>
        <p:nvSpPr>
          <p:cNvPr id="78" name="Google Shape;78;p14"/>
          <p:cNvSpPr/>
          <p:nvPr/>
        </p:nvSpPr>
        <p:spPr>
          <a:xfrm>
            <a:off x="7405925" y="0"/>
            <a:ext cx="1781700" cy="5143500"/>
          </a:xfrm>
          <a:prstGeom prst="rect">
            <a:avLst/>
          </a:prstGeom>
          <a:solidFill>
            <a:srgbClr val="201559"/>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79" name="Google Shape;79;p14"/>
          <p:cNvSpPr txBox="1"/>
          <p:nvPr/>
        </p:nvSpPr>
        <p:spPr>
          <a:xfrm>
            <a:off x="374600" y="897325"/>
            <a:ext cx="6173100" cy="519000"/>
          </a:xfrm>
          <a:prstGeom prst="rect">
            <a:avLst/>
          </a:prstGeom>
          <a:solidFill>
            <a:srgbClr val="FFFFFF"/>
          </a:solidFill>
          <a:ln>
            <a:noFill/>
          </a:ln>
        </p:spPr>
        <p:txBody>
          <a:bodyPr anchorCtr="0" anchor="t" bIns="26775" lIns="26775"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3000">
                <a:latin typeface="Raleway"/>
                <a:ea typeface="Raleway"/>
                <a:cs typeface="Raleway"/>
                <a:sym typeface="Raleway"/>
              </a:rPr>
              <a:t>Overview</a:t>
            </a:r>
            <a:endParaRPr b="1" sz="3000">
              <a:solidFill>
                <a:srgbClr val="000000"/>
              </a:solidFill>
              <a:latin typeface="Raleway"/>
              <a:ea typeface="Raleway"/>
              <a:cs typeface="Raleway"/>
              <a:sym typeface="Raleway"/>
            </a:endParaRPr>
          </a:p>
        </p:txBody>
      </p:sp>
      <p:sp>
        <p:nvSpPr>
          <p:cNvPr id="80" name="Google Shape;80;p14"/>
          <p:cNvSpPr txBox="1"/>
          <p:nvPr/>
        </p:nvSpPr>
        <p:spPr>
          <a:xfrm>
            <a:off x="374600" y="1702225"/>
            <a:ext cx="1781700" cy="10962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200">
                <a:latin typeface="Lato"/>
                <a:ea typeface="Lato"/>
                <a:cs typeface="Lato"/>
                <a:sym typeface="Lato"/>
              </a:rPr>
              <a:t>According to </a:t>
            </a:r>
            <a:r>
              <a:rPr lang="en" sz="1200" u="sng">
                <a:solidFill>
                  <a:srgbClr val="2D1E80"/>
                </a:solidFill>
                <a:latin typeface="Lato"/>
                <a:ea typeface="Lato"/>
                <a:cs typeface="Lato"/>
                <a:sym typeface="Lato"/>
                <a:hlinkClick r:id="rId5">
                  <a:extLst>
                    <a:ext uri="{A12FA001-AC4F-418D-AE19-62706E023703}">
                      <ahyp:hlinkClr val="tx"/>
                    </a:ext>
                  </a:extLst>
                </a:hlinkClick>
              </a:rPr>
              <a:t>Statista</a:t>
            </a:r>
            <a:r>
              <a:rPr lang="en" sz="1200">
                <a:latin typeface="Lato"/>
                <a:ea typeface="Lato"/>
                <a:cs typeface="Lato"/>
                <a:sym typeface="Lato"/>
              </a:rPr>
              <a:t>, revenue in the Home Care market is projected to reach $68.03bn in 2023 worldwide.</a:t>
            </a:r>
            <a:endParaRPr sz="1200">
              <a:solidFill>
                <a:srgbClr val="000000"/>
              </a:solidFill>
              <a:latin typeface="Lato"/>
              <a:ea typeface="Lato"/>
              <a:cs typeface="Lato"/>
              <a:sym typeface="Lato"/>
            </a:endParaRPr>
          </a:p>
        </p:txBody>
      </p:sp>
      <p:sp>
        <p:nvSpPr>
          <p:cNvPr id="81" name="Google Shape;81;p14"/>
          <p:cNvSpPr txBox="1"/>
          <p:nvPr/>
        </p:nvSpPr>
        <p:spPr>
          <a:xfrm>
            <a:off x="2553050" y="1690275"/>
            <a:ext cx="2019000" cy="11082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1000"/>
              </a:spcAft>
              <a:buNone/>
            </a:pPr>
            <a:r>
              <a:rPr lang="en" sz="1200">
                <a:latin typeface="Lato"/>
                <a:ea typeface="Lato"/>
                <a:cs typeface="Lato"/>
                <a:sym typeface="Lato"/>
              </a:rPr>
              <a:t>Online Home Care Shoppers are most likely to purchase from media displayed on Meta channels and checkout at Walmart</a:t>
            </a:r>
            <a:endParaRPr sz="1200">
              <a:solidFill>
                <a:srgbClr val="000000"/>
              </a:solidFill>
              <a:latin typeface="Lato"/>
              <a:ea typeface="Lato"/>
              <a:cs typeface="Lato"/>
              <a:sym typeface="Lato"/>
            </a:endParaRPr>
          </a:p>
        </p:txBody>
      </p:sp>
      <p:sp>
        <p:nvSpPr>
          <p:cNvPr id="82" name="Google Shape;82;p14"/>
          <p:cNvSpPr txBox="1"/>
          <p:nvPr/>
        </p:nvSpPr>
        <p:spPr>
          <a:xfrm>
            <a:off x="5069125" y="1690275"/>
            <a:ext cx="1554000" cy="11082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200">
                <a:latin typeface="Lato"/>
                <a:ea typeface="Lato"/>
                <a:cs typeface="Lato"/>
                <a:sym typeface="Lato"/>
              </a:rPr>
              <a:t>Springtime yields the highest Purchase Intent Rates from online Household Good Shoppers</a:t>
            </a:r>
            <a:endParaRPr sz="1200">
              <a:solidFill>
                <a:srgbClr val="000000"/>
              </a:solidFill>
              <a:latin typeface="Lato"/>
              <a:ea typeface="Lato"/>
              <a:cs typeface="Lato"/>
              <a:sym typeface="Lato"/>
            </a:endParaRPr>
          </a:p>
        </p:txBody>
      </p:sp>
      <p:cxnSp>
        <p:nvCxnSpPr>
          <p:cNvPr id="83" name="Google Shape;83;p14"/>
          <p:cNvCxnSpPr/>
          <p:nvPr/>
        </p:nvCxnSpPr>
        <p:spPr>
          <a:xfrm>
            <a:off x="4779600" y="1805722"/>
            <a:ext cx="0" cy="889800"/>
          </a:xfrm>
          <a:prstGeom prst="straightConnector1">
            <a:avLst/>
          </a:prstGeom>
          <a:noFill/>
          <a:ln cap="flat" cmpd="sng" w="19050">
            <a:solidFill>
              <a:srgbClr val="201559"/>
            </a:solidFill>
            <a:prstDash val="solid"/>
            <a:round/>
            <a:headEnd len="med" w="med" type="none"/>
            <a:tailEnd len="med" w="med" type="none"/>
          </a:ln>
        </p:spPr>
      </p:cxnSp>
      <p:cxnSp>
        <p:nvCxnSpPr>
          <p:cNvPr id="84" name="Google Shape;84;p14"/>
          <p:cNvCxnSpPr/>
          <p:nvPr/>
        </p:nvCxnSpPr>
        <p:spPr>
          <a:xfrm>
            <a:off x="2314625" y="1805722"/>
            <a:ext cx="0" cy="889800"/>
          </a:xfrm>
          <a:prstGeom prst="straightConnector1">
            <a:avLst/>
          </a:prstGeom>
          <a:noFill/>
          <a:ln cap="flat" cmpd="sng" w="19050">
            <a:solidFill>
              <a:srgbClr val="201559"/>
            </a:solidFill>
            <a:prstDash val="solid"/>
            <a:round/>
            <a:headEnd len="med" w="med" type="none"/>
            <a:tailEnd len="med" w="med" type="none"/>
          </a:ln>
        </p:spPr>
      </p:cxnSp>
      <p:sp>
        <p:nvSpPr>
          <p:cNvPr id="85" name="Google Shape;85;p14"/>
          <p:cNvSpPr txBox="1"/>
          <p:nvPr/>
        </p:nvSpPr>
        <p:spPr>
          <a:xfrm>
            <a:off x="374600" y="3027425"/>
            <a:ext cx="4267500" cy="12456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200">
                <a:latin typeface="Lato"/>
                <a:ea typeface="Lato"/>
                <a:cs typeface="Lato"/>
                <a:sym typeface="Lato"/>
              </a:rPr>
              <a:t>Home Care is a product category made up of a vast array of product types. In this guide, we took a look at products such as cleaning supply, lawn care, small appliances, home electronics, and housewares (such as cooking supplies, and other functional household tools). Across all channels, Home Care brands have a category benchmark </a:t>
            </a:r>
            <a:r>
              <a:rPr lang="en" sz="1200">
                <a:latin typeface="Lato"/>
                <a:ea typeface="Lato"/>
                <a:cs typeface="Lato"/>
                <a:sym typeface="Lato"/>
              </a:rPr>
              <a:t>Purchase Intent Rate*</a:t>
            </a:r>
            <a:r>
              <a:rPr lang="en" sz="1200">
                <a:latin typeface="Lato"/>
                <a:ea typeface="Lato"/>
                <a:cs typeface="Lato"/>
                <a:sym typeface="Lato"/>
              </a:rPr>
              <a:t> of 5.8 percent.</a:t>
            </a:r>
            <a:endParaRPr sz="1200">
              <a:solidFill>
                <a:srgbClr val="000000"/>
              </a:solidFill>
              <a:latin typeface="Lato"/>
              <a:ea typeface="Lato"/>
              <a:cs typeface="Lato"/>
              <a:sym typeface="Lato"/>
            </a:endParaRPr>
          </a:p>
        </p:txBody>
      </p:sp>
      <p:grpSp>
        <p:nvGrpSpPr>
          <p:cNvPr id="86" name="Google Shape;86;p14"/>
          <p:cNvGrpSpPr/>
          <p:nvPr/>
        </p:nvGrpSpPr>
        <p:grpSpPr>
          <a:xfrm>
            <a:off x="6276125" y="654375"/>
            <a:ext cx="1982100" cy="849952"/>
            <a:chOff x="6623250" y="524323"/>
            <a:chExt cx="1982100" cy="939900"/>
          </a:xfrm>
        </p:grpSpPr>
        <p:sp>
          <p:nvSpPr>
            <p:cNvPr id="87" name="Google Shape;87;p14"/>
            <p:cNvSpPr/>
            <p:nvPr/>
          </p:nvSpPr>
          <p:spPr>
            <a:xfrm>
              <a:off x="6623250" y="524323"/>
              <a:ext cx="1982100" cy="939900"/>
            </a:xfrm>
            <a:prstGeom prst="roundRect">
              <a:avLst>
                <a:gd fmla="val 8772" name="adj"/>
              </a:avLst>
            </a:prstGeom>
            <a:solidFill>
              <a:srgbClr val="3A26A3"/>
            </a:solidFill>
            <a:ln>
              <a:noFill/>
            </a:ln>
            <a:effectLst>
              <a:outerShdw blurRad="14288" rotWithShape="0" algn="bl" dir="3420000" dist="19050">
                <a:srgbClr val="000000">
                  <a:alpha val="2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 name="Google Shape;88;p14"/>
            <p:cNvGrpSpPr/>
            <p:nvPr/>
          </p:nvGrpSpPr>
          <p:grpSpPr>
            <a:xfrm>
              <a:off x="6652350" y="569090"/>
              <a:ext cx="1922700" cy="847573"/>
              <a:chOff x="6213900" y="1479702"/>
              <a:chExt cx="1922700" cy="847573"/>
            </a:xfrm>
          </p:grpSpPr>
          <p:sp>
            <p:nvSpPr>
              <p:cNvPr id="89" name="Google Shape;89;p14"/>
              <p:cNvSpPr txBox="1"/>
              <p:nvPr/>
            </p:nvSpPr>
            <p:spPr>
              <a:xfrm>
                <a:off x="6213900" y="1479702"/>
                <a:ext cx="1922700" cy="408600"/>
              </a:xfrm>
              <a:prstGeom prst="rect">
                <a:avLst/>
              </a:prstGeom>
              <a:noFill/>
              <a:ln>
                <a:noFill/>
              </a:ln>
            </p:spPr>
            <p:txBody>
              <a:bodyPr anchorCtr="0" anchor="t" bIns="91425" lIns="0" spcFirstLastPara="1" rIns="0" wrap="square" tIns="91425">
                <a:spAutoFit/>
              </a:bodyPr>
              <a:lstStyle/>
              <a:p>
                <a:pPr indent="0" lvl="0" marL="0" rtl="0" algn="ctr">
                  <a:lnSpc>
                    <a:spcPct val="115000"/>
                  </a:lnSpc>
                  <a:spcBef>
                    <a:spcPts val="0"/>
                  </a:spcBef>
                  <a:spcAft>
                    <a:spcPts val="0"/>
                  </a:spcAft>
                  <a:buClr>
                    <a:srgbClr val="000000"/>
                  </a:buClr>
                  <a:buSzPts val="1100"/>
                  <a:buFont typeface="Arial"/>
                  <a:buNone/>
                </a:pPr>
                <a:r>
                  <a:rPr b="1" lang="en" sz="1200">
                    <a:solidFill>
                      <a:srgbClr val="FFFFFF"/>
                    </a:solidFill>
                    <a:latin typeface="Raleway"/>
                    <a:ea typeface="Raleway"/>
                    <a:cs typeface="Raleway"/>
                    <a:sym typeface="Raleway"/>
                  </a:rPr>
                  <a:t>Category Benchmark:</a:t>
                </a:r>
                <a:endParaRPr sz="1200">
                  <a:solidFill>
                    <a:srgbClr val="FFFFFF"/>
                  </a:solidFill>
                  <a:latin typeface="Lato"/>
                  <a:ea typeface="Lato"/>
                  <a:cs typeface="Lato"/>
                  <a:sym typeface="Lato"/>
                </a:endParaRPr>
              </a:p>
            </p:txBody>
          </p:sp>
          <p:sp>
            <p:nvSpPr>
              <p:cNvPr id="90" name="Google Shape;90;p14"/>
              <p:cNvSpPr txBox="1"/>
              <p:nvPr/>
            </p:nvSpPr>
            <p:spPr>
              <a:xfrm>
                <a:off x="6371575" y="1714675"/>
                <a:ext cx="878100" cy="612600"/>
              </a:xfrm>
              <a:prstGeom prst="rect">
                <a:avLst/>
              </a:prstGeom>
              <a:noFill/>
              <a:ln>
                <a:noFill/>
              </a:ln>
            </p:spPr>
            <p:txBody>
              <a:bodyPr anchorCtr="0" anchor="t" bIns="91425" lIns="0" spcFirstLastPara="1" rIns="0" wrap="square" tIns="91425">
                <a:spAutoFit/>
              </a:bodyPr>
              <a:lstStyle/>
              <a:p>
                <a:pPr indent="0" lvl="0" marL="0" rtl="0" algn="ctr">
                  <a:lnSpc>
                    <a:spcPct val="115000"/>
                  </a:lnSpc>
                  <a:spcBef>
                    <a:spcPts val="0"/>
                  </a:spcBef>
                  <a:spcAft>
                    <a:spcPts val="0"/>
                  </a:spcAft>
                  <a:buNone/>
                </a:pPr>
                <a:r>
                  <a:rPr b="1" lang="en" sz="2400">
                    <a:solidFill>
                      <a:srgbClr val="FFFFFF"/>
                    </a:solidFill>
                    <a:latin typeface="Lato"/>
                    <a:ea typeface="Lato"/>
                    <a:cs typeface="Lato"/>
                    <a:sym typeface="Lato"/>
                  </a:rPr>
                  <a:t>5.8</a:t>
                </a:r>
                <a:r>
                  <a:rPr b="1" lang="en" sz="2400">
                    <a:solidFill>
                      <a:srgbClr val="FFFFFF"/>
                    </a:solidFill>
                    <a:latin typeface="Lato"/>
                    <a:ea typeface="Lato"/>
                    <a:cs typeface="Lato"/>
                    <a:sym typeface="Lato"/>
                  </a:rPr>
                  <a:t>%</a:t>
                </a:r>
                <a:endParaRPr>
                  <a:solidFill>
                    <a:srgbClr val="FFFFFF"/>
                  </a:solidFill>
                </a:endParaRPr>
              </a:p>
            </p:txBody>
          </p:sp>
          <p:sp>
            <p:nvSpPr>
              <p:cNvPr id="91" name="Google Shape;91;p14"/>
              <p:cNvSpPr txBox="1"/>
              <p:nvPr/>
            </p:nvSpPr>
            <p:spPr>
              <a:xfrm>
                <a:off x="7249675" y="1745425"/>
                <a:ext cx="771300" cy="544500"/>
              </a:xfrm>
              <a:prstGeom prst="rect">
                <a:avLst/>
              </a:prstGeom>
              <a:noFill/>
              <a:ln>
                <a:noFill/>
              </a:ln>
            </p:spPr>
            <p:txBody>
              <a:bodyPr anchorCtr="0" anchor="t" bIns="91425" lIns="0" spcFirstLastPara="1" rIns="0" wrap="square" tIns="91425">
                <a:spAutoFit/>
              </a:bodyPr>
              <a:lstStyle/>
              <a:p>
                <a:pPr indent="0" lvl="0" marL="0" rtl="0" algn="l">
                  <a:lnSpc>
                    <a:spcPct val="100000"/>
                  </a:lnSpc>
                  <a:spcBef>
                    <a:spcPts val="0"/>
                  </a:spcBef>
                  <a:spcAft>
                    <a:spcPts val="0"/>
                  </a:spcAft>
                  <a:buNone/>
                </a:pPr>
                <a:r>
                  <a:rPr lang="en" sz="1000">
                    <a:solidFill>
                      <a:srgbClr val="FFFFFF"/>
                    </a:solidFill>
                    <a:latin typeface="Lato"/>
                    <a:ea typeface="Lato"/>
                    <a:cs typeface="Lato"/>
                    <a:sym typeface="Lato"/>
                  </a:rPr>
                  <a:t>Purchase Intent Rate</a:t>
                </a:r>
                <a:endParaRPr sz="1000">
                  <a:solidFill>
                    <a:srgbClr val="FFFFFF"/>
                  </a:solidFill>
                  <a:latin typeface="Lato"/>
                  <a:ea typeface="Lato"/>
                  <a:cs typeface="Lato"/>
                  <a:sym typeface="Lato"/>
                </a:endParaRPr>
              </a:p>
            </p:txBody>
          </p:sp>
        </p:grpSp>
      </p:grpSp>
      <p:sp>
        <p:nvSpPr>
          <p:cNvPr id="92" name="Google Shape;92;p14"/>
          <p:cNvSpPr/>
          <p:nvPr/>
        </p:nvSpPr>
        <p:spPr>
          <a:xfrm>
            <a:off x="4779600" y="3222100"/>
            <a:ext cx="1843500" cy="984000"/>
          </a:xfrm>
          <a:prstGeom prst="roundRect">
            <a:avLst>
              <a:gd fmla="val 7532" name="adj"/>
            </a:avLst>
          </a:prstGeom>
          <a:solidFill>
            <a:srgbClr val="25065A"/>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4"/>
          <p:cNvSpPr txBox="1"/>
          <p:nvPr/>
        </p:nvSpPr>
        <p:spPr>
          <a:xfrm>
            <a:off x="4907400" y="3499750"/>
            <a:ext cx="1587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800">
                <a:solidFill>
                  <a:schemeClr val="lt1"/>
                </a:solidFill>
                <a:latin typeface="Lato"/>
                <a:ea typeface="Lato"/>
                <a:cs typeface="Lato"/>
                <a:sym typeface="Lato"/>
              </a:rPr>
              <a:t>The percentage of shoppers who clicked through to at least one retailer.</a:t>
            </a:r>
            <a:endParaRPr>
              <a:solidFill>
                <a:schemeClr val="lt1"/>
              </a:solidFill>
            </a:endParaRPr>
          </a:p>
        </p:txBody>
      </p:sp>
      <p:grpSp>
        <p:nvGrpSpPr>
          <p:cNvPr id="94" name="Google Shape;94;p14"/>
          <p:cNvGrpSpPr/>
          <p:nvPr/>
        </p:nvGrpSpPr>
        <p:grpSpPr>
          <a:xfrm>
            <a:off x="4910675" y="3101775"/>
            <a:ext cx="1302000" cy="307800"/>
            <a:chOff x="613150" y="3872663"/>
            <a:chExt cx="1302000" cy="307800"/>
          </a:xfrm>
        </p:grpSpPr>
        <p:sp>
          <p:nvSpPr>
            <p:cNvPr id="95" name="Google Shape;95;p14"/>
            <p:cNvSpPr/>
            <p:nvPr/>
          </p:nvSpPr>
          <p:spPr>
            <a:xfrm>
              <a:off x="613150" y="3901913"/>
              <a:ext cx="1302000" cy="249300"/>
            </a:xfrm>
            <a:prstGeom prst="roundRect">
              <a:avLst>
                <a:gd fmla="val 50000" name="adj"/>
              </a:avLst>
            </a:prstGeom>
            <a:solidFill>
              <a:srgbClr val="3A26A3"/>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4"/>
            <p:cNvSpPr txBox="1"/>
            <p:nvPr/>
          </p:nvSpPr>
          <p:spPr>
            <a:xfrm>
              <a:off x="733450" y="3872663"/>
              <a:ext cx="1181700" cy="3078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1000"/>
                </a:spcAft>
                <a:buNone/>
              </a:pPr>
              <a:r>
                <a:rPr b="1" lang="en" sz="800">
                  <a:solidFill>
                    <a:schemeClr val="lt1"/>
                  </a:solidFill>
                  <a:latin typeface="Lato"/>
                  <a:ea typeface="Lato"/>
                  <a:cs typeface="Lato"/>
                  <a:sym typeface="Lato"/>
                </a:rPr>
                <a:t>*Purchase Intent Rate: </a:t>
              </a:r>
              <a:endParaRPr b="1">
                <a:solidFill>
                  <a:schemeClr val="lt1"/>
                </a:solidFil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559"/>
        </a:solidFill>
      </p:bgPr>
    </p:bg>
    <p:spTree>
      <p:nvGrpSpPr>
        <p:cNvPr id="100" name="Shape 100"/>
        <p:cNvGrpSpPr/>
        <p:nvPr/>
      </p:nvGrpSpPr>
      <p:grpSpPr>
        <a:xfrm>
          <a:off x="0" y="0"/>
          <a:ext cx="0" cy="0"/>
          <a:chOff x="0" y="0"/>
          <a:chExt cx="0" cy="0"/>
        </a:xfrm>
      </p:grpSpPr>
      <p:sp>
        <p:nvSpPr>
          <p:cNvPr id="101" name="Google Shape;101;p15"/>
          <p:cNvSpPr/>
          <p:nvPr/>
        </p:nvSpPr>
        <p:spPr>
          <a:xfrm>
            <a:off x="4412800" y="0"/>
            <a:ext cx="4774800" cy="5143500"/>
          </a:xfrm>
          <a:prstGeom prst="rect">
            <a:avLst/>
          </a:prstGeom>
          <a:solidFill>
            <a:srgbClr val="EDF3F7"/>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102" name="Google Shape;102;p15"/>
          <p:cNvSpPr txBox="1"/>
          <p:nvPr/>
        </p:nvSpPr>
        <p:spPr>
          <a:xfrm>
            <a:off x="374600" y="892450"/>
            <a:ext cx="3554400" cy="793200"/>
          </a:xfrm>
          <a:prstGeom prst="rect">
            <a:avLst/>
          </a:prstGeom>
          <a:noFill/>
          <a:ln>
            <a:noFill/>
          </a:ln>
        </p:spPr>
        <p:txBody>
          <a:bodyPr anchorCtr="0" anchor="t" bIns="26775" lIns="26775"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2400">
                <a:solidFill>
                  <a:schemeClr val="lt1"/>
                </a:solidFill>
                <a:latin typeface="Raleway"/>
                <a:ea typeface="Raleway"/>
                <a:cs typeface="Raleway"/>
                <a:sym typeface="Raleway"/>
              </a:rPr>
              <a:t>Make your products discoverable</a:t>
            </a:r>
            <a:endParaRPr b="1" sz="2400">
              <a:solidFill>
                <a:schemeClr val="lt1"/>
              </a:solidFill>
              <a:latin typeface="Raleway"/>
              <a:ea typeface="Raleway"/>
              <a:cs typeface="Raleway"/>
              <a:sym typeface="Raleway"/>
            </a:endParaRPr>
          </a:p>
        </p:txBody>
      </p:sp>
      <p:sp>
        <p:nvSpPr>
          <p:cNvPr id="103" name="Google Shape;103;p15"/>
          <p:cNvSpPr txBox="1"/>
          <p:nvPr/>
        </p:nvSpPr>
        <p:spPr>
          <a:xfrm>
            <a:off x="374600" y="2035525"/>
            <a:ext cx="3554400" cy="11832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lt1"/>
                </a:solidFill>
                <a:latin typeface="Lato"/>
                <a:ea typeface="Lato"/>
                <a:cs typeface="Lato"/>
                <a:sym typeface="Lato"/>
              </a:rPr>
              <a:t>For any brand, it is important that across all media and brand websites, shoppers can find and buy your Home Care products faster, in-store and online.</a:t>
            </a:r>
            <a:endParaRPr sz="11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sz="11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rPr lang="en" sz="1100">
                <a:solidFill>
                  <a:schemeClr val="lt1"/>
                </a:solidFill>
                <a:latin typeface="Lato"/>
                <a:ea typeface="Lato"/>
                <a:cs typeface="Lato"/>
                <a:sym typeface="Lato"/>
              </a:rPr>
              <a:t>Across all channels, Home Care brands have a category benchmark Purchase Intent Rate of 5.8 percent.</a:t>
            </a:r>
            <a:endParaRPr sz="1100">
              <a:solidFill>
                <a:schemeClr val="lt1"/>
              </a:solidFill>
              <a:latin typeface="Lato"/>
              <a:ea typeface="Lato"/>
              <a:cs typeface="Lato"/>
              <a:sym typeface="Lato"/>
            </a:endParaRPr>
          </a:p>
        </p:txBody>
      </p:sp>
      <p:cxnSp>
        <p:nvCxnSpPr>
          <p:cNvPr id="104" name="Google Shape;104;p15"/>
          <p:cNvCxnSpPr/>
          <p:nvPr/>
        </p:nvCxnSpPr>
        <p:spPr>
          <a:xfrm>
            <a:off x="374600" y="1886963"/>
            <a:ext cx="714900" cy="0"/>
          </a:xfrm>
          <a:prstGeom prst="straightConnector1">
            <a:avLst/>
          </a:prstGeom>
          <a:noFill/>
          <a:ln cap="flat" cmpd="sng" w="19050">
            <a:solidFill>
              <a:srgbClr val="FFFFFF"/>
            </a:solidFill>
            <a:prstDash val="solid"/>
            <a:round/>
            <a:headEnd len="med" w="med" type="none"/>
            <a:tailEnd len="med" w="med" type="none"/>
          </a:ln>
        </p:spPr>
      </p:cxnSp>
      <p:sp>
        <p:nvSpPr>
          <p:cNvPr id="105" name="Google Shape;105;p15"/>
          <p:cNvSpPr txBox="1"/>
          <p:nvPr/>
        </p:nvSpPr>
        <p:spPr>
          <a:xfrm>
            <a:off x="4862050" y="396325"/>
            <a:ext cx="3963600" cy="9459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In terms of eCommerce shopping traffic for Home Care brands, social commerce leads the way with 52.8 percent of Purchase Intent Clicks*. Search drives the second most in-market traffic with 34.3 percent. Video ads follow with 8.1 percent, then d</a:t>
            </a:r>
            <a:r>
              <a:rPr lang="en" sz="1100">
                <a:solidFill>
                  <a:schemeClr val="dk1"/>
                </a:solidFill>
                <a:latin typeface="Lato"/>
                <a:ea typeface="Lato"/>
                <a:cs typeface="Lato"/>
                <a:sym typeface="Lato"/>
              </a:rPr>
              <a:t>isplay at 3.6 percent, and brand websites </a:t>
            </a:r>
            <a:r>
              <a:rPr lang="en" sz="1100">
                <a:solidFill>
                  <a:schemeClr val="dk1"/>
                </a:solidFill>
                <a:latin typeface="Lato"/>
                <a:ea typeface="Lato"/>
                <a:cs typeface="Lato"/>
                <a:sym typeface="Lato"/>
              </a:rPr>
              <a:t>at 1.1 percent.</a:t>
            </a:r>
            <a:endParaRPr sz="1100">
              <a:solidFill>
                <a:schemeClr val="dk1"/>
              </a:solidFill>
              <a:latin typeface="Lato"/>
              <a:ea typeface="Lato"/>
              <a:cs typeface="Lato"/>
              <a:sym typeface="Lato"/>
            </a:endParaRPr>
          </a:p>
        </p:txBody>
      </p:sp>
      <p:sp>
        <p:nvSpPr>
          <p:cNvPr id="106" name="Google Shape;106;p15"/>
          <p:cNvSpPr/>
          <p:nvPr/>
        </p:nvSpPr>
        <p:spPr>
          <a:xfrm>
            <a:off x="4862050" y="1425575"/>
            <a:ext cx="3877500" cy="3401100"/>
          </a:xfrm>
          <a:prstGeom prst="roundRect">
            <a:avLst>
              <a:gd fmla="val 2002" name="adj"/>
            </a:avLst>
          </a:prstGeom>
          <a:solidFill>
            <a:schemeClr val="lt1"/>
          </a:solidFill>
          <a:ln cap="flat" cmpd="sng" w="9525">
            <a:solidFill>
              <a:srgbClr val="EDF3F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5"/>
          <p:cNvSpPr txBox="1"/>
          <p:nvPr/>
        </p:nvSpPr>
        <p:spPr>
          <a:xfrm>
            <a:off x="4862050" y="1517650"/>
            <a:ext cx="3877500" cy="615600"/>
          </a:xfrm>
          <a:prstGeom prst="rect">
            <a:avLst/>
          </a:prstGeom>
          <a:noFill/>
          <a:ln>
            <a:noFill/>
          </a:ln>
        </p:spPr>
        <p:txBody>
          <a:bodyPr anchorCtr="0" anchor="t" bIns="91425" lIns="0" spcFirstLastPara="1" rIns="91425" wrap="square" tIns="91425">
            <a:spAutoFit/>
          </a:bodyPr>
          <a:lstStyle/>
          <a:p>
            <a:pPr indent="0" lvl="0" marL="0" rtl="0" algn="ctr">
              <a:lnSpc>
                <a:spcPct val="100000"/>
              </a:lnSpc>
              <a:spcBef>
                <a:spcPts val="0"/>
              </a:spcBef>
              <a:spcAft>
                <a:spcPts val="0"/>
              </a:spcAft>
              <a:buClr>
                <a:srgbClr val="000000"/>
              </a:buClr>
              <a:buSzPts val="1100"/>
              <a:buFont typeface="Arial"/>
              <a:buNone/>
            </a:pPr>
            <a:r>
              <a:rPr b="1" lang="en">
                <a:solidFill>
                  <a:schemeClr val="dk1"/>
                </a:solidFill>
                <a:latin typeface="Raleway"/>
                <a:ea typeface="Raleway"/>
                <a:cs typeface="Raleway"/>
                <a:sym typeface="Raleway"/>
              </a:rPr>
              <a:t>Meta Channels are top-performing</a:t>
            </a:r>
            <a:br>
              <a:rPr b="1" lang="en">
                <a:solidFill>
                  <a:schemeClr val="dk1"/>
                </a:solidFill>
                <a:latin typeface="Raleway"/>
                <a:ea typeface="Raleway"/>
                <a:cs typeface="Raleway"/>
                <a:sym typeface="Raleway"/>
              </a:rPr>
            </a:br>
            <a:r>
              <a:rPr b="1" lang="en">
                <a:solidFill>
                  <a:schemeClr val="dk1"/>
                </a:solidFill>
                <a:latin typeface="Raleway"/>
                <a:ea typeface="Raleway"/>
                <a:cs typeface="Raleway"/>
                <a:sym typeface="Raleway"/>
              </a:rPr>
              <a:t>for Home Care brands</a:t>
            </a:r>
            <a:endParaRPr b="1">
              <a:solidFill>
                <a:schemeClr val="dk1"/>
              </a:solidFill>
            </a:endParaRPr>
          </a:p>
        </p:txBody>
      </p:sp>
      <p:pic>
        <p:nvPicPr>
          <p:cNvPr id="108" name="Google Shape;108;p15">
            <a:hlinkClick r:id="rId3"/>
          </p:cNvPr>
          <p:cNvPicPr preferRelativeResize="0"/>
          <p:nvPr/>
        </p:nvPicPr>
        <p:blipFill rotWithShape="1">
          <a:blip r:embed="rId4">
            <a:alphaModFix/>
          </a:blip>
          <a:srcRect b="0" l="1095" r="1095" t="0"/>
          <a:stretch/>
        </p:blipFill>
        <p:spPr>
          <a:xfrm>
            <a:off x="374600" y="4604925"/>
            <a:ext cx="607352" cy="221775"/>
          </a:xfrm>
          <a:prstGeom prst="rect">
            <a:avLst/>
          </a:prstGeom>
          <a:noFill/>
          <a:ln>
            <a:noFill/>
          </a:ln>
        </p:spPr>
      </p:pic>
      <p:sp>
        <p:nvSpPr>
          <p:cNvPr id="109" name="Google Shape;109;p15"/>
          <p:cNvSpPr txBox="1"/>
          <p:nvPr/>
        </p:nvSpPr>
        <p:spPr>
          <a:xfrm>
            <a:off x="374600" y="555750"/>
            <a:ext cx="3554400" cy="295200"/>
          </a:xfrm>
          <a:prstGeom prst="rect">
            <a:avLst/>
          </a:prstGeom>
          <a:noFill/>
          <a:ln>
            <a:noFill/>
          </a:ln>
        </p:spPr>
        <p:txBody>
          <a:bodyPr anchorCtr="0" anchor="t" bIns="26775" lIns="26775" spcFirstLastPara="1" rIns="26775" wrap="square" tIns="26775">
            <a:noAutofit/>
          </a:bodyPr>
          <a:lstStyle/>
          <a:p>
            <a:pPr indent="0" lvl="0" marL="0" rtl="0" algn="l">
              <a:spcBef>
                <a:spcPts val="0"/>
              </a:spcBef>
              <a:spcAft>
                <a:spcPts val="0"/>
              </a:spcAft>
              <a:buClr>
                <a:srgbClr val="000000"/>
              </a:buClr>
              <a:buSzPts val="1100"/>
              <a:buFont typeface="Arial"/>
              <a:buNone/>
            </a:pPr>
            <a:r>
              <a:rPr lang="en">
                <a:solidFill>
                  <a:schemeClr val="lt1"/>
                </a:solidFill>
                <a:latin typeface="Raleway"/>
                <a:ea typeface="Raleway"/>
                <a:cs typeface="Raleway"/>
                <a:sym typeface="Raleway"/>
              </a:rPr>
              <a:t>Accelerate Sales &amp; Market Share</a:t>
            </a:r>
            <a:endParaRPr>
              <a:solidFill>
                <a:schemeClr val="lt1"/>
              </a:solidFill>
              <a:latin typeface="Raleway"/>
              <a:ea typeface="Raleway"/>
              <a:cs typeface="Raleway"/>
              <a:sym typeface="Raleway"/>
            </a:endParaRPr>
          </a:p>
        </p:txBody>
      </p:sp>
      <p:grpSp>
        <p:nvGrpSpPr>
          <p:cNvPr id="110" name="Google Shape;110;p15"/>
          <p:cNvGrpSpPr/>
          <p:nvPr/>
        </p:nvGrpSpPr>
        <p:grpSpPr>
          <a:xfrm>
            <a:off x="374600" y="3467575"/>
            <a:ext cx="3393600" cy="802500"/>
            <a:chOff x="374600" y="3388325"/>
            <a:chExt cx="3393600" cy="802500"/>
          </a:xfrm>
        </p:grpSpPr>
        <p:sp>
          <p:nvSpPr>
            <p:cNvPr id="111" name="Google Shape;111;p15"/>
            <p:cNvSpPr/>
            <p:nvPr/>
          </p:nvSpPr>
          <p:spPr>
            <a:xfrm>
              <a:off x="374600" y="3502925"/>
              <a:ext cx="3393600" cy="687900"/>
            </a:xfrm>
            <a:prstGeom prst="roundRect">
              <a:avLst>
                <a:gd fmla="val 7532" name="adj"/>
              </a:avLst>
            </a:prstGeom>
            <a:solidFill>
              <a:srgbClr val="2D1E80"/>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5"/>
            <p:cNvSpPr txBox="1"/>
            <p:nvPr/>
          </p:nvSpPr>
          <p:spPr>
            <a:xfrm>
              <a:off x="456725" y="3696125"/>
              <a:ext cx="3168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800">
                  <a:solidFill>
                    <a:schemeClr val="lt1"/>
                  </a:solidFill>
                  <a:latin typeface="Lato"/>
                  <a:ea typeface="Lato"/>
                  <a:cs typeface="Lato"/>
                  <a:sym typeface="Lato"/>
                </a:rPr>
                <a:t>The number of times a shopper has clicked through to at least one retailer during a single session.</a:t>
              </a:r>
              <a:endParaRPr sz="800">
                <a:solidFill>
                  <a:schemeClr val="lt1"/>
                </a:solidFill>
                <a:latin typeface="Lato"/>
                <a:ea typeface="Lato"/>
                <a:cs typeface="Lato"/>
                <a:sym typeface="Lato"/>
              </a:endParaRPr>
            </a:p>
          </p:txBody>
        </p:sp>
        <p:grpSp>
          <p:nvGrpSpPr>
            <p:cNvPr id="113" name="Google Shape;113;p15"/>
            <p:cNvGrpSpPr/>
            <p:nvPr/>
          </p:nvGrpSpPr>
          <p:grpSpPr>
            <a:xfrm>
              <a:off x="505675" y="3388325"/>
              <a:ext cx="1349700" cy="307800"/>
              <a:chOff x="613150" y="3872663"/>
              <a:chExt cx="1349700" cy="307800"/>
            </a:xfrm>
          </p:grpSpPr>
          <p:sp>
            <p:nvSpPr>
              <p:cNvPr id="114" name="Google Shape;114;p15"/>
              <p:cNvSpPr/>
              <p:nvPr/>
            </p:nvSpPr>
            <p:spPr>
              <a:xfrm>
                <a:off x="613150" y="3901913"/>
                <a:ext cx="1349700" cy="249300"/>
              </a:xfrm>
              <a:prstGeom prst="roundRect">
                <a:avLst>
                  <a:gd fmla="val 50000" name="adj"/>
                </a:avLst>
              </a:prstGeom>
              <a:solidFill>
                <a:srgbClr val="3A26A3"/>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5"/>
              <p:cNvSpPr txBox="1"/>
              <p:nvPr/>
            </p:nvSpPr>
            <p:spPr>
              <a:xfrm>
                <a:off x="733450" y="3872663"/>
                <a:ext cx="1181700" cy="3078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1000"/>
                  </a:spcAft>
                  <a:buNone/>
                </a:pPr>
                <a:r>
                  <a:rPr b="1" lang="en" sz="800">
                    <a:solidFill>
                      <a:schemeClr val="lt1"/>
                    </a:solidFill>
                    <a:latin typeface="Lato"/>
                    <a:ea typeface="Lato"/>
                    <a:cs typeface="Lato"/>
                    <a:sym typeface="Lato"/>
                  </a:rPr>
                  <a:t>*Purchase Intent Clicks: </a:t>
                </a:r>
                <a:endParaRPr b="1" sz="800">
                  <a:solidFill>
                    <a:schemeClr val="lt1"/>
                  </a:solidFill>
                  <a:latin typeface="Lato"/>
                  <a:ea typeface="Lato"/>
                  <a:cs typeface="Lato"/>
                  <a:sym typeface="Lato"/>
                </a:endParaRPr>
              </a:p>
            </p:txBody>
          </p:sp>
        </p:grpSp>
      </p:grpSp>
      <p:pic>
        <p:nvPicPr>
          <p:cNvPr id="116" name="Google Shape;116;p15"/>
          <p:cNvPicPr preferRelativeResize="0"/>
          <p:nvPr/>
        </p:nvPicPr>
        <p:blipFill rotWithShape="1">
          <a:blip r:embed="rId5">
            <a:alphaModFix/>
          </a:blip>
          <a:srcRect b="15078" l="0" r="0" t="12221"/>
          <a:stretch/>
        </p:blipFill>
        <p:spPr>
          <a:xfrm>
            <a:off x="5046426" y="2035525"/>
            <a:ext cx="3507549" cy="2550051"/>
          </a:xfrm>
          <a:prstGeom prst="rect">
            <a:avLst/>
          </a:prstGeom>
          <a:noFill/>
          <a:ln>
            <a:noFill/>
          </a:ln>
        </p:spPr>
      </p:pic>
      <p:sp>
        <p:nvSpPr>
          <p:cNvPr id="117" name="Google Shape;117;p15"/>
          <p:cNvSpPr txBox="1"/>
          <p:nvPr/>
        </p:nvSpPr>
        <p:spPr>
          <a:xfrm>
            <a:off x="6271300" y="3009400"/>
            <a:ext cx="1057800" cy="7389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Clr>
                <a:srgbClr val="000000"/>
              </a:buClr>
              <a:buSzPts val="1100"/>
              <a:buFont typeface="Arial"/>
              <a:buNone/>
            </a:pPr>
            <a:r>
              <a:rPr b="1" lang="en" sz="1200">
                <a:solidFill>
                  <a:schemeClr val="dk1"/>
                </a:solidFill>
                <a:latin typeface="Lato"/>
                <a:ea typeface="Lato"/>
                <a:cs typeface="Lato"/>
                <a:sym typeface="Lato"/>
              </a:rPr>
              <a:t>By Share of Purchase Intent Clicks</a:t>
            </a:r>
            <a:endParaRPr b="1" sz="1200">
              <a:solidFill>
                <a:schemeClr val="dk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559"/>
        </a:solidFill>
      </p:bgPr>
    </p:bg>
    <p:spTree>
      <p:nvGrpSpPr>
        <p:cNvPr id="121" name="Shape 121"/>
        <p:cNvGrpSpPr/>
        <p:nvPr/>
      </p:nvGrpSpPr>
      <p:grpSpPr>
        <a:xfrm>
          <a:off x="0" y="0"/>
          <a:ext cx="0" cy="0"/>
          <a:chOff x="0" y="0"/>
          <a:chExt cx="0" cy="0"/>
        </a:xfrm>
      </p:grpSpPr>
      <p:sp>
        <p:nvSpPr>
          <p:cNvPr id="122" name="Google Shape;122;p16"/>
          <p:cNvSpPr txBox="1"/>
          <p:nvPr/>
        </p:nvSpPr>
        <p:spPr>
          <a:xfrm>
            <a:off x="374600" y="754525"/>
            <a:ext cx="3694200" cy="13602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lt1"/>
                </a:solidFill>
                <a:latin typeface="Lato"/>
                <a:ea typeface="Lato"/>
                <a:cs typeface="Lato"/>
                <a:sym typeface="Lato"/>
              </a:rPr>
              <a:t>When looking at social channels specifically, Meta (Facebook &amp; Instagram) drives the highest Purchase Intent Rates for Home Care brands at 21.1 percent (3.6x the category benchmark). Pinterest follows with 9.3 percent. Trailing behind Pinterest is YouTube with 3.0 percent. TikTok, Reddit, and Snap drive Purchase Intent Rates of 1.5, 1.1, and 0.8 percent, respectively.</a:t>
            </a:r>
            <a:endParaRPr sz="1100">
              <a:solidFill>
                <a:schemeClr val="lt1"/>
              </a:solidFill>
              <a:latin typeface="Lato"/>
              <a:ea typeface="Lato"/>
              <a:cs typeface="Lato"/>
              <a:sym typeface="Lato"/>
            </a:endParaRPr>
          </a:p>
        </p:txBody>
      </p:sp>
      <p:pic>
        <p:nvPicPr>
          <p:cNvPr id="123" name="Google Shape;123;p16">
            <a:hlinkClick r:id="rId3"/>
          </p:cNvPr>
          <p:cNvPicPr preferRelativeResize="0"/>
          <p:nvPr/>
        </p:nvPicPr>
        <p:blipFill rotWithShape="1">
          <a:blip r:embed="rId4">
            <a:alphaModFix/>
          </a:blip>
          <a:srcRect b="0" l="1095" r="1095" t="0"/>
          <a:stretch/>
        </p:blipFill>
        <p:spPr>
          <a:xfrm>
            <a:off x="374600" y="4604925"/>
            <a:ext cx="607352" cy="221775"/>
          </a:xfrm>
          <a:prstGeom prst="rect">
            <a:avLst/>
          </a:prstGeom>
          <a:noFill/>
          <a:ln>
            <a:noFill/>
          </a:ln>
        </p:spPr>
      </p:pic>
      <p:sp>
        <p:nvSpPr>
          <p:cNvPr id="124" name="Google Shape;124;p16"/>
          <p:cNvSpPr txBox="1"/>
          <p:nvPr/>
        </p:nvSpPr>
        <p:spPr>
          <a:xfrm>
            <a:off x="374600" y="2171550"/>
            <a:ext cx="3694200" cy="400200"/>
          </a:xfrm>
          <a:prstGeom prst="rect">
            <a:avLst/>
          </a:prstGeom>
          <a:noFill/>
          <a:ln>
            <a:noFill/>
          </a:ln>
        </p:spPr>
        <p:txBody>
          <a:bodyPr anchorCtr="0" anchor="t" bIns="91425" lIns="0" spcFirstLastPara="1" rIns="91425" wrap="square" tIns="91425">
            <a:spAutoFit/>
          </a:bodyPr>
          <a:lstStyle/>
          <a:p>
            <a:pPr indent="0" lvl="0" marL="0" rtl="0" algn="l">
              <a:lnSpc>
                <a:spcPct val="115000"/>
              </a:lnSpc>
              <a:spcBef>
                <a:spcPts val="0"/>
              </a:spcBef>
              <a:spcAft>
                <a:spcPts val="0"/>
              </a:spcAft>
              <a:buClr>
                <a:srgbClr val="000000"/>
              </a:buClr>
              <a:buSzPts val="1100"/>
              <a:buFont typeface="Arial"/>
              <a:buNone/>
            </a:pPr>
            <a:r>
              <a:rPr b="1" lang="en">
                <a:solidFill>
                  <a:schemeClr val="lt1"/>
                </a:solidFill>
                <a:latin typeface="Raleway"/>
                <a:ea typeface="Raleway"/>
                <a:cs typeface="Raleway"/>
                <a:sym typeface="Raleway"/>
              </a:rPr>
              <a:t>Purchase Intent Rates for Social Channels</a:t>
            </a:r>
            <a:endParaRPr b="1">
              <a:solidFill>
                <a:schemeClr val="lt1"/>
              </a:solidFill>
            </a:endParaRPr>
          </a:p>
        </p:txBody>
      </p:sp>
      <p:sp>
        <p:nvSpPr>
          <p:cNvPr id="125" name="Google Shape;125;p16"/>
          <p:cNvSpPr/>
          <p:nvPr/>
        </p:nvSpPr>
        <p:spPr>
          <a:xfrm>
            <a:off x="4412800" y="0"/>
            <a:ext cx="4774800" cy="5143500"/>
          </a:xfrm>
          <a:prstGeom prst="rect">
            <a:avLst/>
          </a:prstGeom>
          <a:solidFill>
            <a:srgbClr val="EDF3F7"/>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126" name="Google Shape;126;p16"/>
          <p:cNvSpPr/>
          <p:nvPr/>
        </p:nvSpPr>
        <p:spPr>
          <a:xfrm>
            <a:off x="4772950" y="1991500"/>
            <a:ext cx="3966600" cy="2835300"/>
          </a:xfrm>
          <a:prstGeom prst="roundRect">
            <a:avLst>
              <a:gd fmla="val 2002" name="adj"/>
            </a:avLst>
          </a:prstGeom>
          <a:solidFill>
            <a:schemeClr val="lt1"/>
          </a:solidFill>
          <a:ln cap="flat" cmpd="sng" w="9525">
            <a:solidFill>
              <a:srgbClr val="EDF3F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6"/>
          <p:cNvSpPr txBox="1"/>
          <p:nvPr/>
        </p:nvSpPr>
        <p:spPr>
          <a:xfrm>
            <a:off x="4772950" y="344900"/>
            <a:ext cx="4110000" cy="15462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Meanwhile, in terms of in-market traffic, Meta channels continue to lead the way, driving 93.4 percent of Purchase Intent Clicks*. YouTube follows with 3.2 percent. TikTok and Pinterest trail behind with 1.9 and 1.3, respectively. While Snap drives 0.2 percent, and Reddit drives 0.1 percent. It is important to note that this can be due to the fact that brands are spending more of their budget on Meta media than any other social channel, rather than assuming Meta being dominant overall in terms of performance.</a:t>
            </a:r>
            <a:endParaRPr sz="1100">
              <a:solidFill>
                <a:schemeClr val="dk1"/>
              </a:solidFill>
              <a:latin typeface="Lato"/>
              <a:ea typeface="Lato"/>
              <a:cs typeface="Lato"/>
              <a:sym typeface="Lato"/>
            </a:endParaRPr>
          </a:p>
        </p:txBody>
      </p:sp>
      <p:sp>
        <p:nvSpPr>
          <p:cNvPr id="128" name="Google Shape;128;p16"/>
          <p:cNvSpPr txBox="1"/>
          <p:nvPr/>
        </p:nvSpPr>
        <p:spPr>
          <a:xfrm>
            <a:off x="4772950" y="2114725"/>
            <a:ext cx="3966600" cy="400200"/>
          </a:xfrm>
          <a:prstGeom prst="rect">
            <a:avLst/>
          </a:prstGeom>
          <a:noFill/>
          <a:ln>
            <a:noFill/>
          </a:ln>
        </p:spPr>
        <p:txBody>
          <a:bodyPr anchorCtr="0" anchor="t" bIns="91425" lIns="0" spcFirstLastPara="1" rIns="91425" wrap="square" tIns="91425">
            <a:spAutoFit/>
          </a:bodyPr>
          <a:lstStyle/>
          <a:p>
            <a:pPr indent="0" lvl="0" marL="0" rtl="0" algn="ctr">
              <a:lnSpc>
                <a:spcPct val="100000"/>
              </a:lnSpc>
              <a:spcBef>
                <a:spcPts val="0"/>
              </a:spcBef>
              <a:spcAft>
                <a:spcPts val="1000"/>
              </a:spcAft>
              <a:buClr>
                <a:srgbClr val="000000"/>
              </a:buClr>
              <a:buSzPts val="1100"/>
              <a:buFont typeface="Arial"/>
              <a:buNone/>
            </a:pPr>
            <a:r>
              <a:rPr b="1" lang="en">
                <a:solidFill>
                  <a:schemeClr val="dk1"/>
                </a:solidFill>
                <a:latin typeface="Raleway"/>
                <a:ea typeface="Raleway"/>
                <a:cs typeface="Raleway"/>
                <a:sym typeface="Raleway"/>
              </a:rPr>
              <a:t>Meta leads in traffic for Home Care </a:t>
            </a:r>
            <a:r>
              <a:rPr b="1" lang="en">
                <a:solidFill>
                  <a:schemeClr val="dk1"/>
                </a:solidFill>
                <a:latin typeface="Raleway"/>
                <a:ea typeface="Raleway"/>
                <a:cs typeface="Raleway"/>
                <a:sym typeface="Raleway"/>
              </a:rPr>
              <a:t>brands</a:t>
            </a:r>
            <a:endParaRPr b="1">
              <a:solidFill>
                <a:schemeClr val="dk1"/>
              </a:solidFill>
            </a:endParaRPr>
          </a:p>
        </p:txBody>
      </p:sp>
      <p:grpSp>
        <p:nvGrpSpPr>
          <p:cNvPr id="129" name="Google Shape;129;p16"/>
          <p:cNvGrpSpPr/>
          <p:nvPr/>
        </p:nvGrpSpPr>
        <p:grpSpPr>
          <a:xfrm>
            <a:off x="396000" y="228600"/>
            <a:ext cx="3135600" cy="338700"/>
            <a:chOff x="396000" y="228600"/>
            <a:chExt cx="3135600" cy="338700"/>
          </a:xfrm>
        </p:grpSpPr>
        <p:sp>
          <p:nvSpPr>
            <p:cNvPr id="130" name="Google Shape;130;p16"/>
            <p:cNvSpPr txBox="1"/>
            <p:nvPr/>
          </p:nvSpPr>
          <p:spPr>
            <a:xfrm>
              <a:off x="396000" y="228600"/>
              <a:ext cx="31356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Home Care Brands Benchmarks and Insights</a:t>
              </a:r>
              <a:endParaRPr sz="1000">
                <a:solidFill>
                  <a:schemeClr val="lt1"/>
                </a:solidFill>
                <a:latin typeface="Lato"/>
                <a:ea typeface="Lato"/>
                <a:cs typeface="Lato"/>
                <a:sym typeface="Lato"/>
              </a:endParaRPr>
            </a:p>
          </p:txBody>
        </p:sp>
        <p:cxnSp>
          <p:nvCxnSpPr>
            <p:cNvPr id="131" name="Google Shape;131;p16"/>
            <p:cNvCxnSpPr/>
            <p:nvPr/>
          </p:nvCxnSpPr>
          <p:spPr>
            <a:xfrm>
              <a:off x="396000" y="567300"/>
              <a:ext cx="690300" cy="0"/>
            </a:xfrm>
            <a:prstGeom prst="straightConnector1">
              <a:avLst/>
            </a:prstGeom>
            <a:noFill/>
            <a:ln cap="flat" cmpd="sng" w="19050">
              <a:solidFill>
                <a:schemeClr val="lt1"/>
              </a:solidFill>
              <a:prstDash val="solid"/>
              <a:round/>
              <a:headEnd len="med" w="med" type="none"/>
              <a:tailEnd len="med" w="med" type="none"/>
            </a:ln>
          </p:spPr>
        </p:cxnSp>
      </p:grpSp>
      <p:pic>
        <p:nvPicPr>
          <p:cNvPr id="132" name="Google Shape;132;p16"/>
          <p:cNvPicPr preferRelativeResize="0"/>
          <p:nvPr/>
        </p:nvPicPr>
        <p:blipFill>
          <a:blip r:embed="rId5">
            <a:alphaModFix/>
          </a:blip>
          <a:stretch>
            <a:fillRect/>
          </a:stretch>
        </p:blipFill>
        <p:spPr>
          <a:xfrm>
            <a:off x="365800" y="2690850"/>
            <a:ext cx="3694201" cy="1637949"/>
          </a:xfrm>
          <a:prstGeom prst="rect">
            <a:avLst/>
          </a:prstGeom>
          <a:noFill/>
          <a:ln>
            <a:noFill/>
          </a:ln>
        </p:spPr>
      </p:pic>
      <p:pic>
        <p:nvPicPr>
          <p:cNvPr id="133" name="Google Shape;133;p16"/>
          <p:cNvPicPr preferRelativeResize="0"/>
          <p:nvPr/>
        </p:nvPicPr>
        <p:blipFill rotWithShape="1">
          <a:blip r:embed="rId6">
            <a:alphaModFix/>
          </a:blip>
          <a:srcRect b="20056" l="0" r="0" t="20056"/>
          <a:stretch/>
        </p:blipFill>
        <p:spPr>
          <a:xfrm>
            <a:off x="4950724" y="2514925"/>
            <a:ext cx="3516052" cy="2102575"/>
          </a:xfrm>
          <a:prstGeom prst="rect">
            <a:avLst/>
          </a:prstGeom>
          <a:noFill/>
          <a:ln>
            <a:noFill/>
          </a:ln>
        </p:spPr>
      </p:pic>
      <p:sp>
        <p:nvSpPr>
          <p:cNvPr id="134" name="Google Shape;134;p16"/>
          <p:cNvSpPr txBox="1"/>
          <p:nvPr/>
        </p:nvSpPr>
        <p:spPr>
          <a:xfrm>
            <a:off x="6189400" y="3203425"/>
            <a:ext cx="1060200" cy="7389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Clr>
                <a:srgbClr val="000000"/>
              </a:buClr>
              <a:buSzPts val="1100"/>
              <a:buFont typeface="Arial"/>
              <a:buNone/>
            </a:pPr>
            <a:r>
              <a:rPr b="1" lang="en" sz="1200">
                <a:solidFill>
                  <a:schemeClr val="dk1"/>
                </a:solidFill>
                <a:latin typeface="Lato"/>
                <a:ea typeface="Lato"/>
                <a:cs typeface="Lato"/>
                <a:sym typeface="Lato"/>
              </a:rPr>
              <a:t>By Share of Purchase Intent Clicks</a:t>
            </a:r>
            <a:endParaRPr b="1" sz="1200">
              <a:solidFill>
                <a:schemeClr val="dk1"/>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559"/>
        </a:solidFill>
      </p:bgPr>
    </p:bg>
    <p:spTree>
      <p:nvGrpSpPr>
        <p:cNvPr id="138" name="Shape 138"/>
        <p:cNvGrpSpPr/>
        <p:nvPr/>
      </p:nvGrpSpPr>
      <p:grpSpPr>
        <a:xfrm>
          <a:off x="0" y="0"/>
          <a:ext cx="0" cy="0"/>
          <a:chOff x="0" y="0"/>
          <a:chExt cx="0" cy="0"/>
        </a:xfrm>
      </p:grpSpPr>
      <p:sp>
        <p:nvSpPr>
          <p:cNvPr id="139" name="Google Shape;139;p17"/>
          <p:cNvSpPr/>
          <p:nvPr/>
        </p:nvSpPr>
        <p:spPr>
          <a:xfrm>
            <a:off x="4412800" y="0"/>
            <a:ext cx="4742400" cy="5143500"/>
          </a:xfrm>
          <a:prstGeom prst="rect">
            <a:avLst/>
          </a:prstGeom>
          <a:solidFill>
            <a:srgbClr val="EDF3F7"/>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140" name="Google Shape;140;p17"/>
          <p:cNvSpPr txBox="1"/>
          <p:nvPr/>
        </p:nvSpPr>
        <p:spPr>
          <a:xfrm>
            <a:off x="374600" y="1479675"/>
            <a:ext cx="3658500" cy="10470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lt1"/>
                </a:solidFill>
                <a:latin typeface="Lato"/>
                <a:ea typeface="Lato"/>
                <a:cs typeface="Lato"/>
                <a:sym typeface="Lato"/>
              </a:rPr>
              <a:t>MikMak Commerce provides premium consumer shopping experiences that create a seamless path to checkout at any retailer, from anywhere across your entire media mix, including social media, retail media, programmatic, paid search, CTV, video, email, and brand.com.</a:t>
            </a:r>
            <a:endParaRPr sz="1100">
              <a:solidFill>
                <a:schemeClr val="lt1"/>
              </a:solidFill>
              <a:latin typeface="Lato"/>
              <a:ea typeface="Lato"/>
              <a:cs typeface="Lato"/>
              <a:sym typeface="Lato"/>
            </a:endParaRPr>
          </a:p>
        </p:txBody>
      </p:sp>
      <p:sp>
        <p:nvSpPr>
          <p:cNvPr id="141" name="Google Shape;141;p17"/>
          <p:cNvSpPr/>
          <p:nvPr/>
        </p:nvSpPr>
        <p:spPr>
          <a:xfrm>
            <a:off x="-2550" y="2958575"/>
            <a:ext cx="4415350" cy="2184925"/>
          </a:xfrm>
          <a:prstGeom prst="flowChartManualInput">
            <a:avLst/>
          </a:prstGeom>
          <a:solidFill>
            <a:srgbClr val="2D1E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2" name="Google Shape;142;p17"/>
          <p:cNvGrpSpPr/>
          <p:nvPr/>
        </p:nvGrpSpPr>
        <p:grpSpPr>
          <a:xfrm>
            <a:off x="1165100" y="2629200"/>
            <a:ext cx="2063124" cy="2514302"/>
            <a:chOff x="1165100" y="2220725"/>
            <a:chExt cx="2063124" cy="2514302"/>
          </a:xfrm>
        </p:grpSpPr>
        <p:pic>
          <p:nvPicPr>
            <p:cNvPr id="143" name="Google Shape;143;p17"/>
            <p:cNvPicPr preferRelativeResize="0"/>
            <p:nvPr/>
          </p:nvPicPr>
          <p:blipFill rotWithShape="1">
            <a:blip r:embed="rId3">
              <a:alphaModFix/>
            </a:blip>
            <a:srcRect b="28556" l="0" r="0" t="0"/>
            <a:stretch/>
          </p:blipFill>
          <p:spPr>
            <a:xfrm>
              <a:off x="1451750" y="2427425"/>
              <a:ext cx="1489800" cy="2307600"/>
            </a:xfrm>
            <a:prstGeom prst="rect">
              <a:avLst/>
            </a:prstGeom>
            <a:noFill/>
            <a:ln>
              <a:noFill/>
            </a:ln>
          </p:spPr>
        </p:pic>
        <p:pic>
          <p:nvPicPr>
            <p:cNvPr id="144" name="Google Shape;144;p17"/>
            <p:cNvPicPr preferRelativeResize="0"/>
            <p:nvPr/>
          </p:nvPicPr>
          <p:blipFill rotWithShape="1">
            <a:blip r:embed="rId4">
              <a:alphaModFix/>
            </a:blip>
            <a:srcRect b="31450" l="0" r="0" t="0"/>
            <a:stretch/>
          </p:blipFill>
          <p:spPr>
            <a:xfrm>
              <a:off x="1165100" y="2220725"/>
              <a:ext cx="2063124" cy="2514302"/>
            </a:xfrm>
            <a:prstGeom prst="rect">
              <a:avLst/>
            </a:prstGeom>
            <a:noFill/>
            <a:ln>
              <a:noFill/>
            </a:ln>
          </p:spPr>
        </p:pic>
      </p:grpSp>
      <p:sp>
        <p:nvSpPr>
          <p:cNvPr id="145" name="Google Shape;145;p17"/>
          <p:cNvSpPr txBox="1"/>
          <p:nvPr/>
        </p:nvSpPr>
        <p:spPr>
          <a:xfrm>
            <a:off x="4775338" y="480075"/>
            <a:ext cx="4092600" cy="10881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1000"/>
              </a:spcAft>
              <a:buNone/>
            </a:pPr>
            <a:r>
              <a:rPr b="1" lang="en">
                <a:solidFill>
                  <a:schemeClr val="dk1"/>
                </a:solidFill>
                <a:latin typeface="Raleway"/>
                <a:ea typeface="Raleway"/>
                <a:cs typeface="Raleway"/>
                <a:sym typeface="Raleway"/>
              </a:rPr>
              <a:t>OxiClean drove category-leading purchase intent by leveraging MikMak on a YouTube Video for Action* activation during the key cold and flu season.</a:t>
            </a:r>
            <a:endParaRPr b="1">
              <a:solidFill>
                <a:schemeClr val="dk1"/>
              </a:solidFill>
              <a:latin typeface="Lato"/>
              <a:ea typeface="Lato"/>
              <a:cs typeface="Lato"/>
              <a:sym typeface="Lato"/>
            </a:endParaRPr>
          </a:p>
        </p:txBody>
      </p:sp>
      <p:grpSp>
        <p:nvGrpSpPr>
          <p:cNvPr id="146" name="Google Shape;146;p17"/>
          <p:cNvGrpSpPr/>
          <p:nvPr/>
        </p:nvGrpSpPr>
        <p:grpSpPr>
          <a:xfrm>
            <a:off x="4860286" y="1582200"/>
            <a:ext cx="1988952" cy="1047000"/>
            <a:chOff x="4809370" y="1575925"/>
            <a:chExt cx="1788305" cy="1047000"/>
          </a:xfrm>
        </p:grpSpPr>
        <p:sp>
          <p:nvSpPr>
            <p:cNvPr id="147" name="Google Shape;147;p17"/>
            <p:cNvSpPr/>
            <p:nvPr/>
          </p:nvSpPr>
          <p:spPr>
            <a:xfrm>
              <a:off x="4809375" y="1575925"/>
              <a:ext cx="1788300" cy="1047000"/>
            </a:xfrm>
            <a:prstGeom prst="roundRect">
              <a:avLst>
                <a:gd fmla="val 5735" name="adj"/>
              </a:avLst>
            </a:prstGeom>
            <a:solidFill>
              <a:srgbClr val="201559"/>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7"/>
            <p:cNvSpPr txBox="1"/>
            <p:nvPr/>
          </p:nvSpPr>
          <p:spPr>
            <a:xfrm>
              <a:off x="4887721" y="1987550"/>
              <a:ext cx="1631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800">
                  <a:solidFill>
                    <a:schemeClr val="lt1"/>
                  </a:solidFill>
                  <a:latin typeface="Lato"/>
                  <a:ea typeface="Lato"/>
                  <a:cs typeface="Lato"/>
                  <a:sym typeface="Lato"/>
                </a:rPr>
                <a:t>Higher Purchase Intent Rate</a:t>
              </a:r>
              <a:r>
                <a:rPr lang="en" sz="800">
                  <a:solidFill>
                    <a:schemeClr val="lt1"/>
                  </a:solidFill>
                  <a:latin typeface="Lato"/>
                  <a:ea typeface="Lato"/>
                  <a:cs typeface="Lato"/>
                  <a:sym typeface="Lato"/>
                </a:rPr>
                <a:t> vs. category benchmark on Youtube Video for Action</a:t>
              </a:r>
              <a:endParaRPr sz="800">
                <a:solidFill>
                  <a:schemeClr val="lt1"/>
                </a:solidFill>
                <a:latin typeface="Lato"/>
                <a:ea typeface="Lato"/>
                <a:cs typeface="Lato"/>
                <a:sym typeface="Lato"/>
              </a:endParaRPr>
            </a:p>
          </p:txBody>
        </p:sp>
        <p:sp>
          <p:nvSpPr>
            <p:cNvPr id="149" name="Google Shape;149;p17"/>
            <p:cNvSpPr txBox="1"/>
            <p:nvPr/>
          </p:nvSpPr>
          <p:spPr>
            <a:xfrm>
              <a:off x="4809370" y="1674900"/>
              <a:ext cx="1788300" cy="3693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1000"/>
                </a:spcAft>
                <a:buNone/>
              </a:pPr>
              <a:r>
                <a:rPr b="1" lang="en" sz="2400">
                  <a:solidFill>
                    <a:schemeClr val="lt1"/>
                  </a:solidFill>
                  <a:latin typeface="Lato"/>
                  <a:ea typeface="Lato"/>
                  <a:cs typeface="Lato"/>
                  <a:sym typeface="Lato"/>
                </a:rPr>
                <a:t>23%</a:t>
              </a:r>
              <a:endParaRPr sz="2400">
                <a:solidFill>
                  <a:schemeClr val="lt1"/>
                </a:solidFill>
                <a:latin typeface="Lato"/>
                <a:ea typeface="Lato"/>
                <a:cs typeface="Lato"/>
                <a:sym typeface="Lato"/>
              </a:endParaRPr>
            </a:p>
          </p:txBody>
        </p:sp>
      </p:grpSp>
      <p:grpSp>
        <p:nvGrpSpPr>
          <p:cNvPr id="150" name="Google Shape;150;p17"/>
          <p:cNvGrpSpPr/>
          <p:nvPr/>
        </p:nvGrpSpPr>
        <p:grpSpPr>
          <a:xfrm>
            <a:off x="4860286" y="2721563"/>
            <a:ext cx="1988952" cy="895500"/>
            <a:chOff x="4809370" y="2686300"/>
            <a:chExt cx="1788305" cy="895500"/>
          </a:xfrm>
        </p:grpSpPr>
        <p:sp>
          <p:nvSpPr>
            <p:cNvPr id="151" name="Google Shape;151;p17"/>
            <p:cNvSpPr/>
            <p:nvPr/>
          </p:nvSpPr>
          <p:spPr>
            <a:xfrm>
              <a:off x="4809375" y="2686300"/>
              <a:ext cx="1788300" cy="895500"/>
            </a:xfrm>
            <a:prstGeom prst="roundRect">
              <a:avLst>
                <a:gd fmla="val 5735" name="adj"/>
              </a:avLst>
            </a:prstGeom>
            <a:solidFill>
              <a:srgbClr val="201559"/>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7"/>
            <p:cNvSpPr txBox="1"/>
            <p:nvPr/>
          </p:nvSpPr>
          <p:spPr>
            <a:xfrm>
              <a:off x="4887721" y="3097925"/>
              <a:ext cx="16317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800">
                  <a:solidFill>
                    <a:schemeClr val="lt1"/>
                  </a:solidFill>
                  <a:latin typeface="Lato"/>
                  <a:ea typeface="Lato"/>
                  <a:cs typeface="Lato"/>
                  <a:sym typeface="Lato"/>
                </a:rPr>
                <a:t>Lower cost per conversion </a:t>
              </a:r>
              <a:r>
                <a:rPr lang="en" sz="800">
                  <a:solidFill>
                    <a:schemeClr val="lt1"/>
                  </a:solidFill>
                  <a:latin typeface="Lato"/>
                  <a:ea typeface="Lato"/>
                  <a:cs typeface="Lato"/>
                  <a:sym typeface="Lato"/>
                </a:rPr>
                <a:t>v</a:t>
              </a:r>
              <a:r>
                <a:rPr lang="en" sz="800">
                  <a:solidFill>
                    <a:schemeClr val="lt1"/>
                  </a:solidFill>
                  <a:latin typeface="Lato"/>
                  <a:ea typeface="Lato"/>
                  <a:cs typeface="Lato"/>
                  <a:sym typeface="Lato"/>
                </a:rPr>
                <a:t>s </a:t>
              </a:r>
              <a:r>
                <a:rPr lang="en" sz="800">
                  <a:solidFill>
                    <a:schemeClr val="lt1"/>
                  </a:solidFill>
                  <a:latin typeface="Lato"/>
                  <a:ea typeface="Lato"/>
                  <a:cs typeface="Lato"/>
                  <a:sym typeface="Lato"/>
                </a:rPr>
                <a:t>Q1-22 </a:t>
              </a:r>
              <a:r>
                <a:rPr lang="en" sz="800">
                  <a:solidFill>
                    <a:schemeClr val="lt1"/>
                  </a:solidFill>
                  <a:latin typeface="Lato"/>
                  <a:ea typeface="Lato"/>
                  <a:cs typeface="Lato"/>
                  <a:sym typeface="Lato"/>
                </a:rPr>
                <a:t>YouTube Select**</a:t>
              </a:r>
              <a:endParaRPr sz="800">
                <a:solidFill>
                  <a:schemeClr val="lt1"/>
                </a:solidFill>
                <a:latin typeface="Lato"/>
                <a:ea typeface="Lato"/>
                <a:cs typeface="Lato"/>
                <a:sym typeface="Lato"/>
              </a:endParaRPr>
            </a:p>
          </p:txBody>
        </p:sp>
        <p:sp>
          <p:nvSpPr>
            <p:cNvPr id="153" name="Google Shape;153;p17"/>
            <p:cNvSpPr txBox="1"/>
            <p:nvPr/>
          </p:nvSpPr>
          <p:spPr>
            <a:xfrm>
              <a:off x="4809370" y="2785275"/>
              <a:ext cx="1788300" cy="3693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1000"/>
                </a:spcAft>
                <a:buNone/>
              </a:pPr>
              <a:r>
                <a:rPr b="1" lang="en" sz="2400">
                  <a:solidFill>
                    <a:schemeClr val="lt1"/>
                  </a:solidFill>
                  <a:latin typeface="Lato"/>
                  <a:ea typeface="Lato"/>
                  <a:cs typeface="Lato"/>
                  <a:sym typeface="Lato"/>
                </a:rPr>
                <a:t>72</a:t>
              </a:r>
              <a:r>
                <a:rPr b="1" lang="en" sz="2400">
                  <a:solidFill>
                    <a:schemeClr val="lt1"/>
                  </a:solidFill>
                  <a:latin typeface="Lato"/>
                  <a:ea typeface="Lato"/>
                  <a:cs typeface="Lato"/>
                  <a:sym typeface="Lato"/>
                </a:rPr>
                <a:t>%</a:t>
              </a:r>
              <a:endParaRPr sz="2400">
                <a:solidFill>
                  <a:schemeClr val="lt1"/>
                </a:solidFill>
                <a:latin typeface="Lato"/>
                <a:ea typeface="Lato"/>
                <a:cs typeface="Lato"/>
                <a:sym typeface="Lato"/>
              </a:endParaRPr>
            </a:p>
          </p:txBody>
        </p:sp>
      </p:grpSp>
      <p:grpSp>
        <p:nvGrpSpPr>
          <p:cNvPr id="154" name="Google Shape;154;p17"/>
          <p:cNvGrpSpPr/>
          <p:nvPr/>
        </p:nvGrpSpPr>
        <p:grpSpPr>
          <a:xfrm>
            <a:off x="4860286" y="3709425"/>
            <a:ext cx="1988952" cy="895500"/>
            <a:chOff x="4809370" y="3811000"/>
            <a:chExt cx="1788305" cy="895500"/>
          </a:xfrm>
        </p:grpSpPr>
        <p:sp>
          <p:nvSpPr>
            <p:cNvPr id="155" name="Google Shape;155;p17"/>
            <p:cNvSpPr/>
            <p:nvPr/>
          </p:nvSpPr>
          <p:spPr>
            <a:xfrm>
              <a:off x="4809375" y="3811000"/>
              <a:ext cx="1788300" cy="895500"/>
            </a:xfrm>
            <a:prstGeom prst="roundRect">
              <a:avLst>
                <a:gd fmla="val 5735" name="adj"/>
              </a:avLst>
            </a:prstGeom>
            <a:solidFill>
              <a:srgbClr val="201559"/>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7"/>
            <p:cNvSpPr txBox="1"/>
            <p:nvPr/>
          </p:nvSpPr>
          <p:spPr>
            <a:xfrm>
              <a:off x="4887721" y="4222625"/>
              <a:ext cx="16317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800">
                  <a:solidFill>
                    <a:schemeClr val="lt1"/>
                  </a:solidFill>
                  <a:latin typeface="Lato"/>
                  <a:ea typeface="Lato"/>
                  <a:cs typeface="Lato"/>
                  <a:sym typeface="Lato"/>
                </a:rPr>
                <a:t>Lift in Awareness </a:t>
              </a:r>
              <a:r>
                <a:rPr lang="en" sz="800">
                  <a:solidFill>
                    <a:schemeClr val="lt1"/>
                  </a:solidFill>
                  <a:latin typeface="Lato"/>
                  <a:ea typeface="Lato"/>
                  <a:cs typeface="Lato"/>
                  <a:sym typeface="Lato"/>
                </a:rPr>
                <a:t>vs. Q1-22 YouTube benchmark</a:t>
              </a:r>
              <a:endParaRPr sz="800">
                <a:solidFill>
                  <a:schemeClr val="lt1"/>
                </a:solidFill>
                <a:latin typeface="Lato"/>
                <a:ea typeface="Lato"/>
                <a:cs typeface="Lato"/>
                <a:sym typeface="Lato"/>
              </a:endParaRPr>
            </a:p>
          </p:txBody>
        </p:sp>
        <p:sp>
          <p:nvSpPr>
            <p:cNvPr id="157" name="Google Shape;157;p17"/>
            <p:cNvSpPr txBox="1"/>
            <p:nvPr/>
          </p:nvSpPr>
          <p:spPr>
            <a:xfrm>
              <a:off x="4809370" y="3909975"/>
              <a:ext cx="1788300" cy="3693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1000"/>
                </a:spcAft>
                <a:buNone/>
              </a:pPr>
              <a:r>
                <a:rPr b="1" lang="en" sz="2400">
                  <a:solidFill>
                    <a:schemeClr val="lt1"/>
                  </a:solidFill>
                  <a:latin typeface="Lato"/>
                  <a:ea typeface="Lato"/>
                  <a:cs typeface="Lato"/>
                  <a:sym typeface="Lato"/>
                </a:rPr>
                <a:t>+2.2%</a:t>
              </a:r>
              <a:endParaRPr sz="2400">
                <a:solidFill>
                  <a:schemeClr val="lt1"/>
                </a:solidFill>
                <a:latin typeface="Lato"/>
                <a:ea typeface="Lato"/>
                <a:cs typeface="Lato"/>
                <a:sym typeface="Lato"/>
              </a:endParaRPr>
            </a:p>
          </p:txBody>
        </p:sp>
      </p:grpSp>
      <p:pic>
        <p:nvPicPr>
          <p:cNvPr id="158" name="Google Shape;158;p17">
            <a:hlinkClick r:id="rId5"/>
          </p:cNvPr>
          <p:cNvPicPr preferRelativeResize="0"/>
          <p:nvPr/>
        </p:nvPicPr>
        <p:blipFill rotWithShape="1">
          <a:blip r:embed="rId6">
            <a:alphaModFix/>
          </a:blip>
          <a:srcRect b="0" l="1095" r="1095" t="0"/>
          <a:stretch/>
        </p:blipFill>
        <p:spPr>
          <a:xfrm>
            <a:off x="374600" y="4604925"/>
            <a:ext cx="607352" cy="221775"/>
          </a:xfrm>
          <a:prstGeom prst="rect">
            <a:avLst/>
          </a:prstGeom>
          <a:noFill/>
          <a:ln>
            <a:noFill/>
          </a:ln>
        </p:spPr>
      </p:pic>
      <p:grpSp>
        <p:nvGrpSpPr>
          <p:cNvPr id="159" name="Google Shape;159;p17"/>
          <p:cNvGrpSpPr/>
          <p:nvPr/>
        </p:nvGrpSpPr>
        <p:grpSpPr>
          <a:xfrm>
            <a:off x="396000" y="228600"/>
            <a:ext cx="3135600" cy="338700"/>
            <a:chOff x="396000" y="228600"/>
            <a:chExt cx="3135600" cy="338700"/>
          </a:xfrm>
        </p:grpSpPr>
        <p:sp>
          <p:nvSpPr>
            <p:cNvPr id="160" name="Google Shape;160;p17"/>
            <p:cNvSpPr txBox="1"/>
            <p:nvPr/>
          </p:nvSpPr>
          <p:spPr>
            <a:xfrm>
              <a:off x="396000" y="228600"/>
              <a:ext cx="31356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Home Care Brands Benchmarks and Insights</a:t>
              </a:r>
              <a:endParaRPr sz="1000">
                <a:solidFill>
                  <a:schemeClr val="lt1"/>
                </a:solidFill>
                <a:latin typeface="Lato"/>
                <a:ea typeface="Lato"/>
                <a:cs typeface="Lato"/>
                <a:sym typeface="Lato"/>
              </a:endParaRPr>
            </a:p>
          </p:txBody>
        </p:sp>
        <p:cxnSp>
          <p:nvCxnSpPr>
            <p:cNvPr id="161" name="Google Shape;161;p17"/>
            <p:cNvCxnSpPr/>
            <p:nvPr/>
          </p:nvCxnSpPr>
          <p:spPr>
            <a:xfrm>
              <a:off x="396000" y="567300"/>
              <a:ext cx="690300" cy="0"/>
            </a:xfrm>
            <a:prstGeom prst="straightConnector1">
              <a:avLst/>
            </a:prstGeom>
            <a:noFill/>
            <a:ln cap="flat" cmpd="sng" w="19050">
              <a:solidFill>
                <a:schemeClr val="lt1"/>
              </a:solidFill>
              <a:prstDash val="solid"/>
              <a:round/>
              <a:headEnd len="med" w="med" type="none"/>
              <a:tailEnd len="med" w="med" type="none"/>
            </a:ln>
          </p:spPr>
        </p:cxnSp>
      </p:grpSp>
      <p:grpSp>
        <p:nvGrpSpPr>
          <p:cNvPr id="162" name="Google Shape;162;p17"/>
          <p:cNvGrpSpPr/>
          <p:nvPr/>
        </p:nvGrpSpPr>
        <p:grpSpPr>
          <a:xfrm>
            <a:off x="7164597" y="1568105"/>
            <a:ext cx="1489891" cy="2575818"/>
            <a:chOff x="7006737" y="1525200"/>
            <a:chExt cx="1839826" cy="3181200"/>
          </a:xfrm>
        </p:grpSpPr>
        <p:grpSp>
          <p:nvGrpSpPr>
            <p:cNvPr id="163" name="Google Shape;163;p17"/>
            <p:cNvGrpSpPr/>
            <p:nvPr/>
          </p:nvGrpSpPr>
          <p:grpSpPr>
            <a:xfrm>
              <a:off x="7256775" y="1583175"/>
              <a:ext cx="1361075" cy="2872250"/>
              <a:chOff x="7256775" y="1583175"/>
              <a:chExt cx="1361075" cy="2872250"/>
            </a:xfrm>
          </p:grpSpPr>
          <p:pic>
            <p:nvPicPr>
              <p:cNvPr id="164" name="Google Shape;164;p17"/>
              <p:cNvPicPr preferRelativeResize="0"/>
              <p:nvPr/>
            </p:nvPicPr>
            <p:blipFill rotWithShape="1">
              <a:blip r:embed="rId7">
                <a:alphaModFix/>
              </a:blip>
              <a:srcRect b="5288" l="29213" r="28046" t="25213"/>
              <a:stretch/>
            </p:blipFill>
            <p:spPr>
              <a:xfrm>
                <a:off x="7263950" y="1605425"/>
                <a:ext cx="1353900" cy="2850000"/>
              </a:xfrm>
              <a:prstGeom prst="roundRect">
                <a:avLst>
                  <a:gd fmla="val 7927" name="adj"/>
                </a:avLst>
              </a:prstGeom>
              <a:noFill/>
              <a:ln>
                <a:noFill/>
              </a:ln>
            </p:spPr>
          </p:pic>
          <p:sp>
            <p:nvSpPr>
              <p:cNvPr id="165" name="Google Shape;165;p17"/>
              <p:cNvSpPr/>
              <p:nvPr/>
            </p:nvSpPr>
            <p:spPr>
              <a:xfrm>
                <a:off x="7256775" y="1583175"/>
                <a:ext cx="1353900" cy="1575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6" name="Google Shape;166;p17"/>
            <p:cNvPicPr preferRelativeResize="0"/>
            <p:nvPr/>
          </p:nvPicPr>
          <p:blipFill rotWithShape="1">
            <a:blip r:embed="rId4">
              <a:alphaModFix/>
            </a:blip>
            <a:srcRect b="-389" l="0" r="0" t="3131"/>
            <a:stretch/>
          </p:blipFill>
          <p:spPr>
            <a:xfrm>
              <a:off x="7006737" y="1525200"/>
              <a:ext cx="1839826" cy="3181200"/>
            </a:xfrm>
            <a:prstGeom prst="rect">
              <a:avLst/>
            </a:prstGeom>
            <a:noFill/>
            <a:ln>
              <a:noFill/>
            </a:ln>
          </p:spPr>
        </p:pic>
      </p:grpSp>
      <p:sp>
        <p:nvSpPr>
          <p:cNvPr id="167" name="Google Shape;167;p17">
            <a:hlinkClick r:id="rId8"/>
          </p:cNvPr>
          <p:cNvSpPr/>
          <p:nvPr/>
        </p:nvSpPr>
        <p:spPr>
          <a:xfrm>
            <a:off x="7081400" y="4246725"/>
            <a:ext cx="1656300" cy="358200"/>
          </a:xfrm>
          <a:prstGeom prst="roundRect">
            <a:avLst>
              <a:gd fmla="val 50000" name="adj"/>
            </a:avLst>
          </a:prstGeom>
          <a:solidFill>
            <a:srgbClr val="2015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uFill>
                  <a:noFill/>
                </a:uFill>
                <a:latin typeface="Raleway"/>
                <a:ea typeface="Raleway"/>
                <a:cs typeface="Raleway"/>
                <a:sym typeface="Raleway"/>
                <a:hlinkClick r:id="rId9">
                  <a:extLst>
                    <a:ext uri="{A12FA001-AC4F-418D-AE19-62706E023703}">
                      <ahyp:hlinkClr val="tx"/>
                    </a:ext>
                  </a:extLst>
                </a:hlinkClick>
              </a:rPr>
              <a:t>Read Full Case Study</a:t>
            </a:r>
            <a:endParaRPr b="1" sz="1000">
              <a:solidFill>
                <a:schemeClr val="lt1"/>
              </a:solidFill>
            </a:endParaRPr>
          </a:p>
        </p:txBody>
      </p:sp>
      <p:sp>
        <p:nvSpPr>
          <p:cNvPr id="168" name="Google Shape;168;p17"/>
          <p:cNvSpPr txBox="1"/>
          <p:nvPr/>
        </p:nvSpPr>
        <p:spPr>
          <a:xfrm>
            <a:off x="374600" y="800775"/>
            <a:ext cx="3658500" cy="6789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1800">
                <a:solidFill>
                  <a:schemeClr val="lt1"/>
                </a:solidFill>
                <a:latin typeface="Raleway"/>
                <a:ea typeface="Raleway"/>
                <a:cs typeface="Raleway"/>
                <a:sym typeface="Raleway"/>
              </a:rPr>
              <a:t>How MikMak makes products discoverable</a:t>
            </a:r>
            <a:endParaRPr b="1" sz="1800">
              <a:solidFill>
                <a:schemeClr val="lt1"/>
              </a:solidFill>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559"/>
        </a:solidFill>
      </p:bgPr>
    </p:bg>
    <p:spTree>
      <p:nvGrpSpPr>
        <p:cNvPr id="172" name="Shape 172"/>
        <p:cNvGrpSpPr/>
        <p:nvPr/>
      </p:nvGrpSpPr>
      <p:grpSpPr>
        <a:xfrm>
          <a:off x="0" y="0"/>
          <a:ext cx="0" cy="0"/>
          <a:chOff x="0" y="0"/>
          <a:chExt cx="0" cy="0"/>
        </a:xfrm>
      </p:grpSpPr>
      <p:sp>
        <p:nvSpPr>
          <p:cNvPr id="173" name="Google Shape;173;p18"/>
          <p:cNvSpPr/>
          <p:nvPr/>
        </p:nvSpPr>
        <p:spPr>
          <a:xfrm>
            <a:off x="4312600" y="2571600"/>
            <a:ext cx="4875000" cy="2571900"/>
          </a:xfrm>
          <a:prstGeom prst="rect">
            <a:avLst/>
          </a:prstGeom>
          <a:solidFill>
            <a:schemeClr val="lt1"/>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174" name="Google Shape;174;p18"/>
          <p:cNvSpPr/>
          <p:nvPr/>
        </p:nvSpPr>
        <p:spPr>
          <a:xfrm>
            <a:off x="4312525" y="0"/>
            <a:ext cx="4875000" cy="2571900"/>
          </a:xfrm>
          <a:prstGeom prst="rect">
            <a:avLst/>
          </a:prstGeom>
          <a:solidFill>
            <a:srgbClr val="EDF3F7"/>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175" name="Google Shape;175;p18"/>
          <p:cNvSpPr txBox="1"/>
          <p:nvPr/>
        </p:nvSpPr>
        <p:spPr>
          <a:xfrm>
            <a:off x="374600" y="733025"/>
            <a:ext cx="3554400" cy="4497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2400">
                <a:solidFill>
                  <a:schemeClr val="lt1"/>
                </a:solidFill>
                <a:latin typeface="Raleway"/>
                <a:ea typeface="Raleway"/>
                <a:cs typeface="Raleway"/>
                <a:sym typeface="Raleway"/>
              </a:rPr>
              <a:t>Beat the competition</a:t>
            </a:r>
            <a:endParaRPr b="1" sz="2400">
              <a:solidFill>
                <a:schemeClr val="lt1"/>
              </a:solidFill>
              <a:latin typeface="Raleway"/>
              <a:ea typeface="Raleway"/>
              <a:cs typeface="Raleway"/>
              <a:sym typeface="Raleway"/>
            </a:endParaRPr>
          </a:p>
        </p:txBody>
      </p:sp>
      <p:sp>
        <p:nvSpPr>
          <p:cNvPr id="176" name="Google Shape;176;p18"/>
          <p:cNvSpPr txBox="1"/>
          <p:nvPr/>
        </p:nvSpPr>
        <p:spPr>
          <a:xfrm>
            <a:off x="374600" y="1442896"/>
            <a:ext cx="3554400" cy="8262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lt1"/>
                </a:solidFill>
                <a:latin typeface="Lato"/>
                <a:ea typeface="Lato"/>
                <a:cs typeface="Lato"/>
                <a:sym typeface="Lato"/>
              </a:rPr>
              <a:t>To effectively grow market share, you must know, compare, and optimize your performance against brands in your category by channel, retailer, and more. You must also understand how performance changes over time.</a:t>
            </a:r>
            <a:endParaRPr sz="1100">
              <a:solidFill>
                <a:schemeClr val="lt1"/>
              </a:solidFill>
              <a:latin typeface="Lato"/>
              <a:ea typeface="Lato"/>
              <a:cs typeface="Lato"/>
              <a:sym typeface="Lato"/>
            </a:endParaRPr>
          </a:p>
        </p:txBody>
      </p:sp>
      <p:cxnSp>
        <p:nvCxnSpPr>
          <p:cNvPr id="177" name="Google Shape;177;p18"/>
          <p:cNvCxnSpPr/>
          <p:nvPr/>
        </p:nvCxnSpPr>
        <p:spPr>
          <a:xfrm>
            <a:off x="374600" y="1315800"/>
            <a:ext cx="714900" cy="0"/>
          </a:xfrm>
          <a:prstGeom prst="straightConnector1">
            <a:avLst/>
          </a:prstGeom>
          <a:noFill/>
          <a:ln cap="flat" cmpd="sng" w="19050">
            <a:solidFill>
              <a:srgbClr val="FFFFFF"/>
            </a:solidFill>
            <a:prstDash val="solid"/>
            <a:round/>
            <a:headEnd len="med" w="med" type="none"/>
            <a:tailEnd len="med" w="med" type="none"/>
          </a:ln>
        </p:spPr>
      </p:cxnSp>
      <p:sp>
        <p:nvSpPr>
          <p:cNvPr id="178" name="Google Shape;178;p18"/>
          <p:cNvSpPr txBox="1"/>
          <p:nvPr/>
        </p:nvSpPr>
        <p:spPr>
          <a:xfrm>
            <a:off x="4688613" y="262650"/>
            <a:ext cx="4133700" cy="400200"/>
          </a:xfrm>
          <a:prstGeom prst="rect">
            <a:avLst/>
          </a:prstGeom>
          <a:noFill/>
          <a:ln>
            <a:noFill/>
          </a:ln>
        </p:spPr>
        <p:txBody>
          <a:bodyPr anchorCtr="0" anchor="t" bIns="91425" lIns="0" spcFirstLastPara="1" rIns="91425" wrap="square" tIns="91425">
            <a:spAutoFit/>
          </a:bodyPr>
          <a:lstStyle/>
          <a:p>
            <a:pPr indent="0" lvl="0" marL="0" rtl="0" algn="ctr">
              <a:lnSpc>
                <a:spcPct val="115000"/>
              </a:lnSpc>
              <a:spcBef>
                <a:spcPts val="0"/>
              </a:spcBef>
              <a:spcAft>
                <a:spcPts val="0"/>
              </a:spcAft>
              <a:buClr>
                <a:srgbClr val="000000"/>
              </a:buClr>
              <a:buSzPts val="1100"/>
              <a:buFont typeface="Arial"/>
              <a:buNone/>
            </a:pPr>
            <a:r>
              <a:rPr b="1" lang="en">
                <a:solidFill>
                  <a:schemeClr val="dk1"/>
                </a:solidFill>
                <a:latin typeface="Raleway"/>
                <a:ea typeface="Raleway"/>
                <a:cs typeface="Raleway"/>
                <a:sym typeface="Raleway"/>
              </a:rPr>
              <a:t>Purchase Intent Rates for Home Care Products</a:t>
            </a:r>
            <a:endParaRPr b="1">
              <a:solidFill>
                <a:schemeClr val="dk1"/>
              </a:solidFill>
            </a:endParaRPr>
          </a:p>
        </p:txBody>
      </p:sp>
      <p:pic>
        <p:nvPicPr>
          <p:cNvPr id="179" name="Google Shape;179;p18">
            <a:hlinkClick r:id="rId3"/>
          </p:cNvPr>
          <p:cNvPicPr preferRelativeResize="0"/>
          <p:nvPr/>
        </p:nvPicPr>
        <p:blipFill rotWithShape="1">
          <a:blip r:embed="rId4">
            <a:alphaModFix/>
          </a:blip>
          <a:srcRect b="0" l="1095" r="1095" t="0"/>
          <a:stretch/>
        </p:blipFill>
        <p:spPr>
          <a:xfrm>
            <a:off x="374600" y="4604925"/>
            <a:ext cx="607352" cy="221775"/>
          </a:xfrm>
          <a:prstGeom prst="rect">
            <a:avLst/>
          </a:prstGeom>
          <a:noFill/>
          <a:ln>
            <a:noFill/>
          </a:ln>
        </p:spPr>
      </p:pic>
      <p:sp>
        <p:nvSpPr>
          <p:cNvPr id="180" name="Google Shape;180;p18"/>
          <p:cNvSpPr txBox="1"/>
          <p:nvPr/>
        </p:nvSpPr>
        <p:spPr>
          <a:xfrm>
            <a:off x="391475" y="396325"/>
            <a:ext cx="3549300" cy="2952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lang="en">
                <a:solidFill>
                  <a:schemeClr val="lt1"/>
                </a:solidFill>
                <a:latin typeface="Raleway"/>
                <a:ea typeface="Raleway"/>
                <a:cs typeface="Raleway"/>
                <a:sym typeface="Raleway"/>
              </a:rPr>
              <a:t>Accelerate Sales &amp; Market Share</a:t>
            </a:r>
            <a:endParaRPr>
              <a:solidFill>
                <a:schemeClr val="lt1"/>
              </a:solidFill>
              <a:latin typeface="Raleway"/>
              <a:ea typeface="Raleway"/>
              <a:cs typeface="Raleway"/>
              <a:sym typeface="Raleway"/>
            </a:endParaRPr>
          </a:p>
        </p:txBody>
      </p:sp>
      <p:sp>
        <p:nvSpPr>
          <p:cNvPr id="181" name="Google Shape;181;p18"/>
          <p:cNvSpPr txBox="1"/>
          <p:nvPr/>
        </p:nvSpPr>
        <p:spPr>
          <a:xfrm>
            <a:off x="374600" y="2350636"/>
            <a:ext cx="3554400" cy="4497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200">
                <a:solidFill>
                  <a:schemeClr val="lt1"/>
                </a:solidFill>
                <a:latin typeface="Lato"/>
                <a:ea typeface="Lato"/>
                <a:cs typeface="Lato"/>
                <a:sym typeface="Lato"/>
              </a:rPr>
              <a:t>Purchase Intent for Home Care Brands are highest during springtime, on Sundays and Wednesdays</a:t>
            </a:r>
            <a:endParaRPr b="1" sz="1200">
              <a:solidFill>
                <a:schemeClr val="lt1"/>
              </a:solidFill>
              <a:latin typeface="Lato"/>
              <a:ea typeface="Lato"/>
              <a:cs typeface="Lato"/>
              <a:sym typeface="Lato"/>
            </a:endParaRPr>
          </a:p>
        </p:txBody>
      </p:sp>
      <p:sp>
        <p:nvSpPr>
          <p:cNvPr id="182" name="Google Shape;182;p18"/>
          <p:cNvSpPr txBox="1"/>
          <p:nvPr/>
        </p:nvSpPr>
        <p:spPr>
          <a:xfrm>
            <a:off x="374600" y="2946352"/>
            <a:ext cx="3554400" cy="13275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lt1"/>
                </a:solidFill>
                <a:latin typeface="Lato"/>
                <a:ea typeface="Lato"/>
                <a:cs typeface="Lato"/>
                <a:sym typeface="Lato"/>
              </a:rPr>
              <a:t>Right now, Home Care shoppers are most likely to purchase online in springtime, with the first week in April driving the highest Purchase Intent Rates in the past year. This could likely be attributed to spring cleaning traditions. These shoppers are also most likely to purchase on Sunday or Wednesday, with a Purchase Intent Rate of 5.5 percent.</a:t>
            </a:r>
            <a:endParaRPr sz="1100">
              <a:solidFill>
                <a:schemeClr val="lt1"/>
              </a:solidFill>
              <a:latin typeface="Lato"/>
              <a:ea typeface="Lato"/>
              <a:cs typeface="Lato"/>
              <a:sym typeface="Lato"/>
            </a:endParaRPr>
          </a:p>
        </p:txBody>
      </p:sp>
      <p:sp>
        <p:nvSpPr>
          <p:cNvPr id="183" name="Google Shape;183;p18"/>
          <p:cNvSpPr txBox="1"/>
          <p:nvPr/>
        </p:nvSpPr>
        <p:spPr>
          <a:xfrm>
            <a:off x="4683188" y="2748475"/>
            <a:ext cx="4133700" cy="585000"/>
          </a:xfrm>
          <a:prstGeom prst="rect">
            <a:avLst/>
          </a:prstGeom>
          <a:noFill/>
          <a:ln>
            <a:noFill/>
          </a:ln>
        </p:spPr>
        <p:txBody>
          <a:bodyPr anchorCtr="0" anchor="t" bIns="91425" lIns="0" spcFirstLastPara="1" rIns="91425" wrap="square" tIns="91425">
            <a:spAutoFit/>
          </a:bodyPr>
          <a:lstStyle/>
          <a:p>
            <a:pPr indent="0" lvl="0" marL="0" rtl="0" algn="ctr">
              <a:lnSpc>
                <a:spcPct val="100000"/>
              </a:lnSpc>
              <a:spcBef>
                <a:spcPts val="0"/>
              </a:spcBef>
              <a:spcAft>
                <a:spcPts val="0"/>
              </a:spcAft>
              <a:buClr>
                <a:srgbClr val="000000"/>
              </a:buClr>
              <a:buSzPts val="1100"/>
              <a:buFont typeface="Arial"/>
              <a:buNone/>
            </a:pPr>
            <a:r>
              <a:rPr b="1" lang="en">
                <a:solidFill>
                  <a:schemeClr val="dk1"/>
                </a:solidFill>
                <a:latin typeface="Raleway"/>
                <a:ea typeface="Raleway"/>
                <a:cs typeface="Raleway"/>
                <a:sym typeface="Raleway"/>
              </a:rPr>
              <a:t>Purchase Intent Rates for Home Care Products </a:t>
            </a:r>
            <a:r>
              <a:rPr b="1" lang="en" sz="1200">
                <a:solidFill>
                  <a:schemeClr val="dk1"/>
                </a:solidFill>
                <a:latin typeface="Raleway"/>
                <a:ea typeface="Raleway"/>
                <a:cs typeface="Raleway"/>
                <a:sym typeface="Raleway"/>
              </a:rPr>
              <a:t>by Day of Week</a:t>
            </a:r>
            <a:endParaRPr b="1" sz="1200">
              <a:solidFill>
                <a:schemeClr val="dk1"/>
              </a:solidFill>
            </a:endParaRPr>
          </a:p>
        </p:txBody>
      </p:sp>
      <p:pic>
        <p:nvPicPr>
          <p:cNvPr id="184" name="Google Shape;184;p18"/>
          <p:cNvPicPr preferRelativeResize="0"/>
          <p:nvPr/>
        </p:nvPicPr>
        <p:blipFill>
          <a:blip r:embed="rId5">
            <a:alphaModFix/>
          </a:blip>
          <a:stretch>
            <a:fillRect/>
          </a:stretch>
        </p:blipFill>
        <p:spPr>
          <a:xfrm>
            <a:off x="4683312" y="3436003"/>
            <a:ext cx="4133693" cy="1390700"/>
          </a:xfrm>
          <a:prstGeom prst="rect">
            <a:avLst/>
          </a:prstGeom>
          <a:noFill/>
          <a:ln>
            <a:noFill/>
          </a:ln>
        </p:spPr>
      </p:pic>
      <p:pic>
        <p:nvPicPr>
          <p:cNvPr id="185" name="Google Shape;185;p18"/>
          <p:cNvPicPr preferRelativeResize="0"/>
          <p:nvPr/>
        </p:nvPicPr>
        <p:blipFill>
          <a:blip r:embed="rId6">
            <a:alphaModFix/>
          </a:blip>
          <a:stretch>
            <a:fillRect/>
          </a:stretch>
        </p:blipFill>
        <p:spPr>
          <a:xfrm>
            <a:off x="4668063" y="721335"/>
            <a:ext cx="4164174" cy="159729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3F7"/>
        </a:solidFill>
      </p:bgPr>
    </p:bg>
    <p:spTree>
      <p:nvGrpSpPr>
        <p:cNvPr id="189" name="Shape 189"/>
        <p:cNvGrpSpPr/>
        <p:nvPr/>
      </p:nvGrpSpPr>
      <p:grpSpPr>
        <a:xfrm>
          <a:off x="0" y="0"/>
          <a:ext cx="0" cy="0"/>
          <a:chOff x="0" y="0"/>
          <a:chExt cx="0" cy="0"/>
        </a:xfrm>
      </p:grpSpPr>
      <p:sp>
        <p:nvSpPr>
          <p:cNvPr id="190" name="Google Shape;190;p19"/>
          <p:cNvSpPr txBox="1"/>
          <p:nvPr/>
        </p:nvSpPr>
        <p:spPr>
          <a:xfrm>
            <a:off x="374600" y="1389488"/>
            <a:ext cx="3209700" cy="678900"/>
          </a:xfrm>
          <a:prstGeom prst="rect">
            <a:avLst/>
          </a:prstGeom>
          <a:noFill/>
          <a:ln>
            <a:noFill/>
          </a:ln>
        </p:spPr>
        <p:txBody>
          <a:bodyPr anchorCtr="0" anchor="t" bIns="26775" lIns="0"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1800">
                <a:solidFill>
                  <a:schemeClr val="dk1"/>
                </a:solidFill>
                <a:latin typeface="Raleway"/>
                <a:ea typeface="Raleway"/>
                <a:cs typeface="Raleway"/>
                <a:sym typeface="Raleway"/>
              </a:rPr>
              <a:t>How MikMak creates competitive advantage</a:t>
            </a:r>
            <a:endParaRPr b="1" sz="1800">
              <a:solidFill>
                <a:schemeClr val="dk1"/>
              </a:solidFill>
              <a:latin typeface="Raleway"/>
              <a:ea typeface="Raleway"/>
              <a:cs typeface="Raleway"/>
              <a:sym typeface="Raleway"/>
            </a:endParaRPr>
          </a:p>
        </p:txBody>
      </p:sp>
      <p:sp>
        <p:nvSpPr>
          <p:cNvPr id="191" name="Google Shape;191;p19"/>
          <p:cNvSpPr txBox="1"/>
          <p:nvPr/>
        </p:nvSpPr>
        <p:spPr>
          <a:xfrm>
            <a:off x="374600" y="2189963"/>
            <a:ext cx="3336300" cy="13560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With MikMak Benchmark Insights, you can see how your brand stacks up against other brands in your category. </a:t>
            </a:r>
            <a:r>
              <a:rPr lang="en" sz="1100">
                <a:solidFill>
                  <a:schemeClr val="dk1"/>
                </a:solidFill>
                <a:latin typeface="Lato"/>
                <a:ea typeface="Lato"/>
                <a:cs typeface="Lato"/>
                <a:sym typeface="Lato"/>
              </a:rPr>
              <a:t>More specifically, you can understand your performance and media investment relative to the competition. This allows your brand to identify new conversion opportunities and compare your performance over time to quickly understand changes and progress toward your goals.</a:t>
            </a:r>
            <a:endParaRPr sz="1100">
              <a:solidFill>
                <a:schemeClr val="dk1"/>
              </a:solidFill>
              <a:latin typeface="Lato"/>
              <a:ea typeface="Lato"/>
              <a:cs typeface="Lato"/>
              <a:sym typeface="Lato"/>
            </a:endParaRPr>
          </a:p>
        </p:txBody>
      </p:sp>
      <p:pic>
        <p:nvPicPr>
          <p:cNvPr id="192" name="Google Shape;192;p19">
            <a:hlinkClick r:id="rId3"/>
          </p:cNvPr>
          <p:cNvPicPr preferRelativeResize="0"/>
          <p:nvPr/>
        </p:nvPicPr>
        <p:blipFill rotWithShape="1">
          <a:blip r:embed="rId4">
            <a:alphaModFix/>
          </a:blip>
          <a:srcRect b="9" l="0" r="0" t="19"/>
          <a:stretch/>
        </p:blipFill>
        <p:spPr>
          <a:xfrm>
            <a:off x="374600" y="4604925"/>
            <a:ext cx="607352" cy="221775"/>
          </a:xfrm>
          <a:prstGeom prst="rect">
            <a:avLst/>
          </a:prstGeom>
          <a:noFill/>
          <a:ln>
            <a:noFill/>
          </a:ln>
        </p:spPr>
      </p:pic>
      <p:pic>
        <p:nvPicPr>
          <p:cNvPr id="193" name="Google Shape;193;p19"/>
          <p:cNvPicPr preferRelativeResize="0"/>
          <p:nvPr/>
        </p:nvPicPr>
        <p:blipFill rotWithShape="1">
          <a:blip r:embed="rId5">
            <a:alphaModFix/>
          </a:blip>
          <a:srcRect b="0" l="5651" r="28402" t="0"/>
          <a:stretch/>
        </p:blipFill>
        <p:spPr>
          <a:xfrm>
            <a:off x="4054625" y="0"/>
            <a:ext cx="5089377" cy="5143501"/>
          </a:xfrm>
          <a:prstGeom prst="rect">
            <a:avLst/>
          </a:prstGeom>
          <a:noFill/>
          <a:ln>
            <a:noFill/>
          </a:ln>
        </p:spPr>
      </p:pic>
      <p:sp>
        <p:nvSpPr>
          <p:cNvPr id="194" name="Google Shape;194;p19"/>
          <p:cNvSpPr/>
          <p:nvPr/>
        </p:nvSpPr>
        <p:spPr>
          <a:xfrm>
            <a:off x="4054575" y="0"/>
            <a:ext cx="5089500" cy="5143500"/>
          </a:xfrm>
          <a:prstGeom prst="rect">
            <a:avLst/>
          </a:prstGeom>
          <a:solidFill>
            <a:srgbClr val="201559">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p:txBody>
      </p:sp>
      <p:grpSp>
        <p:nvGrpSpPr>
          <p:cNvPr id="195" name="Google Shape;195;p19"/>
          <p:cNvGrpSpPr/>
          <p:nvPr/>
        </p:nvGrpSpPr>
        <p:grpSpPr>
          <a:xfrm>
            <a:off x="396000" y="228600"/>
            <a:ext cx="3135600" cy="338700"/>
            <a:chOff x="396000" y="228600"/>
            <a:chExt cx="3135600" cy="338700"/>
          </a:xfrm>
        </p:grpSpPr>
        <p:sp>
          <p:nvSpPr>
            <p:cNvPr id="196" name="Google Shape;196;p19"/>
            <p:cNvSpPr txBox="1"/>
            <p:nvPr/>
          </p:nvSpPr>
          <p:spPr>
            <a:xfrm>
              <a:off x="396000" y="228600"/>
              <a:ext cx="31356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dk1"/>
                  </a:solidFill>
                  <a:latin typeface="Lato"/>
                  <a:ea typeface="Lato"/>
                  <a:cs typeface="Lato"/>
                  <a:sym typeface="Lato"/>
                </a:rPr>
                <a:t>Home Care Brands Benchmarks and Insights</a:t>
              </a:r>
              <a:endParaRPr sz="1000">
                <a:solidFill>
                  <a:schemeClr val="dk1"/>
                </a:solidFill>
                <a:latin typeface="Lato"/>
                <a:ea typeface="Lato"/>
                <a:cs typeface="Lato"/>
                <a:sym typeface="Lato"/>
              </a:endParaRPr>
            </a:p>
          </p:txBody>
        </p:sp>
        <p:cxnSp>
          <p:nvCxnSpPr>
            <p:cNvPr id="197" name="Google Shape;197;p19"/>
            <p:cNvCxnSpPr/>
            <p:nvPr/>
          </p:nvCxnSpPr>
          <p:spPr>
            <a:xfrm>
              <a:off x="396000" y="567300"/>
              <a:ext cx="690300" cy="0"/>
            </a:xfrm>
            <a:prstGeom prst="straightConnector1">
              <a:avLst/>
            </a:prstGeom>
            <a:noFill/>
            <a:ln cap="flat" cmpd="sng" w="19050">
              <a:solidFill>
                <a:srgbClr val="2D1E80"/>
              </a:solidFill>
              <a:prstDash val="solid"/>
              <a:round/>
              <a:headEnd len="med" w="med" type="none"/>
              <a:tailEnd len="med" w="med" type="none"/>
            </a:ln>
          </p:spPr>
        </p:cxnSp>
      </p:grpSp>
      <p:sp>
        <p:nvSpPr>
          <p:cNvPr id="198" name="Google Shape;198;p19"/>
          <p:cNvSpPr/>
          <p:nvPr/>
        </p:nvSpPr>
        <p:spPr>
          <a:xfrm>
            <a:off x="4727025" y="1267800"/>
            <a:ext cx="3744600" cy="2313900"/>
          </a:xfrm>
          <a:prstGeom prst="roundRect">
            <a:avLst>
              <a:gd fmla="val 3597" name="adj"/>
            </a:avLst>
          </a:prstGeom>
          <a:solidFill>
            <a:srgbClr val="25065A"/>
          </a:solidFill>
          <a:ln cap="flat" cmpd="sng" w="9525">
            <a:solidFill>
              <a:srgbClr val="3A26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9"/>
          <p:cNvSpPr txBox="1"/>
          <p:nvPr/>
        </p:nvSpPr>
        <p:spPr>
          <a:xfrm>
            <a:off x="4975150" y="2267725"/>
            <a:ext cx="3209700" cy="112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“Sometimes people say that being early is the same as being wrong, I actually don’t believe that. I believe that being early is the same as having a head start.”</a:t>
            </a:r>
            <a:endParaRPr sz="1000">
              <a:solidFill>
                <a:schemeClr val="lt1"/>
              </a:solidFill>
              <a:latin typeface="Lato"/>
              <a:ea typeface="Lato"/>
              <a:cs typeface="Lato"/>
              <a:sym typeface="Lato"/>
            </a:endParaRPr>
          </a:p>
          <a:p>
            <a:pPr indent="0" lvl="0" marL="0" rtl="0" algn="l">
              <a:spcBef>
                <a:spcPts val="0"/>
              </a:spcBef>
              <a:spcAft>
                <a:spcPts val="0"/>
              </a:spcAft>
              <a:buNone/>
            </a:pPr>
            <a:r>
              <a:t/>
            </a:r>
            <a:endParaRPr sz="1000">
              <a:solidFill>
                <a:schemeClr val="lt1"/>
              </a:solidFill>
              <a:latin typeface="Lato"/>
              <a:ea typeface="Lato"/>
              <a:cs typeface="Lato"/>
              <a:sym typeface="Lato"/>
            </a:endParaRPr>
          </a:p>
          <a:p>
            <a:pPr indent="0" lvl="0" marL="0" rtl="0" algn="l">
              <a:spcBef>
                <a:spcPts val="0"/>
              </a:spcBef>
              <a:spcAft>
                <a:spcPts val="0"/>
              </a:spcAft>
              <a:buNone/>
            </a:pPr>
            <a:r>
              <a:rPr b="1" lang="en" sz="1100">
                <a:solidFill>
                  <a:schemeClr val="lt1"/>
                </a:solidFill>
                <a:latin typeface="Lato"/>
                <a:ea typeface="Lato"/>
                <a:cs typeface="Lato"/>
                <a:sym typeface="Lato"/>
              </a:rPr>
              <a:t>- Stu Landesberg</a:t>
            </a:r>
            <a:endParaRPr b="1" sz="1100">
              <a:solidFill>
                <a:schemeClr val="lt1"/>
              </a:solidFill>
              <a:latin typeface="Lato"/>
              <a:ea typeface="Lato"/>
              <a:cs typeface="Lato"/>
              <a:sym typeface="Lato"/>
            </a:endParaRPr>
          </a:p>
          <a:p>
            <a:pPr indent="0" lvl="0" marL="0" rtl="0" algn="l">
              <a:spcBef>
                <a:spcPts val="0"/>
              </a:spcBef>
              <a:spcAft>
                <a:spcPts val="0"/>
              </a:spcAft>
              <a:buNone/>
            </a:pPr>
            <a:r>
              <a:rPr lang="en" sz="1000">
                <a:solidFill>
                  <a:schemeClr val="lt1"/>
                </a:solidFill>
                <a:latin typeface="Lato"/>
                <a:ea typeface="Lato"/>
                <a:cs typeface="Lato"/>
                <a:sym typeface="Lato"/>
              </a:rPr>
              <a:t>Co-Founder &amp; CEO, Thrive Market</a:t>
            </a:r>
            <a:endParaRPr sz="1000">
              <a:solidFill>
                <a:schemeClr val="lt1"/>
              </a:solidFill>
              <a:latin typeface="Lato"/>
              <a:ea typeface="Lato"/>
              <a:cs typeface="Lato"/>
              <a:sym typeface="Lato"/>
            </a:endParaRPr>
          </a:p>
        </p:txBody>
      </p:sp>
      <p:pic>
        <p:nvPicPr>
          <p:cNvPr id="200" name="Google Shape;200;p19"/>
          <p:cNvPicPr preferRelativeResize="0"/>
          <p:nvPr/>
        </p:nvPicPr>
        <p:blipFill rotWithShape="1">
          <a:blip r:embed="rId6">
            <a:alphaModFix/>
          </a:blip>
          <a:srcRect b="34249" l="9271" r="3673" t="13275"/>
          <a:stretch/>
        </p:blipFill>
        <p:spPr>
          <a:xfrm>
            <a:off x="4727025" y="1503000"/>
            <a:ext cx="2024723" cy="639075"/>
          </a:xfrm>
          <a:prstGeom prst="rect">
            <a:avLst/>
          </a:prstGeom>
          <a:noFill/>
          <a:ln>
            <a:noFill/>
          </a:ln>
        </p:spPr>
      </p:pic>
      <p:sp>
        <p:nvSpPr>
          <p:cNvPr id="201" name="Google Shape;201;p19">
            <a:hlinkClick r:id="rId7"/>
          </p:cNvPr>
          <p:cNvSpPr/>
          <p:nvPr/>
        </p:nvSpPr>
        <p:spPr>
          <a:xfrm>
            <a:off x="7103275" y="1707000"/>
            <a:ext cx="1081500" cy="270900"/>
          </a:xfrm>
          <a:prstGeom prst="roundRect">
            <a:avLst>
              <a:gd fmla="val 50000" name="adj"/>
            </a:avLst>
          </a:prstGeom>
          <a:solidFill>
            <a:srgbClr val="2FC5C6"/>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800">
                <a:solidFill>
                  <a:schemeClr val="lt1"/>
                </a:solidFill>
                <a:uFill>
                  <a:noFill/>
                </a:uFill>
                <a:latin typeface="Raleway"/>
                <a:ea typeface="Raleway"/>
                <a:cs typeface="Raleway"/>
                <a:sym typeface="Raleway"/>
                <a:hlinkClick r:id="rId8">
                  <a:extLst>
                    <a:ext uri="{A12FA001-AC4F-418D-AE19-62706E023703}">
                      <ahyp:hlinkClr val="tx"/>
                    </a:ext>
                  </a:extLst>
                </a:hlinkClick>
              </a:rPr>
              <a:t>LISTEN HERE</a:t>
            </a:r>
            <a:endParaRPr b="1" sz="800">
              <a:solidFill>
                <a:schemeClr val="lt1"/>
              </a:solidFill>
              <a:latin typeface="Raleway"/>
              <a:ea typeface="Raleway"/>
              <a:cs typeface="Raleway"/>
              <a:sym typeface="Raleway"/>
            </a:endParaRPr>
          </a:p>
        </p:txBody>
      </p:sp>
      <p:pic>
        <p:nvPicPr>
          <p:cNvPr id="202" name="Google Shape;202;p19"/>
          <p:cNvPicPr preferRelativeResize="0"/>
          <p:nvPr/>
        </p:nvPicPr>
        <p:blipFill>
          <a:blip r:embed="rId9">
            <a:alphaModFix/>
          </a:blip>
          <a:stretch>
            <a:fillRect/>
          </a:stretch>
        </p:blipFill>
        <p:spPr>
          <a:xfrm>
            <a:off x="7199175" y="1766800"/>
            <a:ext cx="151275" cy="151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559"/>
        </a:solidFill>
      </p:bgPr>
    </p:bg>
    <p:spTree>
      <p:nvGrpSpPr>
        <p:cNvPr id="206" name="Shape 206"/>
        <p:cNvGrpSpPr/>
        <p:nvPr/>
      </p:nvGrpSpPr>
      <p:grpSpPr>
        <a:xfrm>
          <a:off x="0" y="0"/>
          <a:ext cx="0" cy="0"/>
          <a:chOff x="0" y="0"/>
          <a:chExt cx="0" cy="0"/>
        </a:xfrm>
      </p:grpSpPr>
      <p:sp>
        <p:nvSpPr>
          <p:cNvPr id="207" name="Google Shape;207;p20"/>
          <p:cNvSpPr/>
          <p:nvPr/>
        </p:nvSpPr>
        <p:spPr>
          <a:xfrm>
            <a:off x="3932850" y="0"/>
            <a:ext cx="5254800" cy="5143500"/>
          </a:xfrm>
          <a:prstGeom prst="rect">
            <a:avLst/>
          </a:prstGeom>
          <a:solidFill>
            <a:srgbClr val="EDF3F7"/>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208" name="Google Shape;208;p20"/>
          <p:cNvSpPr/>
          <p:nvPr/>
        </p:nvSpPr>
        <p:spPr>
          <a:xfrm>
            <a:off x="4305450" y="2120450"/>
            <a:ext cx="4391100" cy="2706300"/>
          </a:xfrm>
          <a:prstGeom prst="roundRect">
            <a:avLst>
              <a:gd fmla="val 2002" name="adj"/>
            </a:avLst>
          </a:prstGeom>
          <a:solidFill>
            <a:schemeClr val="lt1"/>
          </a:solidFill>
          <a:ln cap="flat" cmpd="sng" w="9525">
            <a:solidFill>
              <a:srgbClr val="EDF3F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0"/>
          <p:cNvSpPr txBox="1"/>
          <p:nvPr/>
        </p:nvSpPr>
        <p:spPr>
          <a:xfrm>
            <a:off x="374600" y="1638863"/>
            <a:ext cx="3142800" cy="793200"/>
          </a:xfrm>
          <a:prstGeom prst="rect">
            <a:avLst/>
          </a:prstGeom>
          <a:noFill/>
          <a:ln>
            <a:noFill/>
          </a:ln>
        </p:spPr>
        <p:txBody>
          <a:bodyPr anchorCtr="0" anchor="t" bIns="26775" lIns="26775"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2400">
                <a:solidFill>
                  <a:schemeClr val="lt1"/>
                </a:solidFill>
                <a:latin typeface="Raleway"/>
                <a:ea typeface="Raleway"/>
                <a:cs typeface="Raleway"/>
                <a:sym typeface="Raleway"/>
              </a:rPr>
              <a:t>Strengthen Retailer Partnerships</a:t>
            </a:r>
            <a:endParaRPr b="1" sz="2400">
              <a:solidFill>
                <a:schemeClr val="lt1"/>
              </a:solidFill>
              <a:latin typeface="Raleway"/>
              <a:ea typeface="Raleway"/>
              <a:cs typeface="Raleway"/>
              <a:sym typeface="Raleway"/>
            </a:endParaRPr>
          </a:p>
        </p:txBody>
      </p:sp>
      <p:sp>
        <p:nvSpPr>
          <p:cNvPr id="210" name="Google Shape;210;p20"/>
          <p:cNvSpPr txBox="1"/>
          <p:nvPr/>
        </p:nvSpPr>
        <p:spPr>
          <a:xfrm>
            <a:off x="374600" y="2781938"/>
            <a:ext cx="3142800" cy="7224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chemeClr val="lt1"/>
                </a:solidFill>
                <a:latin typeface="Lato"/>
                <a:ea typeface="Lato"/>
                <a:cs typeface="Lato"/>
                <a:sym typeface="Lato"/>
              </a:rPr>
              <a:t>Using proprietary, retailer-specific consumer insights in joint planning discussions with retailers can help unlock shelf space and media value.</a:t>
            </a:r>
            <a:endParaRPr sz="1100">
              <a:solidFill>
                <a:schemeClr val="lt1"/>
              </a:solidFill>
              <a:latin typeface="Lato"/>
              <a:ea typeface="Lato"/>
              <a:cs typeface="Lato"/>
              <a:sym typeface="Lato"/>
            </a:endParaRPr>
          </a:p>
        </p:txBody>
      </p:sp>
      <p:cxnSp>
        <p:nvCxnSpPr>
          <p:cNvPr id="211" name="Google Shape;211;p20"/>
          <p:cNvCxnSpPr/>
          <p:nvPr/>
        </p:nvCxnSpPr>
        <p:spPr>
          <a:xfrm>
            <a:off x="374600" y="2633375"/>
            <a:ext cx="714900" cy="0"/>
          </a:xfrm>
          <a:prstGeom prst="straightConnector1">
            <a:avLst/>
          </a:prstGeom>
          <a:noFill/>
          <a:ln cap="flat" cmpd="sng" w="19050">
            <a:solidFill>
              <a:srgbClr val="FFFFFF"/>
            </a:solidFill>
            <a:prstDash val="solid"/>
            <a:round/>
            <a:headEnd len="med" w="med" type="none"/>
            <a:tailEnd len="med" w="med" type="none"/>
          </a:ln>
        </p:spPr>
      </p:cxnSp>
      <p:pic>
        <p:nvPicPr>
          <p:cNvPr id="212" name="Google Shape;212;p20">
            <a:hlinkClick r:id="rId3"/>
          </p:cNvPr>
          <p:cNvPicPr preferRelativeResize="0"/>
          <p:nvPr/>
        </p:nvPicPr>
        <p:blipFill rotWithShape="1">
          <a:blip r:embed="rId4">
            <a:alphaModFix/>
          </a:blip>
          <a:srcRect b="0" l="1095" r="1095" t="0"/>
          <a:stretch/>
        </p:blipFill>
        <p:spPr>
          <a:xfrm>
            <a:off x="374600" y="4604925"/>
            <a:ext cx="607352" cy="221775"/>
          </a:xfrm>
          <a:prstGeom prst="rect">
            <a:avLst/>
          </a:prstGeom>
          <a:noFill/>
          <a:ln>
            <a:noFill/>
          </a:ln>
        </p:spPr>
      </p:pic>
      <p:sp>
        <p:nvSpPr>
          <p:cNvPr id="213" name="Google Shape;213;p20"/>
          <p:cNvSpPr txBox="1"/>
          <p:nvPr/>
        </p:nvSpPr>
        <p:spPr>
          <a:xfrm>
            <a:off x="374600" y="1302163"/>
            <a:ext cx="3142800" cy="295200"/>
          </a:xfrm>
          <a:prstGeom prst="rect">
            <a:avLst/>
          </a:prstGeom>
          <a:noFill/>
          <a:ln>
            <a:noFill/>
          </a:ln>
        </p:spPr>
        <p:txBody>
          <a:bodyPr anchorCtr="0" anchor="t" bIns="26775" lIns="26775" spcFirstLastPara="1" rIns="26775" wrap="square" tIns="26775">
            <a:noAutofit/>
          </a:bodyPr>
          <a:lstStyle/>
          <a:p>
            <a:pPr indent="0" lvl="0" marL="0" rtl="0" algn="l">
              <a:spcBef>
                <a:spcPts val="0"/>
              </a:spcBef>
              <a:spcAft>
                <a:spcPts val="0"/>
              </a:spcAft>
              <a:buClr>
                <a:srgbClr val="000000"/>
              </a:buClr>
              <a:buSzPts val="1100"/>
              <a:buFont typeface="Arial"/>
              <a:buNone/>
            </a:pPr>
            <a:r>
              <a:rPr lang="en">
                <a:solidFill>
                  <a:schemeClr val="lt1"/>
                </a:solidFill>
                <a:latin typeface="Raleway"/>
                <a:ea typeface="Raleway"/>
                <a:cs typeface="Raleway"/>
                <a:sym typeface="Raleway"/>
              </a:rPr>
              <a:t>Accelerate Sales &amp; Market Share</a:t>
            </a:r>
            <a:endParaRPr>
              <a:solidFill>
                <a:schemeClr val="lt1"/>
              </a:solidFill>
              <a:latin typeface="Raleway"/>
              <a:ea typeface="Raleway"/>
              <a:cs typeface="Raleway"/>
              <a:sym typeface="Raleway"/>
            </a:endParaRPr>
          </a:p>
        </p:txBody>
      </p:sp>
      <p:sp>
        <p:nvSpPr>
          <p:cNvPr id="214" name="Google Shape;214;p20"/>
          <p:cNvSpPr txBox="1"/>
          <p:nvPr/>
        </p:nvSpPr>
        <p:spPr>
          <a:xfrm>
            <a:off x="4305450" y="291500"/>
            <a:ext cx="4509600" cy="17286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Lato"/>
                <a:ea typeface="Lato"/>
                <a:cs typeface="Lato"/>
                <a:sym typeface="Lato"/>
              </a:rPr>
              <a:t>Amazon is the top retailer for Home Care shoppers</a:t>
            </a:r>
            <a:endParaRPr b="1" sz="1200">
              <a:solidFill>
                <a:schemeClr val="dk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b="1" sz="1200">
              <a:solidFill>
                <a:schemeClr val="dk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rPr lang="en" sz="1100">
                <a:solidFill>
                  <a:schemeClr val="dk1"/>
                </a:solidFill>
                <a:latin typeface="Lato"/>
                <a:ea typeface="Lato"/>
                <a:cs typeface="Lato"/>
                <a:sym typeface="Lato"/>
              </a:rPr>
              <a:t>Right now, among the Top 5 Home Care retailers, Amazon is the driving the most in-market traffic, with 40.8 percent of Purchase Intent Clicks. Walmart and Target are second and third with 30 percent and 17.1 percent, respectively. Specialty retailers, Home Depot and Lowe’s round out the Top 5 retailers at 6.9 and 5.1 percent. It is important for Home Care brands to be available at a mix of retailers, including specialty retailers, to reach consumers where they prefer to shop.</a:t>
            </a:r>
            <a:endParaRPr sz="1100">
              <a:solidFill>
                <a:schemeClr val="dk1"/>
              </a:solidFill>
              <a:latin typeface="Lato"/>
              <a:ea typeface="Lato"/>
              <a:cs typeface="Lato"/>
              <a:sym typeface="Lato"/>
            </a:endParaRPr>
          </a:p>
        </p:txBody>
      </p:sp>
      <p:sp>
        <p:nvSpPr>
          <p:cNvPr id="215" name="Google Shape;215;p20"/>
          <p:cNvSpPr txBox="1"/>
          <p:nvPr/>
        </p:nvSpPr>
        <p:spPr>
          <a:xfrm>
            <a:off x="4305450" y="2203150"/>
            <a:ext cx="4391100" cy="400200"/>
          </a:xfrm>
          <a:prstGeom prst="rect">
            <a:avLst/>
          </a:prstGeom>
          <a:noFill/>
          <a:ln>
            <a:noFill/>
          </a:ln>
        </p:spPr>
        <p:txBody>
          <a:bodyPr anchorCtr="0" anchor="t" bIns="91425" lIns="0" spcFirstLastPara="1" rIns="91425" wrap="square" tIns="91425">
            <a:spAutoFit/>
          </a:bodyPr>
          <a:lstStyle/>
          <a:p>
            <a:pPr indent="0" lvl="0" marL="0" rtl="0" algn="ctr">
              <a:lnSpc>
                <a:spcPct val="100000"/>
              </a:lnSpc>
              <a:spcBef>
                <a:spcPts val="0"/>
              </a:spcBef>
              <a:spcAft>
                <a:spcPts val="0"/>
              </a:spcAft>
              <a:buClr>
                <a:srgbClr val="000000"/>
              </a:buClr>
              <a:buSzPts val="1100"/>
              <a:buFont typeface="Arial"/>
              <a:buNone/>
            </a:pPr>
            <a:r>
              <a:rPr b="1" lang="en">
                <a:solidFill>
                  <a:schemeClr val="dk1"/>
                </a:solidFill>
                <a:latin typeface="Raleway"/>
                <a:ea typeface="Raleway"/>
                <a:cs typeface="Raleway"/>
                <a:sym typeface="Raleway"/>
              </a:rPr>
              <a:t>Top 5 Home Care Retailers</a:t>
            </a:r>
            <a:endParaRPr b="1" sz="1200">
              <a:solidFill>
                <a:schemeClr val="dk1"/>
              </a:solidFill>
            </a:endParaRPr>
          </a:p>
        </p:txBody>
      </p:sp>
      <p:pic>
        <p:nvPicPr>
          <p:cNvPr id="216" name="Google Shape;216;p20"/>
          <p:cNvPicPr preferRelativeResize="0"/>
          <p:nvPr/>
        </p:nvPicPr>
        <p:blipFill rotWithShape="1">
          <a:blip r:embed="rId5">
            <a:alphaModFix/>
          </a:blip>
          <a:srcRect b="16576" l="0" r="0" t="17408"/>
          <a:stretch/>
        </p:blipFill>
        <p:spPr>
          <a:xfrm>
            <a:off x="4836225" y="2603349"/>
            <a:ext cx="3200607" cy="2100827"/>
          </a:xfrm>
          <a:prstGeom prst="rect">
            <a:avLst/>
          </a:prstGeom>
          <a:noFill/>
          <a:ln>
            <a:noFill/>
          </a:ln>
        </p:spPr>
      </p:pic>
      <p:sp>
        <p:nvSpPr>
          <p:cNvPr id="217" name="Google Shape;217;p20"/>
          <p:cNvSpPr txBox="1"/>
          <p:nvPr/>
        </p:nvSpPr>
        <p:spPr>
          <a:xfrm>
            <a:off x="5906425" y="3284313"/>
            <a:ext cx="1060200" cy="7389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Clr>
                <a:srgbClr val="000000"/>
              </a:buClr>
              <a:buSzPts val="1100"/>
              <a:buFont typeface="Arial"/>
              <a:buNone/>
            </a:pPr>
            <a:r>
              <a:rPr b="1" lang="en" sz="1200">
                <a:solidFill>
                  <a:schemeClr val="dk1"/>
                </a:solidFill>
                <a:latin typeface="Lato"/>
                <a:ea typeface="Lato"/>
                <a:cs typeface="Lato"/>
                <a:sym typeface="Lato"/>
              </a:rPr>
              <a:t>By Share of Purchase Intent Clicks</a:t>
            </a:r>
            <a:endParaRPr b="1" sz="1200">
              <a:solidFill>
                <a:schemeClr val="dk1"/>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559"/>
        </a:solidFill>
      </p:bgPr>
    </p:bg>
    <p:spTree>
      <p:nvGrpSpPr>
        <p:cNvPr id="221" name="Shape 221"/>
        <p:cNvGrpSpPr/>
        <p:nvPr/>
      </p:nvGrpSpPr>
      <p:grpSpPr>
        <a:xfrm>
          <a:off x="0" y="0"/>
          <a:ext cx="0" cy="0"/>
          <a:chOff x="0" y="0"/>
          <a:chExt cx="0" cy="0"/>
        </a:xfrm>
      </p:grpSpPr>
      <p:pic>
        <p:nvPicPr>
          <p:cNvPr id="222" name="Google Shape;222;p21"/>
          <p:cNvPicPr preferRelativeResize="0"/>
          <p:nvPr/>
        </p:nvPicPr>
        <p:blipFill rotWithShape="1">
          <a:blip r:embed="rId3">
            <a:alphaModFix/>
          </a:blip>
          <a:srcRect b="0" l="32198" r="0" t="0"/>
          <a:stretch/>
        </p:blipFill>
        <p:spPr>
          <a:xfrm>
            <a:off x="4212000" y="0"/>
            <a:ext cx="4931999" cy="5143499"/>
          </a:xfrm>
          <a:prstGeom prst="rect">
            <a:avLst/>
          </a:prstGeom>
          <a:noFill/>
          <a:ln>
            <a:noFill/>
          </a:ln>
        </p:spPr>
      </p:pic>
      <p:sp>
        <p:nvSpPr>
          <p:cNvPr id="223" name="Google Shape;223;p21"/>
          <p:cNvSpPr txBox="1"/>
          <p:nvPr/>
        </p:nvSpPr>
        <p:spPr>
          <a:xfrm>
            <a:off x="374600" y="736775"/>
            <a:ext cx="3400800" cy="20553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200">
                <a:solidFill>
                  <a:schemeClr val="lt1"/>
                </a:solidFill>
                <a:latin typeface="Lato"/>
                <a:ea typeface="Lato"/>
                <a:cs typeface="Lato"/>
                <a:sym typeface="Lato"/>
              </a:rPr>
              <a:t>Home Care Shoppers have an Average Basket Size of 6.7 items</a:t>
            </a:r>
            <a:endParaRPr b="1" sz="12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t/>
            </a:r>
            <a:endParaRPr b="1" sz="1200">
              <a:solidFill>
                <a:schemeClr val="lt1"/>
              </a:solidFill>
              <a:latin typeface="Lato"/>
              <a:ea typeface="Lato"/>
              <a:cs typeface="Lato"/>
              <a:sym typeface="Lato"/>
            </a:endParaRPr>
          </a:p>
          <a:p>
            <a:pPr indent="0" lvl="0" marL="0" rtl="0" algn="l">
              <a:spcBef>
                <a:spcPts val="0"/>
              </a:spcBef>
              <a:spcAft>
                <a:spcPts val="0"/>
              </a:spcAft>
              <a:buClr>
                <a:srgbClr val="000000"/>
              </a:buClr>
              <a:buSzPts val="1100"/>
              <a:buFont typeface="Arial"/>
              <a:buNone/>
            </a:pPr>
            <a:r>
              <a:rPr lang="en" sz="1100">
                <a:solidFill>
                  <a:schemeClr val="lt1"/>
                </a:solidFill>
                <a:latin typeface="Lato"/>
                <a:ea typeface="Lato"/>
                <a:cs typeface="Lato"/>
                <a:sym typeface="Lato"/>
              </a:rPr>
              <a:t>According to the MikMak Shopping Index, Home Care shoppers have an Average Basket Size of 6.7 items. The Average </a:t>
            </a:r>
            <a:r>
              <a:rPr lang="en" sz="1100">
                <a:solidFill>
                  <a:schemeClr val="lt1"/>
                </a:solidFill>
                <a:latin typeface="Lato"/>
                <a:ea typeface="Lato"/>
                <a:cs typeface="Lato"/>
                <a:sym typeface="Lato"/>
              </a:rPr>
              <a:t>Order </a:t>
            </a:r>
            <a:r>
              <a:rPr lang="en" sz="1100">
                <a:solidFill>
                  <a:schemeClr val="lt1"/>
                </a:solidFill>
                <a:latin typeface="Lato"/>
                <a:ea typeface="Lato"/>
                <a:cs typeface="Lato"/>
                <a:sym typeface="Lato"/>
              </a:rPr>
              <a:t>Value of those baskets is $70.95. Within those baskets, Food Storage Containers are the top products. The MikMak Shopping Index also reveals that these shoppers are often also buying Grocery items, as well as other Home Care products alongside their purchases.</a:t>
            </a:r>
            <a:endParaRPr sz="1100">
              <a:solidFill>
                <a:schemeClr val="lt1"/>
              </a:solidFill>
              <a:latin typeface="Lato"/>
              <a:ea typeface="Lato"/>
              <a:cs typeface="Lato"/>
              <a:sym typeface="Lato"/>
            </a:endParaRPr>
          </a:p>
        </p:txBody>
      </p:sp>
      <p:pic>
        <p:nvPicPr>
          <p:cNvPr id="224" name="Google Shape;224;p21">
            <a:hlinkClick r:id="rId4"/>
          </p:cNvPr>
          <p:cNvPicPr preferRelativeResize="0"/>
          <p:nvPr/>
        </p:nvPicPr>
        <p:blipFill rotWithShape="1">
          <a:blip r:embed="rId5">
            <a:alphaModFix/>
          </a:blip>
          <a:srcRect b="0" l="1095" r="1095" t="0"/>
          <a:stretch/>
        </p:blipFill>
        <p:spPr>
          <a:xfrm>
            <a:off x="374600" y="4604925"/>
            <a:ext cx="607352" cy="221775"/>
          </a:xfrm>
          <a:prstGeom prst="rect">
            <a:avLst/>
          </a:prstGeom>
          <a:noFill/>
          <a:ln>
            <a:noFill/>
          </a:ln>
        </p:spPr>
      </p:pic>
      <p:sp>
        <p:nvSpPr>
          <p:cNvPr id="225" name="Google Shape;225;p21"/>
          <p:cNvSpPr/>
          <p:nvPr/>
        </p:nvSpPr>
        <p:spPr>
          <a:xfrm>
            <a:off x="4212225" y="0"/>
            <a:ext cx="4932000" cy="5143500"/>
          </a:xfrm>
          <a:prstGeom prst="rect">
            <a:avLst/>
          </a:prstGeom>
          <a:solidFill>
            <a:srgbClr val="2D1E80">
              <a:alpha val="47470"/>
            </a:srgbClr>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226" name="Google Shape;226;p21"/>
          <p:cNvSpPr/>
          <p:nvPr/>
        </p:nvSpPr>
        <p:spPr>
          <a:xfrm>
            <a:off x="374600" y="3047500"/>
            <a:ext cx="1545300" cy="1169700"/>
          </a:xfrm>
          <a:prstGeom prst="roundRect">
            <a:avLst>
              <a:gd fmla="val 5806" name="adj"/>
            </a:avLst>
          </a:prstGeom>
          <a:solidFill>
            <a:srgbClr val="2D1E80"/>
          </a:solidFill>
          <a:ln>
            <a:noFill/>
          </a:ln>
          <a:effectLst>
            <a:outerShdw blurRad="28575" rotWithShape="0" algn="bl" dir="4440000" dist="3810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solidFill>
                <a:srgbClr val="084A49"/>
              </a:solidFill>
            </a:endParaRPr>
          </a:p>
        </p:txBody>
      </p:sp>
      <p:sp>
        <p:nvSpPr>
          <p:cNvPr id="227" name="Google Shape;227;p21"/>
          <p:cNvSpPr txBox="1"/>
          <p:nvPr/>
        </p:nvSpPr>
        <p:spPr>
          <a:xfrm>
            <a:off x="400825" y="3553325"/>
            <a:ext cx="14928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rgbClr val="FFFFFF"/>
                </a:solidFill>
                <a:latin typeface="Lato"/>
                <a:ea typeface="Lato"/>
                <a:cs typeface="Lato"/>
                <a:sym typeface="Lato"/>
              </a:rPr>
              <a:t>Average Basket Size</a:t>
            </a:r>
            <a:endParaRPr sz="1100">
              <a:solidFill>
                <a:srgbClr val="FFFFFF"/>
              </a:solidFill>
              <a:latin typeface="Lato"/>
              <a:ea typeface="Lato"/>
              <a:cs typeface="Lato"/>
              <a:sym typeface="Lato"/>
            </a:endParaRPr>
          </a:p>
        </p:txBody>
      </p:sp>
      <p:sp>
        <p:nvSpPr>
          <p:cNvPr id="228" name="Google Shape;228;p21"/>
          <p:cNvSpPr txBox="1"/>
          <p:nvPr/>
        </p:nvSpPr>
        <p:spPr>
          <a:xfrm>
            <a:off x="400875" y="3730750"/>
            <a:ext cx="1492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FFFFFF"/>
                </a:solidFill>
                <a:latin typeface="Lato"/>
                <a:ea typeface="Lato"/>
                <a:cs typeface="Lato"/>
                <a:sym typeface="Lato"/>
              </a:rPr>
              <a:t>6.7</a:t>
            </a:r>
            <a:r>
              <a:rPr b="1" lang="en" sz="1500">
                <a:solidFill>
                  <a:srgbClr val="FFFFFF"/>
                </a:solidFill>
                <a:latin typeface="Lato"/>
                <a:ea typeface="Lato"/>
                <a:cs typeface="Lato"/>
                <a:sym typeface="Lato"/>
              </a:rPr>
              <a:t> </a:t>
            </a:r>
            <a:r>
              <a:rPr b="1" lang="en" sz="1500">
                <a:solidFill>
                  <a:srgbClr val="FFFFFF"/>
                </a:solidFill>
                <a:latin typeface="Lato"/>
                <a:ea typeface="Lato"/>
                <a:cs typeface="Lato"/>
                <a:sym typeface="Lato"/>
              </a:rPr>
              <a:t>items</a:t>
            </a:r>
            <a:endParaRPr sz="1500">
              <a:solidFill>
                <a:srgbClr val="FFFFFF"/>
              </a:solidFill>
              <a:latin typeface="Lato"/>
              <a:ea typeface="Lato"/>
              <a:cs typeface="Lato"/>
              <a:sym typeface="Lato"/>
            </a:endParaRPr>
          </a:p>
        </p:txBody>
      </p:sp>
      <p:pic>
        <p:nvPicPr>
          <p:cNvPr id="229" name="Google Shape;229;p21"/>
          <p:cNvPicPr preferRelativeResize="0"/>
          <p:nvPr/>
        </p:nvPicPr>
        <p:blipFill>
          <a:blip r:embed="rId6">
            <a:alphaModFix/>
          </a:blip>
          <a:stretch>
            <a:fillRect/>
          </a:stretch>
        </p:blipFill>
        <p:spPr>
          <a:xfrm>
            <a:off x="981674" y="3170129"/>
            <a:ext cx="331113" cy="338700"/>
          </a:xfrm>
          <a:prstGeom prst="rect">
            <a:avLst/>
          </a:prstGeom>
          <a:noFill/>
          <a:ln>
            <a:noFill/>
          </a:ln>
        </p:spPr>
      </p:pic>
      <p:sp>
        <p:nvSpPr>
          <p:cNvPr id="230" name="Google Shape;230;p21"/>
          <p:cNvSpPr/>
          <p:nvPr/>
        </p:nvSpPr>
        <p:spPr>
          <a:xfrm>
            <a:off x="2208500" y="3047500"/>
            <a:ext cx="1545300" cy="1169700"/>
          </a:xfrm>
          <a:prstGeom prst="roundRect">
            <a:avLst>
              <a:gd fmla="val 5806" name="adj"/>
            </a:avLst>
          </a:prstGeom>
          <a:solidFill>
            <a:srgbClr val="2D1E80"/>
          </a:solidFill>
          <a:ln>
            <a:noFill/>
          </a:ln>
          <a:effectLst>
            <a:outerShdw blurRad="28575" rotWithShape="0" algn="bl" dir="4440000" dist="3810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solidFill>
                <a:srgbClr val="084A49"/>
              </a:solidFill>
            </a:endParaRPr>
          </a:p>
        </p:txBody>
      </p:sp>
      <p:sp>
        <p:nvSpPr>
          <p:cNvPr id="231" name="Google Shape;231;p21"/>
          <p:cNvSpPr txBox="1"/>
          <p:nvPr/>
        </p:nvSpPr>
        <p:spPr>
          <a:xfrm>
            <a:off x="2234725" y="3553325"/>
            <a:ext cx="14928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rgbClr val="FFFFFF"/>
                </a:solidFill>
                <a:latin typeface="Lato"/>
                <a:ea typeface="Lato"/>
                <a:cs typeface="Lato"/>
                <a:sym typeface="Lato"/>
              </a:rPr>
              <a:t>Average Order Value</a:t>
            </a:r>
            <a:endParaRPr sz="1100">
              <a:solidFill>
                <a:srgbClr val="FFFFFF"/>
              </a:solidFill>
              <a:latin typeface="Lato"/>
              <a:ea typeface="Lato"/>
              <a:cs typeface="Lato"/>
              <a:sym typeface="Lato"/>
            </a:endParaRPr>
          </a:p>
        </p:txBody>
      </p:sp>
      <p:sp>
        <p:nvSpPr>
          <p:cNvPr id="232" name="Google Shape;232;p21"/>
          <p:cNvSpPr txBox="1"/>
          <p:nvPr/>
        </p:nvSpPr>
        <p:spPr>
          <a:xfrm>
            <a:off x="2234775" y="3730750"/>
            <a:ext cx="1492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FFFFFF"/>
                </a:solidFill>
                <a:latin typeface="Lato"/>
                <a:ea typeface="Lato"/>
                <a:cs typeface="Lato"/>
                <a:sym typeface="Lato"/>
              </a:rPr>
              <a:t>$70.95</a:t>
            </a:r>
            <a:endParaRPr sz="1500">
              <a:solidFill>
                <a:srgbClr val="FFFFFF"/>
              </a:solidFill>
              <a:latin typeface="Lato"/>
              <a:ea typeface="Lato"/>
              <a:cs typeface="Lato"/>
              <a:sym typeface="Lato"/>
            </a:endParaRPr>
          </a:p>
        </p:txBody>
      </p:sp>
      <p:pic>
        <p:nvPicPr>
          <p:cNvPr id="233" name="Google Shape;233;p21"/>
          <p:cNvPicPr preferRelativeResize="0"/>
          <p:nvPr/>
        </p:nvPicPr>
        <p:blipFill rotWithShape="1">
          <a:blip r:embed="rId7">
            <a:alphaModFix/>
          </a:blip>
          <a:srcRect b="0" l="0" r="0" t="0"/>
          <a:stretch/>
        </p:blipFill>
        <p:spPr>
          <a:xfrm>
            <a:off x="2836650" y="3182975"/>
            <a:ext cx="308400" cy="308400"/>
          </a:xfrm>
          <a:prstGeom prst="rect">
            <a:avLst/>
          </a:prstGeom>
          <a:noFill/>
          <a:ln>
            <a:noFill/>
          </a:ln>
        </p:spPr>
      </p:pic>
      <p:grpSp>
        <p:nvGrpSpPr>
          <p:cNvPr id="234" name="Google Shape;234;p21"/>
          <p:cNvGrpSpPr/>
          <p:nvPr/>
        </p:nvGrpSpPr>
        <p:grpSpPr>
          <a:xfrm>
            <a:off x="5199725" y="544213"/>
            <a:ext cx="3028200" cy="3780437"/>
            <a:chOff x="5285675" y="544163"/>
            <a:chExt cx="3028200" cy="3780437"/>
          </a:xfrm>
        </p:grpSpPr>
        <p:sp>
          <p:nvSpPr>
            <p:cNvPr id="235" name="Google Shape;235;p21"/>
            <p:cNvSpPr/>
            <p:nvPr/>
          </p:nvSpPr>
          <p:spPr>
            <a:xfrm>
              <a:off x="5285675" y="688900"/>
              <a:ext cx="3028200" cy="3635700"/>
            </a:xfrm>
            <a:prstGeom prst="roundRect">
              <a:avLst>
                <a:gd fmla="val 1930" name="adj"/>
              </a:avLst>
            </a:prstGeom>
            <a:solidFill>
              <a:srgbClr val="3A26A3"/>
            </a:solidFill>
            <a:ln>
              <a:noFill/>
            </a:ln>
            <a:effectLst>
              <a:outerShdw blurRad="14288" rotWithShape="0" algn="bl" dir="540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1"/>
            <p:cNvSpPr/>
            <p:nvPr/>
          </p:nvSpPr>
          <p:spPr>
            <a:xfrm>
              <a:off x="5472125" y="551963"/>
              <a:ext cx="2698500" cy="3231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1"/>
            <p:cNvSpPr txBox="1"/>
            <p:nvPr/>
          </p:nvSpPr>
          <p:spPr>
            <a:xfrm>
              <a:off x="5542175" y="544163"/>
              <a:ext cx="2558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1000">
                  <a:solidFill>
                    <a:srgbClr val="3A26A3"/>
                  </a:solidFill>
                  <a:latin typeface="Lato"/>
                  <a:ea typeface="Lato"/>
                  <a:cs typeface="Lato"/>
                  <a:sym typeface="Lato"/>
                </a:rPr>
                <a:t>Top 10 Products by Type (Based on Sales)</a:t>
              </a:r>
              <a:endParaRPr b="1" sz="1000">
                <a:solidFill>
                  <a:srgbClr val="3A26A3"/>
                </a:solidFill>
                <a:latin typeface="Lato"/>
                <a:ea typeface="Lato"/>
                <a:cs typeface="Lato"/>
                <a:sym typeface="Lato"/>
              </a:endParaRPr>
            </a:p>
          </p:txBody>
        </p:sp>
      </p:grpSp>
      <p:graphicFrame>
        <p:nvGraphicFramePr>
          <p:cNvPr id="238" name="Google Shape;238;p21"/>
          <p:cNvGraphicFramePr/>
          <p:nvPr/>
        </p:nvGraphicFramePr>
        <p:xfrm>
          <a:off x="5477400" y="990913"/>
          <a:ext cx="3000000" cy="3000000"/>
        </p:xfrm>
        <a:graphic>
          <a:graphicData uri="http://schemas.openxmlformats.org/drawingml/2006/table">
            <a:tbl>
              <a:tblPr>
                <a:noFill/>
                <a:tableStyleId>{3B16C25C-32F9-4F9D-B6FC-7DC409FF099F}</a:tableStyleId>
              </a:tblPr>
              <a:tblGrid>
                <a:gridCol w="556975"/>
                <a:gridCol w="1915875"/>
              </a:tblGrid>
              <a:tr h="1716300">
                <a:tc>
                  <a:txBody>
                    <a:bodyPr/>
                    <a:lstStyle/>
                    <a:p>
                      <a:pPr indent="0" lvl="0" marL="0" rtl="0" algn="ctr">
                        <a:lnSpc>
                          <a:spcPct val="100000"/>
                        </a:lnSpc>
                        <a:spcBef>
                          <a:spcPts val="0"/>
                        </a:spcBef>
                        <a:spcAft>
                          <a:spcPts val="0"/>
                        </a:spcAft>
                        <a:buNone/>
                      </a:pPr>
                      <a:r>
                        <a:rPr lang="en" sz="1200">
                          <a:solidFill>
                            <a:schemeClr val="lt1"/>
                          </a:solidFill>
                          <a:latin typeface="Lato Black"/>
                          <a:ea typeface="Lato Black"/>
                          <a:cs typeface="Lato Black"/>
                          <a:sym typeface="Lato Black"/>
                        </a:rPr>
                        <a:t>1.</a:t>
                      </a:r>
                      <a:endParaRPr sz="1200">
                        <a:solidFill>
                          <a:schemeClr val="lt1"/>
                        </a:solidFill>
                        <a:latin typeface="Lato Black"/>
                        <a:ea typeface="Lato Black"/>
                        <a:cs typeface="Lato Black"/>
                        <a:sym typeface="Lato Black"/>
                      </a:endParaRPr>
                    </a:p>
                    <a:p>
                      <a:pPr indent="0" lvl="0" marL="0" rtl="0" algn="ctr">
                        <a:lnSpc>
                          <a:spcPct val="100000"/>
                        </a:lnSpc>
                        <a:spcBef>
                          <a:spcPts val="1000"/>
                        </a:spcBef>
                        <a:spcAft>
                          <a:spcPts val="0"/>
                        </a:spcAft>
                        <a:buNone/>
                      </a:pPr>
                      <a:r>
                        <a:rPr lang="en" sz="1200">
                          <a:solidFill>
                            <a:schemeClr val="lt1"/>
                          </a:solidFill>
                          <a:latin typeface="Lato Black"/>
                          <a:ea typeface="Lato Black"/>
                          <a:cs typeface="Lato Black"/>
                          <a:sym typeface="Lato Black"/>
                        </a:rPr>
                        <a:t>2.</a:t>
                      </a:r>
                      <a:endParaRPr sz="1200">
                        <a:solidFill>
                          <a:schemeClr val="lt1"/>
                        </a:solidFill>
                        <a:latin typeface="Lato Black"/>
                        <a:ea typeface="Lato Black"/>
                        <a:cs typeface="Lato Black"/>
                        <a:sym typeface="Lato Black"/>
                      </a:endParaRPr>
                    </a:p>
                    <a:p>
                      <a:pPr indent="0" lvl="0" marL="0" rtl="0" algn="ctr">
                        <a:lnSpc>
                          <a:spcPct val="100000"/>
                        </a:lnSpc>
                        <a:spcBef>
                          <a:spcPts val="1000"/>
                        </a:spcBef>
                        <a:spcAft>
                          <a:spcPts val="0"/>
                        </a:spcAft>
                        <a:buNone/>
                      </a:pPr>
                      <a:r>
                        <a:rPr lang="en" sz="1200">
                          <a:solidFill>
                            <a:schemeClr val="lt1"/>
                          </a:solidFill>
                          <a:latin typeface="Lato Black"/>
                          <a:ea typeface="Lato Black"/>
                          <a:cs typeface="Lato Black"/>
                          <a:sym typeface="Lato Black"/>
                        </a:rPr>
                        <a:t>3.</a:t>
                      </a:r>
                      <a:endParaRPr sz="1200">
                        <a:solidFill>
                          <a:schemeClr val="lt1"/>
                        </a:solidFill>
                        <a:latin typeface="Lato Black"/>
                        <a:ea typeface="Lato Black"/>
                        <a:cs typeface="Lato Black"/>
                        <a:sym typeface="Lato Black"/>
                      </a:endParaRPr>
                    </a:p>
                    <a:p>
                      <a:pPr indent="0" lvl="0" marL="0" rtl="0" algn="ctr">
                        <a:lnSpc>
                          <a:spcPct val="100000"/>
                        </a:lnSpc>
                        <a:spcBef>
                          <a:spcPts val="1000"/>
                        </a:spcBef>
                        <a:spcAft>
                          <a:spcPts val="0"/>
                        </a:spcAft>
                        <a:buNone/>
                      </a:pPr>
                      <a:r>
                        <a:rPr lang="en" sz="1200">
                          <a:solidFill>
                            <a:schemeClr val="lt1"/>
                          </a:solidFill>
                          <a:latin typeface="Lato Black"/>
                          <a:ea typeface="Lato Black"/>
                          <a:cs typeface="Lato Black"/>
                          <a:sym typeface="Lato Black"/>
                        </a:rPr>
                        <a:t>4. </a:t>
                      </a:r>
                      <a:endParaRPr b="1" sz="1200">
                        <a:solidFill>
                          <a:schemeClr val="lt1"/>
                        </a:solidFill>
                        <a:latin typeface="Lato"/>
                        <a:ea typeface="Lato"/>
                        <a:cs typeface="Lato"/>
                        <a:sym typeface="Lato"/>
                      </a:endParaRPr>
                    </a:p>
                    <a:p>
                      <a:pPr indent="0" lvl="0" marL="0" rtl="0" algn="ctr">
                        <a:lnSpc>
                          <a:spcPct val="100000"/>
                        </a:lnSpc>
                        <a:spcBef>
                          <a:spcPts val="1000"/>
                        </a:spcBef>
                        <a:spcAft>
                          <a:spcPts val="0"/>
                        </a:spcAft>
                        <a:buNone/>
                      </a:pPr>
                      <a:r>
                        <a:rPr lang="en" sz="1200">
                          <a:solidFill>
                            <a:schemeClr val="lt1"/>
                          </a:solidFill>
                          <a:latin typeface="Lato Black"/>
                          <a:ea typeface="Lato Black"/>
                          <a:cs typeface="Lato Black"/>
                          <a:sym typeface="Lato Black"/>
                        </a:rPr>
                        <a:t>5.</a:t>
                      </a:r>
                      <a:r>
                        <a:rPr b="1" lang="en" sz="1200">
                          <a:solidFill>
                            <a:schemeClr val="lt1"/>
                          </a:solidFill>
                          <a:latin typeface="Lato"/>
                          <a:ea typeface="Lato"/>
                          <a:cs typeface="Lato"/>
                          <a:sym typeface="Lato"/>
                        </a:rPr>
                        <a:t> </a:t>
                      </a:r>
                      <a:endParaRPr b="1" sz="1200">
                        <a:solidFill>
                          <a:schemeClr val="lt1"/>
                        </a:solidFill>
                        <a:latin typeface="Lato"/>
                        <a:ea typeface="Lato"/>
                        <a:cs typeface="Lato"/>
                        <a:sym typeface="Lato"/>
                      </a:endParaRPr>
                    </a:p>
                    <a:p>
                      <a:pPr indent="0" lvl="0" marL="0" rtl="0" algn="ctr">
                        <a:lnSpc>
                          <a:spcPct val="100000"/>
                        </a:lnSpc>
                        <a:spcBef>
                          <a:spcPts val="1000"/>
                        </a:spcBef>
                        <a:spcAft>
                          <a:spcPts val="0"/>
                        </a:spcAft>
                        <a:buNone/>
                      </a:pPr>
                      <a:r>
                        <a:rPr b="1" lang="en" sz="1200">
                          <a:solidFill>
                            <a:schemeClr val="lt1"/>
                          </a:solidFill>
                          <a:latin typeface="Lato"/>
                          <a:ea typeface="Lato"/>
                          <a:cs typeface="Lato"/>
                          <a:sym typeface="Lato"/>
                        </a:rPr>
                        <a:t>6.</a:t>
                      </a:r>
                      <a:endParaRPr b="1" sz="1200">
                        <a:solidFill>
                          <a:schemeClr val="lt1"/>
                        </a:solidFill>
                        <a:latin typeface="Lato"/>
                        <a:ea typeface="Lato"/>
                        <a:cs typeface="Lato"/>
                        <a:sym typeface="Lato"/>
                      </a:endParaRPr>
                    </a:p>
                    <a:p>
                      <a:pPr indent="0" lvl="0" marL="0" rtl="0" algn="ctr">
                        <a:lnSpc>
                          <a:spcPct val="100000"/>
                        </a:lnSpc>
                        <a:spcBef>
                          <a:spcPts val="1000"/>
                        </a:spcBef>
                        <a:spcAft>
                          <a:spcPts val="0"/>
                        </a:spcAft>
                        <a:buNone/>
                      </a:pPr>
                      <a:r>
                        <a:rPr b="1" lang="en" sz="1200">
                          <a:solidFill>
                            <a:schemeClr val="lt1"/>
                          </a:solidFill>
                          <a:latin typeface="Lato"/>
                          <a:ea typeface="Lato"/>
                          <a:cs typeface="Lato"/>
                          <a:sym typeface="Lato"/>
                        </a:rPr>
                        <a:t>7.</a:t>
                      </a:r>
                      <a:endParaRPr b="1" sz="1200">
                        <a:solidFill>
                          <a:schemeClr val="lt1"/>
                        </a:solidFill>
                        <a:latin typeface="Lato"/>
                        <a:ea typeface="Lato"/>
                        <a:cs typeface="Lato"/>
                        <a:sym typeface="Lato"/>
                      </a:endParaRPr>
                    </a:p>
                    <a:p>
                      <a:pPr indent="0" lvl="0" marL="0" rtl="0" algn="ctr">
                        <a:lnSpc>
                          <a:spcPct val="100000"/>
                        </a:lnSpc>
                        <a:spcBef>
                          <a:spcPts val="1000"/>
                        </a:spcBef>
                        <a:spcAft>
                          <a:spcPts val="0"/>
                        </a:spcAft>
                        <a:buNone/>
                      </a:pPr>
                      <a:r>
                        <a:rPr b="1" lang="en" sz="1200">
                          <a:solidFill>
                            <a:schemeClr val="lt1"/>
                          </a:solidFill>
                          <a:latin typeface="Lato"/>
                          <a:ea typeface="Lato"/>
                          <a:cs typeface="Lato"/>
                          <a:sym typeface="Lato"/>
                        </a:rPr>
                        <a:t>8.</a:t>
                      </a:r>
                      <a:endParaRPr b="1" sz="1200">
                        <a:solidFill>
                          <a:schemeClr val="lt1"/>
                        </a:solidFill>
                        <a:latin typeface="Lato"/>
                        <a:ea typeface="Lato"/>
                        <a:cs typeface="Lato"/>
                        <a:sym typeface="Lato"/>
                      </a:endParaRPr>
                    </a:p>
                    <a:p>
                      <a:pPr indent="0" lvl="0" marL="0" rtl="0" algn="ctr">
                        <a:lnSpc>
                          <a:spcPct val="100000"/>
                        </a:lnSpc>
                        <a:spcBef>
                          <a:spcPts val="1000"/>
                        </a:spcBef>
                        <a:spcAft>
                          <a:spcPts val="0"/>
                        </a:spcAft>
                        <a:buNone/>
                      </a:pPr>
                      <a:r>
                        <a:rPr b="1" lang="en" sz="1200">
                          <a:solidFill>
                            <a:schemeClr val="lt1"/>
                          </a:solidFill>
                          <a:latin typeface="Lato"/>
                          <a:ea typeface="Lato"/>
                          <a:cs typeface="Lato"/>
                          <a:sym typeface="Lato"/>
                        </a:rPr>
                        <a:t>9.</a:t>
                      </a:r>
                      <a:endParaRPr b="1" sz="1200">
                        <a:solidFill>
                          <a:schemeClr val="lt1"/>
                        </a:solidFill>
                        <a:latin typeface="Lato"/>
                        <a:ea typeface="Lato"/>
                        <a:cs typeface="Lato"/>
                        <a:sym typeface="Lato"/>
                      </a:endParaRPr>
                    </a:p>
                    <a:p>
                      <a:pPr indent="0" lvl="0" marL="0" rtl="0" algn="ctr">
                        <a:lnSpc>
                          <a:spcPct val="100000"/>
                        </a:lnSpc>
                        <a:spcBef>
                          <a:spcPts val="1000"/>
                        </a:spcBef>
                        <a:spcAft>
                          <a:spcPts val="1000"/>
                        </a:spcAft>
                        <a:buNone/>
                      </a:pPr>
                      <a:r>
                        <a:rPr b="1" lang="en" sz="1200">
                          <a:solidFill>
                            <a:schemeClr val="lt1"/>
                          </a:solidFill>
                          <a:latin typeface="Lato"/>
                          <a:ea typeface="Lato"/>
                          <a:cs typeface="Lato"/>
                          <a:sym typeface="Lato"/>
                        </a:rPr>
                        <a:t>10.</a:t>
                      </a:r>
                      <a:endParaRPr b="1" sz="1200">
                        <a:solidFill>
                          <a:schemeClr val="lt1"/>
                        </a:solidFill>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200">
                          <a:solidFill>
                            <a:schemeClr val="lt1"/>
                          </a:solidFill>
                          <a:latin typeface="Lato"/>
                          <a:ea typeface="Lato"/>
                          <a:cs typeface="Lato"/>
                          <a:sym typeface="Lato"/>
                        </a:rPr>
                        <a:t>Food Storage Container</a:t>
                      </a:r>
                      <a:endParaRPr sz="1200">
                        <a:solidFill>
                          <a:schemeClr val="lt1"/>
                        </a:solidFill>
                        <a:latin typeface="Lato"/>
                        <a:ea typeface="Lato"/>
                        <a:cs typeface="Lato"/>
                        <a:sym typeface="Lato"/>
                      </a:endParaRPr>
                    </a:p>
                    <a:p>
                      <a:pPr indent="0" lvl="0" marL="0" rtl="0" algn="l">
                        <a:lnSpc>
                          <a:spcPct val="100000"/>
                        </a:lnSpc>
                        <a:spcBef>
                          <a:spcPts val="1000"/>
                        </a:spcBef>
                        <a:spcAft>
                          <a:spcPts val="0"/>
                        </a:spcAft>
                        <a:buNone/>
                      </a:pPr>
                      <a:r>
                        <a:rPr lang="en" sz="1200">
                          <a:solidFill>
                            <a:schemeClr val="lt1"/>
                          </a:solidFill>
                          <a:latin typeface="Lato"/>
                          <a:ea typeface="Lato"/>
                          <a:cs typeface="Lato"/>
                          <a:sym typeface="Lato"/>
                        </a:rPr>
                        <a:t>Lawn Fertilizer</a:t>
                      </a:r>
                      <a:endParaRPr sz="1200">
                        <a:solidFill>
                          <a:schemeClr val="lt1"/>
                        </a:solidFill>
                        <a:latin typeface="Lato"/>
                        <a:ea typeface="Lato"/>
                        <a:cs typeface="Lato"/>
                        <a:sym typeface="Lato"/>
                      </a:endParaRPr>
                    </a:p>
                    <a:p>
                      <a:pPr indent="0" lvl="0" marL="0" rtl="0" algn="l">
                        <a:lnSpc>
                          <a:spcPct val="100000"/>
                        </a:lnSpc>
                        <a:spcBef>
                          <a:spcPts val="1000"/>
                        </a:spcBef>
                        <a:spcAft>
                          <a:spcPts val="0"/>
                        </a:spcAft>
                        <a:buNone/>
                      </a:pPr>
                      <a:r>
                        <a:rPr lang="en" sz="1200">
                          <a:solidFill>
                            <a:schemeClr val="lt1"/>
                          </a:solidFill>
                          <a:latin typeface="Lato"/>
                          <a:ea typeface="Lato"/>
                          <a:cs typeface="Lato"/>
                          <a:sym typeface="Lato"/>
                        </a:rPr>
                        <a:t>Scented Oil Plug-in</a:t>
                      </a:r>
                      <a:endParaRPr sz="1200">
                        <a:solidFill>
                          <a:schemeClr val="lt1"/>
                        </a:solidFill>
                        <a:latin typeface="Lato"/>
                        <a:ea typeface="Lato"/>
                        <a:cs typeface="Lato"/>
                        <a:sym typeface="Lato"/>
                      </a:endParaRPr>
                    </a:p>
                    <a:p>
                      <a:pPr indent="0" lvl="0" marL="0" rtl="0" algn="l">
                        <a:lnSpc>
                          <a:spcPct val="100000"/>
                        </a:lnSpc>
                        <a:spcBef>
                          <a:spcPts val="1000"/>
                        </a:spcBef>
                        <a:spcAft>
                          <a:spcPts val="0"/>
                        </a:spcAft>
                        <a:buNone/>
                      </a:pPr>
                      <a:r>
                        <a:rPr lang="en" sz="1200">
                          <a:solidFill>
                            <a:schemeClr val="lt1"/>
                          </a:solidFill>
                          <a:latin typeface="Lato"/>
                          <a:ea typeface="Lato"/>
                          <a:cs typeface="Lato"/>
                          <a:sym typeface="Lato"/>
                        </a:rPr>
                        <a:t>C</a:t>
                      </a:r>
                      <a:r>
                        <a:rPr lang="en" sz="1200">
                          <a:solidFill>
                            <a:schemeClr val="lt1"/>
                          </a:solidFill>
                          <a:latin typeface="Lato"/>
                          <a:ea typeface="Lato"/>
                          <a:cs typeface="Lato"/>
                          <a:sym typeface="Lato"/>
                        </a:rPr>
                        <a:t>ookware</a:t>
                      </a:r>
                      <a:endParaRPr sz="1200">
                        <a:solidFill>
                          <a:schemeClr val="lt1"/>
                        </a:solidFill>
                        <a:latin typeface="Lato"/>
                        <a:ea typeface="Lato"/>
                        <a:cs typeface="Lato"/>
                        <a:sym typeface="Lato"/>
                      </a:endParaRPr>
                    </a:p>
                    <a:p>
                      <a:pPr indent="0" lvl="0" marL="0" rtl="0" algn="l">
                        <a:lnSpc>
                          <a:spcPct val="100000"/>
                        </a:lnSpc>
                        <a:spcBef>
                          <a:spcPts val="1000"/>
                        </a:spcBef>
                        <a:spcAft>
                          <a:spcPts val="0"/>
                        </a:spcAft>
                        <a:buNone/>
                      </a:pPr>
                      <a:r>
                        <a:rPr lang="en" sz="1200">
                          <a:solidFill>
                            <a:schemeClr val="lt1"/>
                          </a:solidFill>
                          <a:latin typeface="Lato"/>
                          <a:ea typeface="Lato"/>
                          <a:cs typeface="Lato"/>
                          <a:sym typeface="Lato"/>
                        </a:rPr>
                        <a:t>Pesticide</a:t>
                      </a:r>
                      <a:endParaRPr sz="1200">
                        <a:solidFill>
                          <a:schemeClr val="lt1"/>
                        </a:solidFill>
                        <a:latin typeface="Lato"/>
                        <a:ea typeface="Lato"/>
                        <a:cs typeface="Lato"/>
                        <a:sym typeface="Lato"/>
                      </a:endParaRPr>
                    </a:p>
                    <a:p>
                      <a:pPr indent="0" lvl="0" marL="0" rtl="0" algn="l">
                        <a:lnSpc>
                          <a:spcPct val="100000"/>
                        </a:lnSpc>
                        <a:spcBef>
                          <a:spcPts val="1000"/>
                        </a:spcBef>
                        <a:spcAft>
                          <a:spcPts val="0"/>
                        </a:spcAft>
                        <a:buNone/>
                      </a:pPr>
                      <a:r>
                        <a:rPr lang="en" sz="1200">
                          <a:solidFill>
                            <a:schemeClr val="lt1"/>
                          </a:solidFill>
                          <a:latin typeface="Lato"/>
                          <a:ea typeface="Lato"/>
                          <a:cs typeface="Lato"/>
                          <a:sym typeface="Lato"/>
                        </a:rPr>
                        <a:t>Glass Bakeware</a:t>
                      </a:r>
                      <a:endParaRPr sz="1200">
                        <a:solidFill>
                          <a:schemeClr val="lt1"/>
                        </a:solidFill>
                        <a:latin typeface="Lato"/>
                        <a:ea typeface="Lato"/>
                        <a:cs typeface="Lato"/>
                        <a:sym typeface="Lato"/>
                      </a:endParaRPr>
                    </a:p>
                    <a:p>
                      <a:pPr indent="0" lvl="0" marL="0" rtl="0" algn="l">
                        <a:lnSpc>
                          <a:spcPct val="100000"/>
                        </a:lnSpc>
                        <a:spcBef>
                          <a:spcPts val="1000"/>
                        </a:spcBef>
                        <a:spcAft>
                          <a:spcPts val="0"/>
                        </a:spcAft>
                        <a:buNone/>
                      </a:pPr>
                      <a:r>
                        <a:rPr lang="en" sz="1200">
                          <a:solidFill>
                            <a:schemeClr val="lt1"/>
                          </a:solidFill>
                          <a:latin typeface="Lato"/>
                          <a:ea typeface="Lato"/>
                          <a:cs typeface="Lato"/>
                          <a:sym typeface="Lato"/>
                        </a:rPr>
                        <a:t>Fabric Refresher</a:t>
                      </a:r>
                      <a:endParaRPr sz="1200">
                        <a:solidFill>
                          <a:schemeClr val="lt1"/>
                        </a:solidFill>
                        <a:latin typeface="Lato"/>
                        <a:ea typeface="Lato"/>
                        <a:cs typeface="Lato"/>
                        <a:sym typeface="Lato"/>
                      </a:endParaRPr>
                    </a:p>
                    <a:p>
                      <a:pPr indent="0" lvl="0" marL="0" rtl="0" algn="l">
                        <a:lnSpc>
                          <a:spcPct val="100000"/>
                        </a:lnSpc>
                        <a:spcBef>
                          <a:spcPts val="1000"/>
                        </a:spcBef>
                        <a:spcAft>
                          <a:spcPts val="0"/>
                        </a:spcAft>
                        <a:buNone/>
                      </a:pPr>
                      <a:r>
                        <a:rPr lang="en" sz="1200">
                          <a:solidFill>
                            <a:schemeClr val="lt1"/>
                          </a:solidFill>
                          <a:latin typeface="Lato"/>
                          <a:ea typeface="Lato"/>
                          <a:cs typeface="Lato"/>
                          <a:sym typeface="Lato"/>
                        </a:rPr>
                        <a:t>Rodent Killer</a:t>
                      </a:r>
                      <a:endParaRPr sz="1200">
                        <a:solidFill>
                          <a:schemeClr val="lt1"/>
                        </a:solidFill>
                        <a:latin typeface="Lato"/>
                        <a:ea typeface="Lato"/>
                        <a:cs typeface="Lato"/>
                        <a:sym typeface="Lato"/>
                      </a:endParaRPr>
                    </a:p>
                    <a:p>
                      <a:pPr indent="0" lvl="0" marL="0" rtl="0" algn="l">
                        <a:lnSpc>
                          <a:spcPct val="100000"/>
                        </a:lnSpc>
                        <a:spcBef>
                          <a:spcPts val="1000"/>
                        </a:spcBef>
                        <a:spcAft>
                          <a:spcPts val="0"/>
                        </a:spcAft>
                        <a:buNone/>
                      </a:pPr>
                      <a:r>
                        <a:rPr lang="en" sz="1200">
                          <a:solidFill>
                            <a:schemeClr val="lt1"/>
                          </a:solidFill>
                          <a:latin typeface="Lato"/>
                          <a:ea typeface="Lato"/>
                          <a:cs typeface="Lato"/>
                          <a:sym typeface="Lato"/>
                        </a:rPr>
                        <a:t>Weed Killer</a:t>
                      </a:r>
                      <a:endParaRPr sz="1200">
                        <a:solidFill>
                          <a:schemeClr val="lt1"/>
                        </a:solidFill>
                        <a:latin typeface="Lato"/>
                        <a:ea typeface="Lato"/>
                        <a:cs typeface="Lato"/>
                        <a:sym typeface="Lato"/>
                      </a:endParaRPr>
                    </a:p>
                    <a:p>
                      <a:pPr indent="0" lvl="0" marL="0" rtl="0" algn="l">
                        <a:lnSpc>
                          <a:spcPct val="100000"/>
                        </a:lnSpc>
                        <a:spcBef>
                          <a:spcPts val="1000"/>
                        </a:spcBef>
                        <a:spcAft>
                          <a:spcPts val="1000"/>
                        </a:spcAft>
                        <a:buNone/>
                      </a:pPr>
                      <a:r>
                        <a:rPr lang="en" sz="1200">
                          <a:solidFill>
                            <a:schemeClr val="lt1"/>
                          </a:solidFill>
                          <a:latin typeface="Lato"/>
                          <a:ea typeface="Lato"/>
                          <a:cs typeface="Lato"/>
                          <a:sym typeface="Lato"/>
                        </a:rPr>
                        <a:t>Home Insecticide</a:t>
                      </a:r>
                      <a:endParaRPr sz="1200">
                        <a:solidFill>
                          <a:schemeClr val="lt1"/>
                        </a:solidFill>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pSp>
        <p:nvGrpSpPr>
          <p:cNvPr id="239" name="Google Shape;239;p21"/>
          <p:cNvGrpSpPr/>
          <p:nvPr/>
        </p:nvGrpSpPr>
        <p:grpSpPr>
          <a:xfrm>
            <a:off x="396000" y="228600"/>
            <a:ext cx="3135600" cy="338700"/>
            <a:chOff x="396000" y="228600"/>
            <a:chExt cx="3135600" cy="338700"/>
          </a:xfrm>
        </p:grpSpPr>
        <p:sp>
          <p:nvSpPr>
            <p:cNvPr id="240" name="Google Shape;240;p21"/>
            <p:cNvSpPr txBox="1"/>
            <p:nvPr/>
          </p:nvSpPr>
          <p:spPr>
            <a:xfrm>
              <a:off x="396000" y="228600"/>
              <a:ext cx="3135600" cy="3387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Home Care Brands Benchmarks and Insights</a:t>
              </a:r>
              <a:endParaRPr sz="1000">
                <a:solidFill>
                  <a:schemeClr val="lt1"/>
                </a:solidFill>
                <a:latin typeface="Lato"/>
                <a:ea typeface="Lato"/>
                <a:cs typeface="Lato"/>
                <a:sym typeface="Lato"/>
              </a:endParaRPr>
            </a:p>
          </p:txBody>
        </p:sp>
        <p:cxnSp>
          <p:nvCxnSpPr>
            <p:cNvPr id="241" name="Google Shape;241;p21"/>
            <p:cNvCxnSpPr/>
            <p:nvPr/>
          </p:nvCxnSpPr>
          <p:spPr>
            <a:xfrm>
              <a:off x="396000" y="567300"/>
              <a:ext cx="690300" cy="0"/>
            </a:xfrm>
            <a:prstGeom prst="straightConnector1">
              <a:avLst/>
            </a:prstGeom>
            <a:noFill/>
            <a:ln cap="flat" cmpd="sng" w="19050">
              <a:solidFill>
                <a:schemeClr val="lt1"/>
              </a:solidFill>
              <a:prstDash val="solid"/>
              <a:round/>
              <a:headEnd len="med" w="med" type="none"/>
              <a:tailEnd len="med" w="med" type="none"/>
            </a:ln>
          </p:spPr>
        </p:cxn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