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0" r:id="rId5"/>
    <p:sldMasterId id="2147483671"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Lst>
  <p:sldSz cy="5143500" cx="9144000"/>
  <p:notesSz cx="6858000" cy="9144000"/>
  <p:embeddedFontLst>
    <p:embeddedFont>
      <p:font typeface="Raleway"/>
      <p:regular r:id="rId17"/>
      <p:bold r:id="rId18"/>
      <p:italic r:id="rId19"/>
      <p:boldItalic r:id="rId20"/>
    </p:embeddedFont>
    <p:embeddedFont>
      <p:font typeface="Raleway ExtraBold"/>
      <p:bold r:id="rId21"/>
      <p:boldItalic r:id="rId22"/>
    </p:embeddedFont>
    <p:embeddedFont>
      <p:font typeface="Lato"/>
      <p:regular r:id="rId23"/>
      <p:bold r:id="rId24"/>
      <p:italic r:id="rId25"/>
      <p:boldItalic r:id="rId26"/>
    </p:embeddedFont>
    <p:embeddedFont>
      <p:font typeface="Lato Black"/>
      <p:bold r:id="rId27"/>
      <p:boldItalic r:id="rId28"/>
    </p:embeddedFont>
    <p:embeddedFont>
      <p:font typeface="Helvetica Neue"/>
      <p:regular r:id="rId29"/>
      <p:bold r:id="rId30"/>
      <p:italic r:id="rId31"/>
      <p:boldItalic r:id="rId3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BAB1B194-3AE2-4E28-8E75-A1C0864EC6CD}">
  <a:tblStyle styleId="{BAB1B194-3AE2-4E28-8E75-A1C0864EC6CD}"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aleway-boldItalic.fntdata"/><Relationship Id="rId22" Type="http://schemas.openxmlformats.org/officeDocument/2006/relationships/font" Target="fonts/RalewayExtraBold-boldItalic.fntdata"/><Relationship Id="rId21" Type="http://schemas.openxmlformats.org/officeDocument/2006/relationships/font" Target="fonts/RalewayExtraBold-bold.fntdata"/><Relationship Id="rId24" Type="http://schemas.openxmlformats.org/officeDocument/2006/relationships/font" Target="fonts/Lato-bold.fntdata"/><Relationship Id="rId23" Type="http://schemas.openxmlformats.org/officeDocument/2006/relationships/font" Target="fonts/Lato-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26" Type="http://schemas.openxmlformats.org/officeDocument/2006/relationships/font" Target="fonts/Lato-boldItalic.fntdata"/><Relationship Id="rId25" Type="http://schemas.openxmlformats.org/officeDocument/2006/relationships/font" Target="fonts/Lato-italic.fntdata"/><Relationship Id="rId28" Type="http://schemas.openxmlformats.org/officeDocument/2006/relationships/font" Target="fonts/LatoBlack-boldItalic.fntdata"/><Relationship Id="rId27" Type="http://schemas.openxmlformats.org/officeDocument/2006/relationships/font" Target="fonts/LatoBlack-bold.fntdata"/><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font" Target="fonts/HelveticaNeue-regular.fntdata"/><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font" Target="fonts/HelveticaNeue-italic.fntdata"/><Relationship Id="rId30" Type="http://schemas.openxmlformats.org/officeDocument/2006/relationships/font" Target="fonts/HelveticaNeue-bold.fntdata"/><Relationship Id="rId11" Type="http://schemas.openxmlformats.org/officeDocument/2006/relationships/slide" Target="slides/slide4.xml"/><Relationship Id="rId10" Type="http://schemas.openxmlformats.org/officeDocument/2006/relationships/slide" Target="slides/slide3.xml"/><Relationship Id="rId32" Type="http://schemas.openxmlformats.org/officeDocument/2006/relationships/font" Target="fonts/HelveticaNeue-boldItalic.fntdata"/><Relationship Id="rId13" Type="http://schemas.openxmlformats.org/officeDocument/2006/relationships/slide" Target="slides/slide6.xml"/><Relationship Id="rId12" Type="http://schemas.openxmlformats.org/officeDocument/2006/relationships/slide" Target="slides/slide5.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font" Target="fonts/Raleway-regular.fntdata"/><Relationship Id="rId16" Type="http://schemas.openxmlformats.org/officeDocument/2006/relationships/slide" Target="slides/slide9.xml"/><Relationship Id="rId19" Type="http://schemas.openxmlformats.org/officeDocument/2006/relationships/font" Target="fonts/Raleway-italic.fntdata"/><Relationship Id="rId18" Type="http://schemas.openxmlformats.org/officeDocument/2006/relationships/font" Target="fonts/Raleway-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22ab0aadbca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22ab0aadbca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22ab0aadbca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22ab0aadbca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22ab0aadbca_1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22ab0aadbca_1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22ab0aadbca_2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22ab0aadbca_2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25556531341_2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5" name="Google Shape;185;g25556531341_2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22ab0aadbca_2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2" name="Google Shape;202;g22ab0aadbca_2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g22ab0aadbca_2_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8" name="Google Shape;228;g22ab0aadbca_2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g22ab0aadbca_2_2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7" name="Google Shape;237;g22ab0aadbca_2_2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4" name="Shape 54"/>
        <p:cNvGrpSpPr/>
        <p:nvPr/>
      </p:nvGrpSpPr>
      <p:grpSpPr>
        <a:xfrm>
          <a:off x="0" y="0"/>
          <a:ext cx="0" cy="0"/>
          <a:chOff x="0" y="0"/>
          <a:chExt cx="0" cy="0"/>
        </a:xfrm>
      </p:grpSpPr>
      <p:sp>
        <p:nvSpPr>
          <p:cNvPr id="55" name="Google Shape;55;p14"/>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56" name="Google Shape;56;p14"/>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57" name="Google Shape;57;p1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8" name="Shape 58"/>
        <p:cNvGrpSpPr/>
        <p:nvPr/>
      </p:nvGrpSpPr>
      <p:grpSpPr>
        <a:xfrm>
          <a:off x="0" y="0"/>
          <a:ext cx="0" cy="0"/>
          <a:chOff x="0" y="0"/>
          <a:chExt cx="0" cy="0"/>
        </a:xfrm>
      </p:grpSpPr>
      <p:sp>
        <p:nvSpPr>
          <p:cNvPr id="59" name="Google Shape;59;p15"/>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60" name="Google Shape;60;p1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61" name="Shape 61"/>
        <p:cNvGrpSpPr/>
        <p:nvPr/>
      </p:nvGrpSpPr>
      <p:grpSpPr>
        <a:xfrm>
          <a:off x="0" y="0"/>
          <a:ext cx="0" cy="0"/>
          <a:chOff x="0" y="0"/>
          <a:chExt cx="0" cy="0"/>
        </a:xfrm>
      </p:grpSpPr>
      <p:sp>
        <p:nvSpPr>
          <p:cNvPr id="62" name="Google Shape;62;p1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3" name="Google Shape;63;p1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64" name="Google Shape;64;p1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65" name="Shape 65"/>
        <p:cNvGrpSpPr/>
        <p:nvPr/>
      </p:nvGrpSpPr>
      <p:grpSpPr>
        <a:xfrm>
          <a:off x="0" y="0"/>
          <a:ext cx="0" cy="0"/>
          <a:chOff x="0" y="0"/>
          <a:chExt cx="0" cy="0"/>
        </a:xfrm>
      </p:grpSpPr>
      <p:sp>
        <p:nvSpPr>
          <p:cNvPr id="66" name="Google Shape;66;p17"/>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7" name="Google Shape;67;p17"/>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68" name="Google Shape;68;p17"/>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69" name="Google Shape;69;p1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0" name="Shape 70"/>
        <p:cNvGrpSpPr/>
        <p:nvPr/>
      </p:nvGrpSpPr>
      <p:grpSpPr>
        <a:xfrm>
          <a:off x="0" y="0"/>
          <a:ext cx="0" cy="0"/>
          <a:chOff x="0" y="0"/>
          <a:chExt cx="0" cy="0"/>
        </a:xfrm>
      </p:grpSpPr>
      <p:sp>
        <p:nvSpPr>
          <p:cNvPr id="71" name="Google Shape;71;p18"/>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72" name="Google Shape;72;p1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73" name="Shape 73"/>
        <p:cNvGrpSpPr/>
        <p:nvPr/>
      </p:nvGrpSpPr>
      <p:grpSpPr>
        <a:xfrm>
          <a:off x="0" y="0"/>
          <a:ext cx="0" cy="0"/>
          <a:chOff x="0" y="0"/>
          <a:chExt cx="0" cy="0"/>
        </a:xfrm>
      </p:grpSpPr>
      <p:sp>
        <p:nvSpPr>
          <p:cNvPr id="74" name="Google Shape;74;p19"/>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75" name="Google Shape;75;p19"/>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rtl="0">
              <a:spcBef>
                <a:spcPts val="0"/>
              </a:spcBef>
              <a:spcAft>
                <a:spcPts val="0"/>
              </a:spcAft>
              <a:buSzPts val="1200"/>
              <a:buChar char="●"/>
              <a:defRPr sz="12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76" name="Google Shape;76;p1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77" name="Shape 77"/>
        <p:cNvGrpSpPr/>
        <p:nvPr/>
      </p:nvGrpSpPr>
      <p:grpSpPr>
        <a:xfrm>
          <a:off x="0" y="0"/>
          <a:ext cx="0" cy="0"/>
          <a:chOff x="0" y="0"/>
          <a:chExt cx="0" cy="0"/>
        </a:xfrm>
      </p:grpSpPr>
      <p:sp>
        <p:nvSpPr>
          <p:cNvPr id="78" name="Google Shape;78;p20"/>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79" name="Google Shape;79;p2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80" name="Shape 80"/>
        <p:cNvGrpSpPr/>
        <p:nvPr/>
      </p:nvGrpSpPr>
      <p:grpSpPr>
        <a:xfrm>
          <a:off x="0" y="0"/>
          <a:ext cx="0" cy="0"/>
          <a:chOff x="0" y="0"/>
          <a:chExt cx="0" cy="0"/>
        </a:xfrm>
      </p:grpSpPr>
      <p:sp>
        <p:nvSpPr>
          <p:cNvPr id="81" name="Google Shape;81;p21"/>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21"/>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83" name="Google Shape;83;p21"/>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84" name="Google Shape;84;p21"/>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85" name="Google Shape;85;p2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86" name="Shape 86"/>
        <p:cNvGrpSpPr/>
        <p:nvPr/>
      </p:nvGrpSpPr>
      <p:grpSpPr>
        <a:xfrm>
          <a:off x="0" y="0"/>
          <a:ext cx="0" cy="0"/>
          <a:chOff x="0" y="0"/>
          <a:chExt cx="0" cy="0"/>
        </a:xfrm>
      </p:grpSpPr>
      <p:sp>
        <p:nvSpPr>
          <p:cNvPr id="87" name="Google Shape;87;p22"/>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rtl="0">
              <a:lnSpc>
                <a:spcPct val="100000"/>
              </a:lnSpc>
              <a:spcBef>
                <a:spcPts val="0"/>
              </a:spcBef>
              <a:spcAft>
                <a:spcPts val="0"/>
              </a:spcAft>
              <a:buSzPts val="1800"/>
              <a:buNone/>
              <a:defRPr/>
            </a:lvl1pPr>
          </a:lstStyle>
          <a:p/>
        </p:txBody>
      </p:sp>
      <p:sp>
        <p:nvSpPr>
          <p:cNvPr id="88" name="Google Shape;88;p2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89" name="Shape 89"/>
        <p:cNvGrpSpPr/>
        <p:nvPr/>
      </p:nvGrpSpPr>
      <p:grpSpPr>
        <a:xfrm>
          <a:off x="0" y="0"/>
          <a:ext cx="0" cy="0"/>
          <a:chOff x="0" y="0"/>
          <a:chExt cx="0" cy="0"/>
        </a:xfrm>
      </p:grpSpPr>
      <p:sp>
        <p:nvSpPr>
          <p:cNvPr id="90" name="Google Shape;90;p23"/>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91" name="Google Shape;91;p23"/>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rtl="0" algn="ctr">
              <a:spcBef>
                <a:spcPts val="0"/>
              </a:spcBef>
              <a:spcAft>
                <a:spcPts val="0"/>
              </a:spcAft>
              <a:buSzPts val="1800"/>
              <a:buChar char="●"/>
              <a:defRPr/>
            </a:lvl1pPr>
            <a:lvl2pPr indent="-317500" lvl="1" marL="914400" rtl="0" algn="ctr">
              <a:spcBef>
                <a:spcPts val="0"/>
              </a:spcBef>
              <a:spcAft>
                <a:spcPts val="0"/>
              </a:spcAft>
              <a:buSzPts val="1400"/>
              <a:buChar char="○"/>
              <a:defRPr/>
            </a:lvl2pPr>
            <a:lvl3pPr indent="-317500" lvl="2" marL="1371600" rtl="0" algn="ctr">
              <a:spcBef>
                <a:spcPts val="0"/>
              </a:spcBef>
              <a:spcAft>
                <a:spcPts val="0"/>
              </a:spcAft>
              <a:buSzPts val="1400"/>
              <a:buChar char="■"/>
              <a:defRPr/>
            </a:lvl3pPr>
            <a:lvl4pPr indent="-317500" lvl="3" marL="1828800" rtl="0" algn="ctr">
              <a:spcBef>
                <a:spcPts val="0"/>
              </a:spcBef>
              <a:spcAft>
                <a:spcPts val="0"/>
              </a:spcAft>
              <a:buSzPts val="1400"/>
              <a:buChar char="●"/>
              <a:defRPr/>
            </a:lvl4pPr>
            <a:lvl5pPr indent="-317500" lvl="4" marL="2286000" rtl="0" algn="ctr">
              <a:spcBef>
                <a:spcPts val="0"/>
              </a:spcBef>
              <a:spcAft>
                <a:spcPts val="0"/>
              </a:spcAft>
              <a:buSzPts val="1400"/>
              <a:buChar char="○"/>
              <a:defRPr/>
            </a:lvl5pPr>
            <a:lvl6pPr indent="-317500" lvl="5" marL="2743200" rtl="0" algn="ctr">
              <a:spcBef>
                <a:spcPts val="0"/>
              </a:spcBef>
              <a:spcAft>
                <a:spcPts val="0"/>
              </a:spcAft>
              <a:buSzPts val="1400"/>
              <a:buChar char="■"/>
              <a:defRPr/>
            </a:lvl6pPr>
            <a:lvl7pPr indent="-317500" lvl="6" marL="3200400" rtl="0" algn="ctr">
              <a:spcBef>
                <a:spcPts val="0"/>
              </a:spcBef>
              <a:spcAft>
                <a:spcPts val="0"/>
              </a:spcAft>
              <a:buSzPts val="1400"/>
              <a:buChar char="●"/>
              <a:defRPr/>
            </a:lvl7pPr>
            <a:lvl8pPr indent="-317500" lvl="7" marL="3657600" rtl="0" algn="ctr">
              <a:spcBef>
                <a:spcPts val="0"/>
              </a:spcBef>
              <a:spcAft>
                <a:spcPts val="0"/>
              </a:spcAft>
              <a:buSzPts val="1400"/>
              <a:buChar char="○"/>
              <a:defRPr/>
            </a:lvl8pPr>
            <a:lvl9pPr indent="-317500" lvl="8" marL="4114800" rtl="0" algn="ctr">
              <a:spcBef>
                <a:spcPts val="0"/>
              </a:spcBef>
              <a:spcAft>
                <a:spcPts val="0"/>
              </a:spcAft>
              <a:buSzPts val="1400"/>
              <a:buChar char="■"/>
              <a:defRPr/>
            </a:lvl9pPr>
          </a:lstStyle>
          <a:p/>
        </p:txBody>
      </p:sp>
      <p:sp>
        <p:nvSpPr>
          <p:cNvPr id="92" name="Google Shape;92;p2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3" name="Shape 93"/>
        <p:cNvGrpSpPr/>
        <p:nvPr/>
      </p:nvGrpSpPr>
      <p:grpSpPr>
        <a:xfrm>
          <a:off x="0" y="0"/>
          <a:ext cx="0" cy="0"/>
          <a:chOff x="0" y="0"/>
          <a:chExt cx="0" cy="0"/>
        </a:xfrm>
      </p:grpSpPr>
      <p:sp>
        <p:nvSpPr>
          <p:cNvPr id="94" name="Google Shape;94;p2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3.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52" name="Google Shape;52;p1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rtl="0">
              <a:lnSpc>
                <a:spcPct val="115000"/>
              </a:lnSpc>
              <a:spcBef>
                <a:spcPts val="0"/>
              </a:spcBef>
              <a:spcAft>
                <a:spcPts val="0"/>
              </a:spcAft>
              <a:buClr>
                <a:schemeClr val="dk2"/>
              </a:buClr>
              <a:buSzPts val="1800"/>
              <a:buChar char="●"/>
              <a:defRPr sz="1800">
                <a:solidFill>
                  <a:schemeClr val="dk2"/>
                </a:solidFill>
              </a:defRPr>
            </a:lvl1pPr>
            <a:lvl2pPr indent="-317500" lvl="1" marL="914400" rtl="0">
              <a:lnSpc>
                <a:spcPct val="115000"/>
              </a:lnSpc>
              <a:spcBef>
                <a:spcPts val="0"/>
              </a:spcBef>
              <a:spcAft>
                <a:spcPts val="0"/>
              </a:spcAft>
              <a:buClr>
                <a:schemeClr val="dk2"/>
              </a:buClr>
              <a:buSzPts val="1400"/>
              <a:buChar char="○"/>
              <a:defRPr>
                <a:solidFill>
                  <a:schemeClr val="dk2"/>
                </a:solidFill>
              </a:defRPr>
            </a:lvl2pPr>
            <a:lvl3pPr indent="-317500" lvl="2" marL="1371600" rtl="0">
              <a:lnSpc>
                <a:spcPct val="115000"/>
              </a:lnSpc>
              <a:spcBef>
                <a:spcPts val="0"/>
              </a:spcBef>
              <a:spcAft>
                <a:spcPts val="0"/>
              </a:spcAft>
              <a:buClr>
                <a:schemeClr val="dk2"/>
              </a:buClr>
              <a:buSzPts val="1400"/>
              <a:buChar char="■"/>
              <a:defRPr>
                <a:solidFill>
                  <a:schemeClr val="dk2"/>
                </a:solidFill>
              </a:defRPr>
            </a:lvl3pPr>
            <a:lvl4pPr indent="-317500" lvl="3" marL="1828800" rtl="0">
              <a:lnSpc>
                <a:spcPct val="115000"/>
              </a:lnSpc>
              <a:spcBef>
                <a:spcPts val="0"/>
              </a:spcBef>
              <a:spcAft>
                <a:spcPts val="0"/>
              </a:spcAft>
              <a:buClr>
                <a:schemeClr val="dk2"/>
              </a:buClr>
              <a:buSzPts val="1400"/>
              <a:buChar char="●"/>
              <a:defRPr>
                <a:solidFill>
                  <a:schemeClr val="dk2"/>
                </a:solidFill>
              </a:defRPr>
            </a:lvl4pPr>
            <a:lvl5pPr indent="-317500" lvl="4" marL="2286000" rtl="0">
              <a:lnSpc>
                <a:spcPct val="115000"/>
              </a:lnSpc>
              <a:spcBef>
                <a:spcPts val="0"/>
              </a:spcBef>
              <a:spcAft>
                <a:spcPts val="0"/>
              </a:spcAft>
              <a:buClr>
                <a:schemeClr val="dk2"/>
              </a:buClr>
              <a:buSzPts val="1400"/>
              <a:buChar char="○"/>
              <a:defRPr>
                <a:solidFill>
                  <a:schemeClr val="dk2"/>
                </a:solidFill>
              </a:defRPr>
            </a:lvl5pPr>
            <a:lvl6pPr indent="-317500" lvl="5" marL="2743200" rtl="0">
              <a:lnSpc>
                <a:spcPct val="115000"/>
              </a:lnSpc>
              <a:spcBef>
                <a:spcPts val="0"/>
              </a:spcBef>
              <a:spcAft>
                <a:spcPts val="0"/>
              </a:spcAft>
              <a:buClr>
                <a:schemeClr val="dk2"/>
              </a:buClr>
              <a:buSzPts val="1400"/>
              <a:buChar char="■"/>
              <a:defRPr>
                <a:solidFill>
                  <a:schemeClr val="dk2"/>
                </a:solidFill>
              </a:defRPr>
            </a:lvl6pPr>
            <a:lvl7pPr indent="-317500" lvl="6" marL="3200400" rtl="0">
              <a:lnSpc>
                <a:spcPct val="115000"/>
              </a:lnSpc>
              <a:spcBef>
                <a:spcPts val="0"/>
              </a:spcBef>
              <a:spcAft>
                <a:spcPts val="0"/>
              </a:spcAft>
              <a:buClr>
                <a:schemeClr val="dk2"/>
              </a:buClr>
              <a:buSzPts val="1400"/>
              <a:buChar char="●"/>
              <a:defRPr>
                <a:solidFill>
                  <a:schemeClr val="dk2"/>
                </a:solidFill>
              </a:defRPr>
            </a:lvl7pPr>
            <a:lvl8pPr indent="-317500" lvl="7" marL="3657600" rtl="0">
              <a:lnSpc>
                <a:spcPct val="115000"/>
              </a:lnSpc>
              <a:spcBef>
                <a:spcPts val="0"/>
              </a:spcBef>
              <a:spcAft>
                <a:spcPts val="0"/>
              </a:spcAft>
              <a:buClr>
                <a:schemeClr val="dk2"/>
              </a:buClr>
              <a:buSzPts val="1400"/>
              <a:buChar char="○"/>
              <a:defRPr>
                <a:solidFill>
                  <a:schemeClr val="dk2"/>
                </a:solidFill>
              </a:defRPr>
            </a:lvl8pPr>
            <a:lvl9pPr indent="-317500" lvl="8" marL="4114800" rtl="0">
              <a:lnSpc>
                <a:spcPct val="115000"/>
              </a:lnSpc>
              <a:spcBef>
                <a:spcPts val="0"/>
              </a:spcBef>
              <a:spcAft>
                <a:spcPts val="0"/>
              </a:spcAft>
              <a:buClr>
                <a:schemeClr val="dk2"/>
              </a:buClr>
              <a:buSzPts val="1400"/>
              <a:buChar char="■"/>
              <a:defRPr>
                <a:solidFill>
                  <a:schemeClr val="dk2"/>
                </a:solidFill>
              </a:defRPr>
            </a:lvl9pPr>
          </a:lstStyle>
          <a:p/>
        </p:txBody>
      </p:sp>
      <p:sp>
        <p:nvSpPr>
          <p:cNvPr id="53" name="Google Shape;53;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0.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hyperlink" Target="https://www.mikmak.com/" TargetMode="External"/><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hyperlink" Target="https://www.mikmak.com/" TargetMode="External"/><Relationship Id="rId4" Type="http://schemas.openxmlformats.org/officeDocument/2006/relationships/image" Target="../media/image13.png"/><Relationship Id="rId5" Type="http://schemas.openxmlformats.org/officeDocument/2006/relationships/image" Target="../media/image23.png"/><Relationship Id="rId6"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8.png"/><Relationship Id="rId4" Type="http://schemas.openxmlformats.org/officeDocument/2006/relationships/hyperlink" Target="https://www.mikmak.com/" TargetMode="External"/><Relationship Id="rId5" Type="http://schemas.openxmlformats.org/officeDocument/2006/relationships/image" Target="../media/image1.png"/><Relationship Id="rId6"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22.png"/><Relationship Id="rId4" Type="http://schemas.openxmlformats.org/officeDocument/2006/relationships/image" Target="../media/image25.png"/><Relationship Id="rId5" Type="http://schemas.openxmlformats.org/officeDocument/2006/relationships/image" Target="../media/image24.png"/><Relationship Id="rId6" Type="http://schemas.openxmlformats.org/officeDocument/2006/relationships/image" Target="../media/image5.png"/><Relationship Id="rId7"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6.png"/><Relationship Id="rId4" Type="http://schemas.openxmlformats.org/officeDocument/2006/relationships/image" Target="../media/image7.png"/><Relationship Id="rId5" Type="http://schemas.openxmlformats.org/officeDocument/2006/relationships/image" Target="../media/image18.png"/><Relationship Id="rId6" Type="http://schemas.openxmlformats.org/officeDocument/2006/relationships/image" Target="../media/image19.png"/><Relationship Id="rId7" Type="http://schemas.openxmlformats.org/officeDocument/2006/relationships/image" Target="../media/image2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9.png"/><Relationship Id="rId4" Type="http://schemas.openxmlformats.org/officeDocument/2006/relationships/image" Target="../media/image3.png"/><Relationship Id="rId5"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hyperlink" Target="https://www.mikmak.com/schedule-a-demo" TargetMode="External"/><Relationship Id="rId4" Type="http://schemas.openxmlformats.org/officeDocument/2006/relationships/hyperlink" Target="https://www.mikmak.com/" TargetMode="External"/><Relationship Id="rId5"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9.xml"/><Relationship Id="rId3" Type="http://schemas.openxmlformats.org/officeDocument/2006/relationships/hyperlink" Target="https://podcasts.apple.com/us/podcast/chris-rogers-of-instacart-on-developing-strong/id1533192188?i=1000616812019" TargetMode="External"/><Relationship Id="rId4" Type="http://schemas.openxmlformats.org/officeDocument/2006/relationships/hyperlink" Target="https://shows.acast.com/brave-commerce/episodes/6255a8c4ea4f57001220d4c2" TargetMode="External"/><Relationship Id="rId10" Type="http://schemas.openxmlformats.org/officeDocument/2006/relationships/image" Target="../media/image12.png"/><Relationship Id="rId9" Type="http://schemas.openxmlformats.org/officeDocument/2006/relationships/image" Target="../media/image10.png"/><Relationship Id="rId5" Type="http://schemas.openxmlformats.org/officeDocument/2006/relationships/hyperlink" Target="https://shows.acast.com/brave-commerce/episodes/6255a8c4ea4f57001220d4b3" TargetMode="External"/><Relationship Id="rId6" Type="http://schemas.openxmlformats.org/officeDocument/2006/relationships/image" Target="../media/image15.png"/><Relationship Id="rId7" Type="http://schemas.openxmlformats.org/officeDocument/2006/relationships/hyperlink" Target="mailto:marketing@mikmak.com" TargetMode="External"/><Relationship Id="rId8"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98" name="Shape 98"/>
        <p:cNvGrpSpPr/>
        <p:nvPr/>
      </p:nvGrpSpPr>
      <p:grpSpPr>
        <a:xfrm>
          <a:off x="0" y="0"/>
          <a:ext cx="0" cy="0"/>
          <a:chOff x="0" y="0"/>
          <a:chExt cx="0" cy="0"/>
        </a:xfrm>
      </p:grpSpPr>
      <p:sp>
        <p:nvSpPr>
          <p:cNvPr id="99" name="Google Shape;99;p25"/>
          <p:cNvSpPr/>
          <p:nvPr/>
        </p:nvSpPr>
        <p:spPr>
          <a:xfrm>
            <a:off x="6169125" y="225"/>
            <a:ext cx="2992000" cy="5143473"/>
          </a:xfrm>
          <a:custGeom>
            <a:rect b="b" l="l" r="r" t="t"/>
            <a:pathLst>
              <a:path extrusionOk="0" h="206048" w="119680">
                <a:moveTo>
                  <a:pt x="0" y="206048"/>
                </a:moveTo>
                <a:lnTo>
                  <a:pt x="76497" y="0"/>
                </a:lnTo>
                <a:lnTo>
                  <a:pt x="119680" y="0"/>
                </a:lnTo>
                <a:lnTo>
                  <a:pt x="119680" y="205740"/>
                </a:lnTo>
                <a:close/>
              </a:path>
            </a:pathLst>
          </a:custGeom>
          <a:solidFill>
            <a:schemeClr val="lt2"/>
          </a:solidFill>
          <a:ln>
            <a:noFill/>
          </a:ln>
        </p:spPr>
      </p:sp>
      <p:pic>
        <p:nvPicPr>
          <p:cNvPr id="100" name="Google Shape;100;p25"/>
          <p:cNvPicPr preferRelativeResize="0"/>
          <p:nvPr/>
        </p:nvPicPr>
        <p:blipFill rotWithShape="1">
          <a:blip r:embed="rId3">
            <a:alphaModFix/>
          </a:blip>
          <a:srcRect b="10994" l="56986" r="5849" t="11033"/>
          <a:stretch/>
        </p:blipFill>
        <p:spPr>
          <a:xfrm>
            <a:off x="5413775" y="724350"/>
            <a:ext cx="3152725" cy="3463549"/>
          </a:xfrm>
          <a:prstGeom prst="rect">
            <a:avLst/>
          </a:prstGeom>
          <a:noFill/>
          <a:ln>
            <a:noFill/>
          </a:ln>
          <a:effectLst>
            <a:outerShdw rotWithShape="0" algn="bl" dir="2460000" dist="38100">
              <a:srgbClr val="000000">
                <a:alpha val="11000"/>
              </a:srgbClr>
            </a:outerShdw>
          </a:effectLst>
        </p:spPr>
      </p:pic>
      <p:pic>
        <p:nvPicPr>
          <p:cNvPr id="101" name="Google Shape;101;p25"/>
          <p:cNvPicPr preferRelativeResize="0"/>
          <p:nvPr/>
        </p:nvPicPr>
        <p:blipFill rotWithShape="1">
          <a:blip r:embed="rId4">
            <a:alphaModFix/>
          </a:blip>
          <a:srcRect b="0" l="6466" r="6151" t="0"/>
          <a:stretch/>
        </p:blipFill>
        <p:spPr>
          <a:xfrm>
            <a:off x="661512" y="953674"/>
            <a:ext cx="1994675" cy="815250"/>
          </a:xfrm>
          <a:prstGeom prst="rect">
            <a:avLst/>
          </a:prstGeom>
          <a:noFill/>
          <a:ln>
            <a:noFill/>
          </a:ln>
        </p:spPr>
      </p:pic>
      <p:sp>
        <p:nvSpPr>
          <p:cNvPr id="102" name="Google Shape;102;p25"/>
          <p:cNvSpPr txBox="1"/>
          <p:nvPr/>
        </p:nvSpPr>
        <p:spPr>
          <a:xfrm>
            <a:off x="569800" y="1989725"/>
            <a:ext cx="5013300" cy="15561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1000"/>
              </a:spcBef>
              <a:spcAft>
                <a:spcPts val="0"/>
              </a:spcAft>
              <a:buClr>
                <a:srgbClr val="000000"/>
              </a:buClr>
              <a:buSzPts val="1100"/>
              <a:buFont typeface="Arial"/>
              <a:buNone/>
            </a:pPr>
            <a:r>
              <a:rPr b="1" lang="en" sz="3300">
                <a:solidFill>
                  <a:srgbClr val="FFFFFF"/>
                </a:solidFill>
                <a:latin typeface="Raleway"/>
                <a:ea typeface="Raleway"/>
                <a:cs typeface="Raleway"/>
                <a:sym typeface="Raleway"/>
              </a:rPr>
              <a:t>Quick Commerce Retailer Benchmarks </a:t>
            </a:r>
            <a:br>
              <a:rPr b="1" lang="en" sz="3300">
                <a:solidFill>
                  <a:srgbClr val="FFFFFF"/>
                </a:solidFill>
                <a:latin typeface="Raleway"/>
                <a:ea typeface="Raleway"/>
                <a:cs typeface="Raleway"/>
                <a:sym typeface="Raleway"/>
              </a:rPr>
            </a:br>
            <a:r>
              <a:rPr b="1" lang="en" sz="3300">
                <a:solidFill>
                  <a:srgbClr val="FFFFFF"/>
                </a:solidFill>
                <a:latin typeface="Raleway"/>
                <a:ea typeface="Raleway"/>
                <a:cs typeface="Raleway"/>
                <a:sym typeface="Raleway"/>
              </a:rPr>
              <a:t>&amp; Insights Report</a:t>
            </a:r>
            <a:endParaRPr b="1" sz="3300">
              <a:solidFill>
                <a:srgbClr val="FFFFFF"/>
              </a:solidFill>
              <a:latin typeface="Raleway"/>
              <a:ea typeface="Raleway"/>
              <a:cs typeface="Raleway"/>
              <a:sym typeface="Raleway"/>
            </a:endParaRPr>
          </a:p>
        </p:txBody>
      </p:sp>
      <p:sp>
        <p:nvSpPr>
          <p:cNvPr id="103" name="Google Shape;103;p25"/>
          <p:cNvSpPr txBox="1"/>
          <p:nvPr/>
        </p:nvSpPr>
        <p:spPr>
          <a:xfrm>
            <a:off x="569788" y="3545825"/>
            <a:ext cx="3917700" cy="4617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1000"/>
              </a:spcBef>
              <a:spcAft>
                <a:spcPts val="0"/>
              </a:spcAft>
              <a:buNone/>
            </a:pPr>
            <a:r>
              <a:rPr lang="en" sz="1800">
                <a:solidFill>
                  <a:srgbClr val="FFFFFF"/>
                </a:solidFill>
                <a:latin typeface="Raleway"/>
                <a:ea typeface="Raleway"/>
                <a:cs typeface="Raleway"/>
                <a:sym typeface="Raleway"/>
              </a:rPr>
              <a:t>From the MikMak Shopping Index</a:t>
            </a:r>
            <a:endParaRPr sz="1800">
              <a:solidFill>
                <a:srgbClr val="FFFFFF"/>
              </a:solidFill>
              <a:latin typeface="Raleway"/>
              <a:ea typeface="Raleway"/>
              <a:cs typeface="Raleway"/>
              <a:sym typeface="Raleway"/>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107" name="Shape 107"/>
        <p:cNvGrpSpPr/>
        <p:nvPr/>
      </p:nvGrpSpPr>
      <p:grpSpPr>
        <a:xfrm>
          <a:off x="0" y="0"/>
          <a:ext cx="0" cy="0"/>
          <a:chOff x="0" y="0"/>
          <a:chExt cx="0" cy="0"/>
        </a:xfrm>
      </p:grpSpPr>
      <p:sp>
        <p:nvSpPr>
          <p:cNvPr id="108" name="Google Shape;108;p26"/>
          <p:cNvSpPr txBox="1"/>
          <p:nvPr/>
        </p:nvSpPr>
        <p:spPr>
          <a:xfrm>
            <a:off x="374600" y="1305813"/>
            <a:ext cx="6047700" cy="1553700"/>
          </a:xfrm>
          <a:prstGeom prst="rect">
            <a:avLst/>
          </a:prstGeom>
          <a:noFill/>
          <a:ln>
            <a:noFill/>
          </a:ln>
        </p:spPr>
        <p:txBody>
          <a:bodyPr anchorCtr="0" anchor="t" bIns="26775" lIns="26775" spcFirstLastPara="1" rIns="26775" wrap="square" tIns="26775">
            <a:noAutofit/>
          </a:bodyPr>
          <a:lstStyle/>
          <a:p>
            <a:pPr indent="0" lvl="0" marL="0" rtl="0" algn="l">
              <a:spcBef>
                <a:spcPts val="0"/>
              </a:spcBef>
              <a:spcAft>
                <a:spcPts val="0"/>
              </a:spcAft>
              <a:buClr>
                <a:srgbClr val="000000"/>
              </a:buClr>
              <a:buSzPts val="1100"/>
              <a:buFont typeface="Arial"/>
              <a:buNone/>
            </a:pPr>
            <a:r>
              <a:rPr b="1" lang="en" sz="3000">
                <a:solidFill>
                  <a:srgbClr val="FFFFFF"/>
                </a:solidFill>
                <a:latin typeface="Raleway"/>
                <a:ea typeface="Raleway"/>
                <a:cs typeface="Raleway"/>
                <a:sym typeface="Raleway"/>
              </a:rPr>
              <a:t>Quick Commerce (Q-Commerce) retailers have quickly gained momentum in eCommerce</a:t>
            </a:r>
            <a:endParaRPr b="1" sz="3000">
              <a:solidFill>
                <a:srgbClr val="FFFFFF"/>
              </a:solidFill>
              <a:latin typeface="Raleway"/>
              <a:ea typeface="Raleway"/>
              <a:cs typeface="Raleway"/>
              <a:sym typeface="Raleway"/>
            </a:endParaRPr>
          </a:p>
        </p:txBody>
      </p:sp>
      <p:sp>
        <p:nvSpPr>
          <p:cNvPr id="109" name="Google Shape;109;p26"/>
          <p:cNvSpPr txBox="1"/>
          <p:nvPr/>
        </p:nvSpPr>
        <p:spPr>
          <a:xfrm>
            <a:off x="396000" y="2914288"/>
            <a:ext cx="1720800" cy="842400"/>
          </a:xfrm>
          <a:prstGeom prst="rect">
            <a:avLst/>
          </a:prstGeom>
          <a:noFill/>
          <a:ln>
            <a:noFill/>
          </a:ln>
        </p:spPr>
        <p:txBody>
          <a:bodyPr anchorCtr="0" anchor="t" bIns="91425" lIns="0" spcFirstLastPara="1" rIns="91425" wrap="square" tIns="91425">
            <a:noAutofit/>
          </a:bodyPr>
          <a:lstStyle/>
          <a:p>
            <a:pPr indent="0" lvl="0" marL="0" rtl="0" algn="l">
              <a:spcBef>
                <a:spcPts val="0"/>
              </a:spcBef>
              <a:spcAft>
                <a:spcPts val="0"/>
              </a:spcAft>
              <a:buClr>
                <a:srgbClr val="000000"/>
              </a:buClr>
              <a:buSzPts val="1100"/>
              <a:buFont typeface="Arial"/>
              <a:buNone/>
            </a:pPr>
            <a:r>
              <a:rPr lang="en" sz="1200">
                <a:solidFill>
                  <a:srgbClr val="FFFFFF"/>
                </a:solidFill>
                <a:latin typeface="Lato"/>
                <a:ea typeface="Lato"/>
                <a:cs typeface="Lato"/>
                <a:sym typeface="Lato"/>
              </a:rPr>
              <a:t>Meta channels dominate social commerce for Quick Commerce retailers</a:t>
            </a:r>
            <a:endParaRPr sz="1200">
              <a:solidFill>
                <a:srgbClr val="FFFFFF"/>
              </a:solidFill>
              <a:latin typeface="Lato"/>
              <a:ea typeface="Lato"/>
              <a:cs typeface="Lato"/>
              <a:sym typeface="Lato"/>
            </a:endParaRPr>
          </a:p>
        </p:txBody>
      </p:sp>
      <p:sp>
        <p:nvSpPr>
          <p:cNvPr id="110" name="Google Shape;110;p26"/>
          <p:cNvSpPr txBox="1"/>
          <p:nvPr/>
        </p:nvSpPr>
        <p:spPr>
          <a:xfrm>
            <a:off x="2128713" y="2914288"/>
            <a:ext cx="1985700" cy="923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1000"/>
              </a:spcAft>
              <a:buNone/>
            </a:pPr>
            <a:r>
              <a:rPr lang="en" sz="1200">
                <a:solidFill>
                  <a:srgbClr val="FFFFFF"/>
                </a:solidFill>
                <a:latin typeface="Lato"/>
                <a:ea typeface="Lato"/>
                <a:cs typeface="Lato"/>
                <a:sym typeface="Lato"/>
              </a:rPr>
              <a:t>Grocery and Alcohol </a:t>
            </a:r>
            <a:r>
              <a:rPr lang="en" sz="1200">
                <a:solidFill>
                  <a:srgbClr val="FFFFFF"/>
                </a:solidFill>
                <a:latin typeface="Lato"/>
                <a:ea typeface="Lato"/>
                <a:cs typeface="Lato"/>
                <a:sym typeface="Lato"/>
              </a:rPr>
              <a:t>are</a:t>
            </a:r>
            <a:r>
              <a:rPr lang="en" sz="1200">
                <a:solidFill>
                  <a:srgbClr val="FFFFFF"/>
                </a:solidFill>
                <a:latin typeface="Lato"/>
                <a:ea typeface="Lato"/>
                <a:cs typeface="Lato"/>
                <a:sym typeface="Lato"/>
              </a:rPr>
              <a:t> largely the most shopped for products on Quick Commerce Retailers</a:t>
            </a:r>
            <a:endParaRPr sz="1200">
              <a:solidFill>
                <a:srgbClr val="FFFFFF"/>
              </a:solidFill>
              <a:latin typeface="Lato"/>
              <a:ea typeface="Lato"/>
              <a:cs typeface="Lato"/>
              <a:sym typeface="Lato"/>
            </a:endParaRPr>
          </a:p>
        </p:txBody>
      </p:sp>
      <p:sp>
        <p:nvSpPr>
          <p:cNvPr id="111" name="Google Shape;111;p26"/>
          <p:cNvSpPr txBox="1"/>
          <p:nvPr/>
        </p:nvSpPr>
        <p:spPr>
          <a:xfrm>
            <a:off x="4396025" y="2914288"/>
            <a:ext cx="1720800" cy="923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rgbClr val="FFFFFF"/>
                </a:solidFill>
                <a:latin typeface="Lato"/>
                <a:ea typeface="Lato"/>
                <a:cs typeface="Lato"/>
                <a:sym typeface="Lato"/>
              </a:rPr>
              <a:t>Saturday evening is the best time to reach Quick Commerce shoppers</a:t>
            </a:r>
            <a:endParaRPr sz="1200">
              <a:solidFill>
                <a:srgbClr val="FFFFFF"/>
              </a:solidFill>
              <a:latin typeface="Lato"/>
              <a:ea typeface="Lato"/>
              <a:cs typeface="Lato"/>
              <a:sym typeface="Lato"/>
            </a:endParaRPr>
          </a:p>
        </p:txBody>
      </p:sp>
      <p:cxnSp>
        <p:nvCxnSpPr>
          <p:cNvPr id="112" name="Google Shape;112;p26"/>
          <p:cNvCxnSpPr/>
          <p:nvPr/>
        </p:nvCxnSpPr>
        <p:spPr>
          <a:xfrm>
            <a:off x="4241900" y="3017925"/>
            <a:ext cx="0" cy="738900"/>
          </a:xfrm>
          <a:prstGeom prst="straightConnector1">
            <a:avLst/>
          </a:prstGeom>
          <a:noFill/>
          <a:ln cap="flat" cmpd="sng" w="19050">
            <a:solidFill>
              <a:srgbClr val="FFFFFF"/>
            </a:solidFill>
            <a:prstDash val="solid"/>
            <a:round/>
            <a:headEnd len="med" w="med" type="none"/>
            <a:tailEnd len="med" w="med" type="none"/>
          </a:ln>
        </p:spPr>
      </p:cxnSp>
      <p:cxnSp>
        <p:nvCxnSpPr>
          <p:cNvPr id="113" name="Google Shape;113;p26"/>
          <p:cNvCxnSpPr/>
          <p:nvPr/>
        </p:nvCxnSpPr>
        <p:spPr>
          <a:xfrm>
            <a:off x="1972800" y="3017925"/>
            <a:ext cx="0" cy="738900"/>
          </a:xfrm>
          <a:prstGeom prst="straightConnector1">
            <a:avLst/>
          </a:prstGeom>
          <a:noFill/>
          <a:ln cap="flat" cmpd="sng" w="19050">
            <a:solidFill>
              <a:srgbClr val="FFFFFF"/>
            </a:solidFill>
            <a:prstDash val="solid"/>
            <a:round/>
            <a:headEnd len="med" w="med" type="none"/>
            <a:tailEnd len="med" w="med" type="none"/>
          </a:ln>
        </p:spPr>
      </p:cxnSp>
      <p:sp>
        <p:nvSpPr>
          <p:cNvPr id="114" name="Google Shape;114;p26"/>
          <p:cNvSpPr txBox="1"/>
          <p:nvPr/>
        </p:nvSpPr>
        <p:spPr>
          <a:xfrm>
            <a:off x="396000" y="228600"/>
            <a:ext cx="3262800" cy="338700"/>
          </a:xfrm>
          <a:prstGeom prst="rect">
            <a:avLst/>
          </a:prstGeom>
          <a:noFill/>
          <a:ln>
            <a:noFill/>
          </a:ln>
        </p:spPr>
        <p:txBody>
          <a:bodyPr anchorCtr="0" anchor="t" bIns="91425" lIns="0" spcFirstLastPara="1" rIns="91425" wrap="square" tIns="91425">
            <a:spAutoFit/>
          </a:bodyPr>
          <a:lstStyle/>
          <a:p>
            <a:pPr indent="0" lvl="0" marL="0" rtl="0" algn="l">
              <a:spcBef>
                <a:spcPts val="0"/>
              </a:spcBef>
              <a:spcAft>
                <a:spcPts val="0"/>
              </a:spcAft>
              <a:buNone/>
            </a:pPr>
            <a:r>
              <a:rPr lang="en" sz="1000">
                <a:solidFill>
                  <a:srgbClr val="FFFFFF"/>
                </a:solidFill>
                <a:latin typeface="Lato"/>
                <a:ea typeface="Lato"/>
                <a:cs typeface="Lato"/>
                <a:sym typeface="Lato"/>
              </a:rPr>
              <a:t>Quick Commerce Retailer Benchmarks &amp; Insights Report</a:t>
            </a:r>
            <a:endParaRPr sz="1000">
              <a:solidFill>
                <a:srgbClr val="FFFFFF"/>
              </a:solidFill>
              <a:latin typeface="Lato"/>
              <a:ea typeface="Lato"/>
              <a:cs typeface="Lato"/>
              <a:sym typeface="Lato"/>
            </a:endParaRPr>
          </a:p>
        </p:txBody>
      </p:sp>
      <p:cxnSp>
        <p:nvCxnSpPr>
          <p:cNvPr id="115" name="Google Shape;115;p26"/>
          <p:cNvCxnSpPr/>
          <p:nvPr/>
        </p:nvCxnSpPr>
        <p:spPr>
          <a:xfrm>
            <a:off x="396000" y="567300"/>
            <a:ext cx="690300" cy="0"/>
          </a:xfrm>
          <a:prstGeom prst="straightConnector1">
            <a:avLst/>
          </a:prstGeom>
          <a:noFill/>
          <a:ln cap="flat" cmpd="sng" w="19050">
            <a:solidFill>
              <a:srgbClr val="FFFFFF"/>
            </a:solidFill>
            <a:prstDash val="solid"/>
            <a:round/>
            <a:headEnd len="med" w="med" type="none"/>
            <a:tailEnd len="med" w="med" type="none"/>
          </a:ln>
        </p:spPr>
      </p:cxnSp>
      <p:pic>
        <p:nvPicPr>
          <p:cNvPr id="116" name="Google Shape;116;p26">
            <a:hlinkClick r:id="rId3"/>
          </p:cNvPr>
          <p:cNvPicPr preferRelativeResize="0"/>
          <p:nvPr/>
        </p:nvPicPr>
        <p:blipFill rotWithShape="1">
          <a:blip r:embed="rId4">
            <a:alphaModFix/>
          </a:blip>
          <a:srcRect b="0" l="1095" r="1095" t="0"/>
          <a:stretch/>
        </p:blipFill>
        <p:spPr>
          <a:xfrm>
            <a:off x="374600" y="4604925"/>
            <a:ext cx="607352" cy="221775"/>
          </a:xfrm>
          <a:prstGeom prst="rect">
            <a:avLst/>
          </a:prstGeom>
          <a:noFill/>
          <a:ln>
            <a:noFill/>
          </a:ln>
        </p:spPr>
      </p:pic>
      <p:sp>
        <p:nvSpPr>
          <p:cNvPr id="117" name="Google Shape;117;p26"/>
          <p:cNvSpPr/>
          <p:nvPr/>
        </p:nvSpPr>
        <p:spPr>
          <a:xfrm>
            <a:off x="7599725" y="-14400"/>
            <a:ext cx="1587900" cy="5165700"/>
          </a:xfrm>
          <a:prstGeom prst="rect">
            <a:avLst/>
          </a:prstGeom>
          <a:solidFill>
            <a:schemeClr val="accent2"/>
          </a:solidFill>
          <a:ln>
            <a:noFill/>
          </a:ln>
        </p:spPr>
        <p:txBody>
          <a:bodyPr anchorCtr="0" anchor="ctr" bIns="28575" lIns="28575" spcFirstLastPara="1" rIns="28575" wrap="square" tIns="28575">
            <a:noAutofit/>
          </a:bodyPr>
          <a:lstStyle/>
          <a:p>
            <a:pPr indent="0" lvl="0" marL="0" marR="0" rtl="0" algn="ctr">
              <a:lnSpc>
                <a:spcPct val="100000"/>
              </a:lnSpc>
              <a:spcBef>
                <a:spcPts val="0"/>
              </a:spcBef>
              <a:spcAft>
                <a:spcPts val="0"/>
              </a:spcAft>
              <a:buClr>
                <a:srgbClr val="D03DA8"/>
              </a:buClr>
              <a:buSzPts val="900"/>
              <a:buFont typeface="Helvetica Neue"/>
              <a:buNone/>
            </a:pPr>
            <a:r>
              <a:t/>
            </a:r>
            <a:endParaRPr b="0" i="0" sz="900" u="none" cap="none" strike="noStrike">
              <a:solidFill>
                <a:srgbClr val="D03DA8"/>
              </a:solidFill>
              <a:latin typeface="Helvetica Neue"/>
              <a:ea typeface="Helvetica Neue"/>
              <a:cs typeface="Helvetica Neue"/>
              <a:sym typeface="Helvetica Neue"/>
            </a:endParaRPr>
          </a:p>
        </p:txBody>
      </p:sp>
      <p:grpSp>
        <p:nvGrpSpPr>
          <p:cNvPr id="118" name="Google Shape;118;p26"/>
          <p:cNvGrpSpPr/>
          <p:nvPr/>
        </p:nvGrpSpPr>
        <p:grpSpPr>
          <a:xfrm>
            <a:off x="6722925" y="1982100"/>
            <a:ext cx="2102700" cy="1179300"/>
            <a:chOff x="6722925" y="1982100"/>
            <a:chExt cx="2102700" cy="1179300"/>
          </a:xfrm>
        </p:grpSpPr>
        <p:sp>
          <p:nvSpPr>
            <p:cNvPr id="119" name="Google Shape;119;p26"/>
            <p:cNvSpPr/>
            <p:nvPr/>
          </p:nvSpPr>
          <p:spPr>
            <a:xfrm>
              <a:off x="6722925" y="1982100"/>
              <a:ext cx="2102700" cy="1179300"/>
            </a:xfrm>
            <a:prstGeom prst="roundRect">
              <a:avLst>
                <a:gd fmla="val 8772" name="adj"/>
              </a:avLst>
            </a:prstGeom>
            <a:solidFill>
              <a:srgbClr val="FFFFFF"/>
            </a:solidFill>
            <a:ln>
              <a:noFill/>
            </a:ln>
            <a:effectLst>
              <a:outerShdw blurRad="14288" rotWithShape="0" algn="bl" dir="3420000" dist="19050">
                <a:srgbClr val="000000">
                  <a:alpha val="21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26"/>
            <p:cNvSpPr txBox="1"/>
            <p:nvPr/>
          </p:nvSpPr>
          <p:spPr>
            <a:xfrm>
              <a:off x="6913875" y="2110050"/>
              <a:ext cx="1720800" cy="923400"/>
            </a:xfrm>
            <a:prstGeom prst="rect">
              <a:avLst/>
            </a:prstGeom>
            <a:noFill/>
            <a:ln>
              <a:noFill/>
            </a:ln>
          </p:spPr>
          <p:txBody>
            <a:bodyPr anchorCtr="0" anchor="t" bIns="91425" lIns="0" spcFirstLastPara="1" rIns="0" wrap="square" tIns="91425">
              <a:spAutoFit/>
            </a:bodyPr>
            <a:lstStyle/>
            <a:p>
              <a:pPr indent="0" lvl="0" marL="0" rtl="0" algn="l">
                <a:lnSpc>
                  <a:spcPct val="100000"/>
                </a:lnSpc>
                <a:spcBef>
                  <a:spcPts val="0"/>
                </a:spcBef>
                <a:spcAft>
                  <a:spcPts val="0"/>
                </a:spcAft>
                <a:buClr>
                  <a:srgbClr val="000000"/>
                </a:buClr>
                <a:buSzPts val="1100"/>
                <a:buFont typeface="Arial"/>
                <a:buNone/>
              </a:pPr>
              <a:r>
                <a:rPr b="1" lang="en" sz="1200">
                  <a:solidFill>
                    <a:schemeClr val="accent1"/>
                  </a:solidFill>
                  <a:latin typeface="Lato"/>
                  <a:ea typeface="Lato"/>
                  <a:cs typeface="Lato"/>
                  <a:sym typeface="Lato"/>
                </a:rPr>
                <a:t>Here are the latest Quick Commerce findings for your 2023 marketing initiatives.</a:t>
              </a:r>
              <a:endParaRPr sz="1200">
                <a:solidFill>
                  <a:schemeClr val="accent1"/>
                </a:solidFill>
                <a:latin typeface="Lato"/>
                <a:ea typeface="Lato"/>
                <a:cs typeface="Lato"/>
                <a:sym typeface="Lato"/>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124" name="Shape 124"/>
        <p:cNvGrpSpPr/>
        <p:nvPr/>
      </p:nvGrpSpPr>
      <p:grpSpPr>
        <a:xfrm>
          <a:off x="0" y="0"/>
          <a:ext cx="0" cy="0"/>
          <a:chOff x="0" y="0"/>
          <a:chExt cx="0" cy="0"/>
        </a:xfrm>
      </p:grpSpPr>
      <p:sp>
        <p:nvSpPr>
          <p:cNvPr id="125" name="Google Shape;125;p27"/>
          <p:cNvSpPr txBox="1"/>
          <p:nvPr/>
        </p:nvSpPr>
        <p:spPr>
          <a:xfrm>
            <a:off x="396000" y="228600"/>
            <a:ext cx="3262800" cy="338700"/>
          </a:xfrm>
          <a:prstGeom prst="rect">
            <a:avLst/>
          </a:prstGeom>
          <a:noFill/>
          <a:ln>
            <a:noFill/>
          </a:ln>
        </p:spPr>
        <p:txBody>
          <a:bodyPr anchorCtr="0" anchor="t" bIns="91425" lIns="0" spcFirstLastPara="1" rIns="91425" wrap="square" tIns="91425">
            <a:spAutoFit/>
          </a:bodyPr>
          <a:lstStyle/>
          <a:p>
            <a:pPr indent="0" lvl="0" marL="0" rtl="0" algn="l">
              <a:spcBef>
                <a:spcPts val="0"/>
              </a:spcBef>
              <a:spcAft>
                <a:spcPts val="0"/>
              </a:spcAft>
              <a:buNone/>
            </a:pPr>
            <a:r>
              <a:rPr lang="en" sz="1000">
                <a:solidFill>
                  <a:srgbClr val="FFFFFF"/>
                </a:solidFill>
                <a:latin typeface="Lato"/>
                <a:ea typeface="Lato"/>
                <a:cs typeface="Lato"/>
                <a:sym typeface="Lato"/>
              </a:rPr>
              <a:t>Quick Commerce Retailer Benchmarks &amp; Insights Report</a:t>
            </a:r>
            <a:endParaRPr sz="1000">
              <a:solidFill>
                <a:srgbClr val="FFFFFF"/>
              </a:solidFill>
              <a:latin typeface="Lato"/>
              <a:ea typeface="Lato"/>
              <a:cs typeface="Lato"/>
              <a:sym typeface="Lato"/>
            </a:endParaRPr>
          </a:p>
        </p:txBody>
      </p:sp>
      <p:cxnSp>
        <p:nvCxnSpPr>
          <p:cNvPr id="126" name="Google Shape;126;p27"/>
          <p:cNvCxnSpPr/>
          <p:nvPr/>
        </p:nvCxnSpPr>
        <p:spPr>
          <a:xfrm>
            <a:off x="396000" y="567300"/>
            <a:ext cx="690300" cy="0"/>
          </a:xfrm>
          <a:prstGeom prst="straightConnector1">
            <a:avLst/>
          </a:prstGeom>
          <a:noFill/>
          <a:ln cap="flat" cmpd="sng" w="19050">
            <a:solidFill>
              <a:srgbClr val="FFFFFF"/>
            </a:solidFill>
            <a:prstDash val="solid"/>
            <a:round/>
            <a:headEnd len="med" w="med" type="none"/>
            <a:tailEnd len="med" w="med" type="none"/>
          </a:ln>
        </p:spPr>
      </p:cxnSp>
      <p:sp>
        <p:nvSpPr>
          <p:cNvPr id="127" name="Google Shape;127;p27"/>
          <p:cNvSpPr txBox="1"/>
          <p:nvPr/>
        </p:nvSpPr>
        <p:spPr>
          <a:xfrm>
            <a:off x="304875" y="726700"/>
            <a:ext cx="3808500" cy="974100"/>
          </a:xfrm>
          <a:prstGeom prst="rect">
            <a:avLst/>
          </a:prstGeom>
          <a:noFill/>
          <a:ln>
            <a:noFill/>
          </a:ln>
        </p:spPr>
        <p:txBody>
          <a:bodyPr anchorCtr="0" anchor="t" bIns="26775" lIns="91425" spcFirstLastPara="1" rIns="26775" wrap="square" tIns="26775">
            <a:noAutofit/>
          </a:bodyPr>
          <a:lstStyle/>
          <a:p>
            <a:pPr indent="0" lvl="0" marL="0" rtl="0" algn="l">
              <a:spcBef>
                <a:spcPts val="0"/>
              </a:spcBef>
              <a:spcAft>
                <a:spcPts val="1000"/>
              </a:spcAft>
              <a:buNone/>
            </a:pPr>
            <a:r>
              <a:rPr b="1" lang="en" sz="2000">
                <a:solidFill>
                  <a:srgbClr val="FFFFFF"/>
                </a:solidFill>
                <a:latin typeface="Raleway"/>
                <a:ea typeface="Raleway"/>
                <a:cs typeface="Raleway"/>
                <a:sym typeface="Raleway"/>
              </a:rPr>
              <a:t>Quick Commerce shoppers are largely discovering products on Meta</a:t>
            </a:r>
            <a:endParaRPr b="1" sz="800">
              <a:solidFill>
                <a:srgbClr val="FFFFFF"/>
              </a:solidFill>
              <a:latin typeface="Lato"/>
              <a:ea typeface="Lato"/>
              <a:cs typeface="Lato"/>
              <a:sym typeface="Lato"/>
            </a:endParaRPr>
          </a:p>
        </p:txBody>
      </p:sp>
      <p:sp>
        <p:nvSpPr>
          <p:cNvPr id="128" name="Google Shape;128;p27"/>
          <p:cNvSpPr txBox="1"/>
          <p:nvPr/>
        </p:nvSpPr>
        <p:spPr>
          <a:xfrm>
            <a:off x="304875" y="1813675"/>
            <a:ext cx="3808500" cy="2709000"/>
          </a:xfrm>
          <a:prstGeom prst="rect">
            <a:avLst/>
          </a:prstGeom>
          <a:noFill/>
          <a:ln>
            <a:noFill/>
          </a:ln>
        </p:spPr>
        <p:txBody>
          <a:bodyPr anchorCtr="0" anchor="t" bIns="91425" lIns="91425" spcFirstLastPara="1" rIns="91425" wrap="square" tIns="0">
            <a:spAutoFit/>
          </a:bodyPr>
          <a:lstStyle/>
          <a:p>
            <a:pPr indent="0" lvl="0" marL="0" rtl="0" algn="l">
              <a:lnSpc>
                <a:spcPct val="100000"/>
              </a:lnSpc>
              <a:spcBef>
                <a:spcPts val="0"/>
              </a:spcBef>
              <a:spcAft>
                <a:spcPts val="0"/>
              </a:spcAft>
              <a:buNone/>
            </a:pPr>
            <a:r>
              <a:rPr lang="en" sz="1000">
                <a:solidFill>
                  <a:srgbClr val="FFFFFF"/>
                </a:solidFill>
                <a:latin typeface="Lato"/>
                <a:ea typeface="Lato"/>
                <a:cs typeface="Lato"/>
                <a:sym typeface="Lato"/>
              </a:rPr>
              <a:t>Quick Commerce retailers are those that have their own delivery drivers and can get products in the hands of consumers, fast. MikMak took a look at some of the biggest players in the Q-Commerce space, including Instacart, Uber Eats, DoorDash, Grubhub, goPuff, Total Wine, Drizly, ReserveBar, FreshDirect, and Getir, to glean the latest trends on consumer preferences and buying behaviors.</a:t>
            </a:r>
            <a:endParaRPr sz="1000">
              <a:solidFill>
                <a:srgbClr val="FFFFFF"/>
              </a:solidFill>
              <a:latin typeface="Lato"/>
              <a:ea typeface="Lato"/>
              <a:cs typeface="Lato"/>
              <a:sym typeface="Lato"/>
            </a:endParaRPr>
          </a:p>
          <a:p>
            <a:pPr indent="0" lvl="0" marL="0" rtl="0" algn="l">
              <a:lnSpc>
                <a:spcPct val="100000"/>
              </a:lnSpc>
              <a:spcBef>
                <a:spcPts val="0"/>
              </a:spcBef>
              <a:spcAft>
                <a:spcPts val="0"/>
              </a:spcAft>
              <a:buNone/>
            </a:pPr>
            <a:r>
              <a:t/>
            </a:r>
            <a:endParaRPr sz="1000">
              <a:solidFill>
                <a:srgbClr val="FFFFFF"/>
              </a:solidFill>
              <a:latin typeface="Lato"/>
              <a:ea typeface="Lato"/>
              <a:cs typeface="Lato"/>
              <a:sym typeface="Lato"/>
            </a:endParaRPr>
          </a:p>
          <a:p>
            <a:pPr indent="0" lvl="0" marL="0" rtl="0" algn="l">
              <a:lnSpc>
                <a:spcPct val="100000"/>
              </a:lnSpc>
              <a:spcBef>
                <a:spcPts val="0"/>
              </a:spcBef>
              <a:spcAft>
                <a:spcPts val="0"/>
              </a:spcAft>
              <a:buNone/>
            </a:pPr>
            <a:r>
              <a:rPr lang="en" sz="1000">
                <a:solidFill>
                  <a:srgbClr val="FFFFFF"/>
                </a:solidFill>
                <a:latin typeface="Lato"/>
                <a:ea typeface="Lato"/>
                <a:cs typeface="Lato"/>
                <a:sym typeface="Lato"/>
              </a:rPr>
              <a:t>When looking at the top 5 Social Platforms that are driving traffic to Quick Commerce retailers,  Meta channels, Facebook and Instagram, </a:t>
            </a:r>
            <a:r>
              <a:rPr lang="en" sz="1000">
                <a:solidFill>
                  <a:srgbClr val="FFFFFF"/>
                </a:solidFill>
                <a:latin typeface="Lato"/>
                <a:ea typeface="Lato"/>
                <a:cs typeface="Lato"/>
                <a:sym typeface="Lato"/>
              </a:rPr>
              <a:t>largely </a:t>
            </a:r>
            <a:r>
              <a:rPr lang="en" sz="1000">
                <a:solidFill>
                  <a:srgbClr val="FFFFFF"/>
                </a:solidFill>
                <a:latin typeface="Lato"/>
                <a:ea typeface="Lato"/>
                <a:cs typeface="Lato"/>
                <a:sym typeface="Lato"/>
              </a:rPr>
              <a:t>take the lead with </a:t>
            </a:r>
            <a:r>
              <a:rPr lang="en" sz="1000">
                <a:solidFill>
                  <a:srgbClr val="FFFFFF"/>
                </a:solidFill>
                <a:latin typeface="Lato"/>
                <a:ea typeface="Lato"/>
                <a:cs typeface="Lato"/>
                <a:sym typeface="Lato"/>
              </a:rPr>
              <a:t>Facebook yielding 61.2 percent of Purchase Intent Clicks. Following is Instagram with 33.6 percent.</a:t>
            </a:r>
            <a:endParaRPr sz="1000">
              <a:solidFill>
                <a:srgbClr val="FFFFFF"/>
              </a:solidFill>
              <a:latin typeface="Lato"/>
              <a:ea typeface="Lato"/>
              <a:cs typeface="Lato"/>
              <a:sym typeface="Lato"/>
            </a:endParaRPr>
          </a:p>
          <a:p>
            <a:pPr indent="0" lvl="0" marL="0" rtl="0" algn="l">
              <a:lnSpc>
                <a:spcPct val="100000"/>
              </a:lnSpc>
              <a:spcBef>
                <a:spcPts val="0"/>
              </a:spcBef>
              <a:spcAft>
                <a:spcPts val="0"/>
              </a:spcAft>
              <a:buNone/>
            </a:pPr>
            <a:r>
              <a:t/>
            </a:r>
            <a:endParaRPr sz="1000">
              <a:solidFill>
                <a:srgbClr val="FFFFFF"/>
              </a:solidFill>
              <a:latin typeface="Lato"/>
              <a:ea typeface="Lato"/>
              <a:cs typeface="Lato"/>
              <a:sym typeface="Lato"/>
            </a:endParaRPr>
          </a:p>
          <a:p>
            <a:pPr indent="0" lvl="0" marL="0" rtl="0" algn="l">
              <a:lnSpc>
                <a:spcPct val="100000"/>
              </a:lnSpc>
              <a:spcBef>
                <a:spcPts val="0"/>
              </a:spcBef>
              <a:spcAft>
                <a:spcPts val="0"/>
              </a:spcAft>
              <a:buNone/>
            </a:pPr>
            <a:r>
              <a:rPr lang="en" sz="1000">
                <a:solidFill>
                  <a:srgbClr val="FFFFFF"/>
                </a:solidFill>
                <a:latin typeface="Lato"/>
                <a:ea typeface="Lato"/>
                <a:cs typeface="Lato"/>
                <a:sym typeface="Lato"/>
              </a:rPr>
              <a:t>YouTube comes in third behind Meta channels at 2.8 percent. Snap and Pinterest round out the top 5 channels,  driving 1.7  percent and 0.7 percent, respectively. </a:t>
            </a:r>
            <a:endParaRPr sz="1000">
              <a:solidFill>
                <a:srgbClr val="FFFFFF"/>
              </a:solidFill>
              <a:latin typeface="Lato"/>
              <a:ea typeface="Lato"/>
              <a:cs typeface="Lato"/>
              <a:sym typeface="Lato"/>
            </a:endParaRPr>
          </a:p>
        </p:txBody>
      </p:sp>
      <p:pic>
        <p:nvPicPr>
          <p:cNvPr id="129" name="Google Shape;129;p27">
            <a:hlinkClick r:id="rId3"/>
          </p:cNvPr>
          <p:cNvPicPr preferRelativeResize="0"/>
          <p:nvPr/>
        </p:nvPicPr>
        <p:blipFill rotWithShape="1">
          <a:blip r:embed="rId4">
            <a:alphaModFix/>
          </a:blip>
          <a:srcRect b="0" l="1095" r="1095" t="0"/>
          <a:stretch/>
        </p:blipFill>
        <p:spPr>
          <a:xfrm>
            <a:off x="374600" y="4604925"/>
            <a:ext cx="607352" cy="221775"/>
          </a:xfrm>
          <a:prstGeom prst="rect">
            <a:avLst/>
          </a:prstGeom>
          <a:noFill/>
          <a:ln>
            <a:noFill/>
          </a:ln>
        </p:spPr>
      </p:pic>
      <p:sp>
        <p:nvSpPr>
          <p:cNvPr id="130" name="Google Shape;130;p27"/>
          <p:cNvSpPr/>
          <p:nvPr/>
        </p:nvSpPr>
        <p:spPr>
          <a:xfrm>
            <a:off x="4340725" y="-7175"/>
            <a:ext cx="4809600" cy="33816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31" name="Google Shape;131;p27"/>
          <p:cNvPicPr preferRelativeResize="0"/>
          <p:nvPr/>
        </p:nvPicPr>
        <p:blipFill rotWithShape="1">
          <a:blip r:embed="rId5">
            <a:alphaModFix/>
          </a:blip>
          <a:srcRect b="11835" l="23970" r="-1369" t="45453"/>
          <a:stretch/>
        </p:blipFill>
        <p:spPr>
          <a:xfrm>
            <a:off x="4340725" y="3374499"/>
            <a:ext cx="4809600" cy="1768999"/>
          </a:xfrm>
          <a:prstGeom prst="rect">
            <a:avLst/>
          </a:prstGeom>
          <a:noFill/>
          <a:ln>
            <a:noFill/>
          </a:ln>
        </p:spPr>
      </p:pic>
      <p:sp>
        <p:nvSpPr>
          <p:cNvPr id="132" name="Google Shape;132;p27"/>
          <p:cNvSpPr/>
          <p:nvPr/>
        </p:nvSpPr>
        <p:spPr>
          <a:xfrm>
            <a:off x="4340725" y="3374425"/>
            <a:ext cx="4809600" cy="1769100"/>
          </a:xfrm>
          <a:prstGeom prst="rect">
            <a:avLst/>
          </a:prstGeom>
          <a:solidFill>
            <a:srgbClr val="201559">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33" name="Google Shape;133;p27"/>
          <p:cNvGrpSpPr/>
          <p:nvPr/>
        </p:nvGrpSpPr>
        <p:grpSpPr>
          <a:xfrm>
            <a:off x="4866001" y="3859250"/>
            <a:ext cx="3759041" cy="799600"/>
            <a:chOff x="396011" y="3911575"/>
            <a:chExt cx="3546600" cy="799600"/>
          </a:xfrm>
        </p:grpSpPr>
        <p:sp>
          <p:nvSpPr>
            <p:cNvPr id="134" name="Google Shape;134;p27"/>
            <p:cNvSpPr/>
            <p:nvPr/>
          </p:nvSpPr>
          <p:spPr>
            <a:xfrm>
              <a:off x="396011" y="4031075"/>
              <a:ext cx="3546600" cy="680100"/>
            </a:xfrm>
            <a:prstGeom prst="roundRect">
              <a:avLst>
                <a:gd fmla="val 12248" name="adj"/>
              </a:avLst>
            </a:prstGeom>
            <a:solidFill>
              <a:srgbClr val="FFFFFF"/>
            </a:solidFill>
            <a:ln>
              <a:noFill/>
            </a:ln>
            <a:effectLst>
              <a:outerShdw blurRad="14288" rotWithShape="0" algn="bl" dir="5400000" dist="19050">
                <a:srgbClr val="000000">
                  <a:alpha val="24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27"/>
            <p:cNvSpPr txBox="1"/>
            <p:nvPr/>
          </p:nvSpPr>
          <p:spPr>
            <a:xfrm>
              <a:off x="521092" y="4190125"/>
              <a:ext cx="32760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1000"/>
                </a:spcAft>
                <a:buNone/>
              </a:pPr>
              <a:r>
                <a:rPr lang="en" sz="800">
                  <a:solidFill>
                    <a:srgbClr val="000000"/>
                  </a:solidFill>
                  <a:latin typeface="Lato"/>
                  <a:ea typeface="Lato"/>
                  <a:cs typeface="Lato"/>
                  <a:sym typeface="Lato"/>
                </a:rPr>
                <a:t>The number of times a shopper has clicked through to at least one retailer during a single session.</a:t>
              </a:r>
              <a:endParaRPr>
                <a:solidFill>
                  <a:srgbClr val="000000"/>
                </a:solidFill>
              </a:endParaRPr>
            </a:p>
          </p:txBody>
        </p:sp>
        <p:sp>
          <p:nvSpPr>
            <p:cNvPr id="136" name="Google Shape;136;p27"/>
            <p:cNvSpPr/>
            <p:nvPr/>
          </p:nvSpPr>
          <p:spPr>
            <a:xfrm>
              <a:off x="527075" y="3940825"/>
              <a:ext cx="1302000" cy="249300"/>
            </a:xfrm>
            <a:prstGeom prst="roundRect">
              <a:avLst>
                <a:gd fmla="val 50000"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27"/>
            <p:cNvSpPr txBox="1"/>
            <p:nvPr/>
          </p:nvSpPr>
          <p:spPr>
            <a:xfrm>
              <a:off x="647375" y="3911575"/>
              <a:ext cx="1181700" cy="307800"/>
            </a:xfrm>
            <a:prstGeom prst="rect">
              <a:avLst/>
            </a:prstGeom>
            <a:noFill/>
            <a:ln>
              <a:noFill/>
            </a:ln>
          </p:spPr>
          <p:txBody>
            <a:bodyPr anchorCtr="0" anchor="t" bIns="91425" lIns="0" spcFirstLastPara="1" rIns="91425" wrap="square" tIns="91425">
              <a:spAutoFit/>
            </a:bodyPr>
            <a:lstStyle/>
            <a:p>
              <a:pPr indent="0" lvl="0" marL="0" rtl="0" algn="l">
                <a:spcBef>
                  <a:spcPts val="0"/>
                </a:spcBef>
                <a:spcAft>
                  <a:spcPts val="1000"/>
                </a:spcAft>
                <a:buNone/>
              </a:pPr>
              <a:r>
                <a:rPr b="1" lang="en" sz="800">
                  <a:solidFill>
                    <a:srgbClr val="FFFFFF"/>
                  </a:solidFill>
                  <a:latin typeface="Lato"/>
                  <a:ea typeface="Lato"/>
                  <a:cs typeface="Lato"/>
                  <a:sym typeface="Lato"/>
                </a:rPr>
                <a:t>*Purchase Intent Clicks: </a:t>
              </a:r>
              <a:endParaRPr b="1">
                <a:solidFill>
                  <a:srgbClr val="FFFFFF"/>
                </a:solidFill>
              </a:endParaRPr>
            </a:p>
          </p:txBody>
        </p:sp>
      </p:grpSp>
      <p:pic>
        <p:nvPicPr>
          <p:cNvPr id="138" name="Google Shape;138;p27"/>
          <p:cNvPicPr preferRelativeResize="0"/>
          <p:nvPr/>
        </p:nvPicPr>
        <p:blipFill rotWithShape="1">
          <a:blip r:embed="rId6">
            <a:alphaModFix/>
          </a:blip>
          <a:srcRect b="14157" l="0" r="0" t="18036"/>
          <a:stretch/>
        </p:blipFill>
        <p:spPr>
          <a:xfrm>
            <a:off x="4727387" y="410625"/>
            <a:ext cx="4036276" cy="2673875"/>
          </a:xfrm>
          <a:prstGeom prst="rect">
            <a:avLst/>
          </a:prstGeom>
          <a:noFill/>
          <a:ln>
            <a:noFill/>
          </a:ln>
        </p:spPr>
      </p:pic>
      <p:sp>
        <p:nvSpPr>
          <p:cNvPr id="139" name="Google Shape;139;p27"/>
          <p:cNvSpPr txBox="1"/>
          <p:nvPr/>
        </p:nvSpPr>
        <p:spPr>
          <a:xfrm>
            <a:off x="6007175" y="1316613"/>
            <a:ext cx="1539300" cy="861900"/>
          </a:xfrm>
          <a:prstGeom prst="rect">
            <a:avLst/>
          </a:prstGeom>
          <a:noFill/>
          <a:ln>
            <a:noFill/>
          </a:ln>
        </p:spPr>
        <p:txBody>
          <a:bodyPr anchorCtr="0" anchor="t" bIns="91425" lIns="0" spcFirstLastPara="1" rIns="91425" wrap="square" tIns="91425">
            <a:spAutoFit/>
          </a:bodyPr>
          <a:lstStyle/>
          <a:p>
            <a:pPr indent="0" lvl="0" marL="0" rtl="0" algn="ctr">
              <a:lnSpc>
                <a:spcPct val="100000"/>
              </a:lnSpc>
              <a:spcBef>
                <a:spcPts val="0"/>
              </a:spcBef>
              <a:spcAft>
                <a:spcPts val="0"/>
              </a:spcAft>
              <a:buClr>
                <a:srgbClr val="000000"/>
              </a:buClr>
              <a:buSzPts val="1100"/>
              <a:buFont typeface="Arial"/>
              <a:buNone/>
            </a:pPr>
            <a:r>
              <a:rPr b="1" lang="en" sz="1100">
                <a:solidFill>
                  <a:schemeClr val="lt1"/>
                </a:solidFill>
                <a:latin typeface="Lato"/>
                <a:ea typeface="Lato"/>
                <a:cs typeface="Lato"/>
                <a:sym typeface="Lato"/>
              </a:rPr>
              <a:t>Top 5 Social Platforms to Quick Commerce Retailers by  Share of Purchase </a:t>
            </a:r>
            <a:endParaRPr b="1" sz="1100">
              <a:solidFill>
                <a:schemeClr val="lt1"/>
              </a:solidFill>
              <a:latin typeface="Lato"/>
              <a:ea typeface="Lato"/>
              <a:cs typeface="Lato"/>
              <a:sym typeface="Lat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28"/>
          <p:cNvSpPr txBox="1"/>
          <p:nvPr/>
        </p:nvSpPr>
        <p:spPr>
          <a:xfrm>
            <a:off x="396000" y="228600"/>
            <a:ext cx="3262800" cy="338700"/>
          </a:xfrm>
          <a:prstGeom prst="rect">
            <a:avLst/>
          </a:prstGeom>
          <a:noFill/>
          <a:ln>
            <a:noFill/>
          </a:ln>
        </p:spPr>
        <p:txBody>
          <a:bodyPr anchorCtr="0" anchor="t" bIns="91425" lIns="0" spcFirstLastPara="1" rIns="91425" wrap="square" tIns="91425">
            <a:spAutoFit/>
          </a:bodyPr>
          <a:lstStyle/>
          <a:p>
            <a:pPr indent="0" lvl="0" marL="0" rtl="0" algn="l">
              <a:spcBef>
                <a:spcPts val="0"/>
              </a:spcBef>
              <a:spcAft>
                <a:spcPts val="0"/>
              </a:spcAft>
              <a:buNone/>
            </a:pPr>
            <a:r>
              <a:rPr lang="en" sz="1000">
                <a:solidFill>
                  <a:schemeClr val="dk1"/>
                </a:solidFill>
                <a:latin typeface="Lato"/>
                <a:ea typeface="Lato"/>
                <a:cs typeface="Lato"/>
                <a:sym typeface="Lato"/>
              </a:rPr>
              <a:t>Quick Commerce Retailer Benchmarks &amp; Insights Report</a:t>
            </a:r>
            <a:endParaRPr sz="1000">
              <a:solidFill>
                <a:schemeClr val="dk1"/>
              </a:solidFill>
              <a:latin typeface="Lato"/>
              <a:ea typeface="Lato"/>
              <a:cs typeface="Lato"/>
              <a:sym typeface="Lato"/>
            </a:endParaRPr>
          </a:p>
        </p:txBody>
      </p:sp>
      <p:cxnSp>
        <p:nvCxnSpPr>
          <p:cNvPr id="145" name="Google Shape;145;p28"/>
          <p:cNvCxnSpPr/>
          <p:nvPr/>
        </p:nvCxnSpPr>
        <p:spPr>
          <a:xfrm>
            <a:off x="396000" y="567300"/>
            <a:ext cx="690300" cy="0"/>
          </a:xfrm>
          <a:prstGeom prst="straightConnector1">
            <a:avLst/>
          </a:prstGeom>
          <a:noFill/>
          <a:ln cap="flat" cmpd="sng" w="19050">
            <a:solidFill>
              <a:schemeClr val="accent1"/>
            </a:solidFill>
            <a:prstDash val="solid"/>
            <a:round/>
            <a:headEnd len="med" w="med" type="none"/>
            <a:tailEnd len="med" w="med" type="none"/>
          </a:ln>
        </p:spPr>
      </p:cxnSp>
      <p:sp>
        <p:nvSpPr>
          <p:cNvPr id="146" name="Google Shape;146;p28"/>
          <p:cNvSpPr txBox="1"/>
          <p:nvPr/>
        </p:nvSpPr>
        <p:spPr>
          <a:xfrm>
            <a:off x="304875" y="817100"/>
            <a:ext cx="4043100" cy="661500"/>
          </a:xfrm>
          <a:prstGeom prst="rect">
            <a:avLst/>
          </a:prstGeom>
          <a:noFill/>
          <a:ln>
            <a:noFill/>
          </a:ln>
        </p:spPr>
        <p:txBody>
          <a:bodyPr anchorCtr="0" anchor="t" bIns="26775" lIns="91425" spcFirstLastPara="1" rIns="26775" wrap="square" tIns="26775">
            <a:noAutofit/>
          </a:bodyPr>
          <a:lstStyle/>
          <a:p>
            <a:pPr indent="0" lvl="0" marL="0" rtl="0" algn="l">
              <a:spcBef>
                <a:spcPts val="0"/>
              </a:spcBef>
              <a:spcAft>
                <a:spcPts val="1000"/>
              </a:spcAft>
              <a:buNone/>
            </a:pPr>
            <a:r>
              <a:rPr b="1" lang="en" sz="2000">
                <a:solidFill>
                  <a:schemeClr val="dk1"/>
                </a:solidFill>
                <a:latin typeface="Raleway"/>
                <a:ea typeface="Raleway"/>
                <a:cs typeface="Raleway"/>
                <a:sym typeface="Raleway"/>
              </a:rPr>
              <a:t>What brand categories</a:t>
            </a:r>
            <a:r>
              <a:rPr b="1" lang="en" sz="2000">
                <a:solidFill>
                  <a:schemeClr val="dk1"/>
                </a:solidFill>
                <a:latin typeface="Raleway"/>
                <a:ea typeface="Raleway"/>
                <a:cs typeface="Raleway"/>
                <a:sym typeface="Raleway"/>
              </a:rPr>
              <a:t> </a:t>
            </a:r>
            <a:r>
              <a:rPr b="1" lang="en" sz="2000">
                <a:solidFill>
                  <a:schemeClr val="dk1"/>
                </a:solidFill>
                <a:latin typeface="Raleway"/>
                <a:ea typeface="Raleway"/>
                <a:cs typeface="Raleway"/>
                <a:sym typeface="Raleway"/>
              </a:rPr>
              <a:t>matter most?</a:t>
            </a:r>
            <a:endParaRPr b="1" sz="800">
              <a:solidFill>
                <a:schemeClr val="dk1"/>
              </a:solidFill>
              <a:latin typeface="Lato"/>
              <a:ea typeface="Lato"/>
              <a:cs typeface="Lato"/>
              <a:sym typeface="Lato"/>
            </a:endParaRPr>
          </a:p>
        </p:txBody>
      </p:sp>
      <p:sp>
        <p:nvSpPr>
          <p:cNvPr id="147" name="Google Shape;147;p28"/>
          <p:cNvSpPr txBox="1"/>
          <p:nvPr/>
        </p:nvSpPr>
        <p:spPr>
          <a:xfrm>
            <a:off x="304875" y="1571763"/>
            <a:ext cx="4163700" cy="2862900"/>
          </a:xfrm>
          <a:prstGeom prst="rect">
            <a:avLst/>
          </a:prstGeom>
          <a:noFill/>
          <a:ln>
            <a:noFill/>
          </a:ln>
        </p:spPr>
        <p:txBody>
          <a:bodyPr anchorCtr="0" anchor="t" bIns="91425" lIns="91425" spcFirstLastPara="1" rIns="91425" wrap="square" tIns="0">
            <a:spAutoFit/>
          </a:bodyPr>
          <a:lstStyle/>
          <a:p>
            <a:pPr indent="0" lvl="0" marL="0" rtl="0" algn="l">
              <a:lnSpc>
                <a:spcPct val="100000"/>
              </a:lnSpc>
              <a:spcBef>
                <a:spcPts val="0"/>
              </a:spcBef>
              <a:spcAft>
                <a:spcPts val="0"/>
              </a:spcAft>
              <a:buNone/>
            </a:pPr>
            <a:r>
              <a:rPr lang="en" sz="1000">
                <a:solidFill>
                  <a:schemeClr val="dk1"/>
                </a:solidFill>
                <a:latin typeface="Lato"/>
                <a:ea typeface="Lato"/>
                <a:cs typeface="Lato"/>
                <a:sym typeface="Lato"/>
              </a:rPr>
              <a:t>Quick Commerce retailers provide delivery options for a multitude of products. However, consumers turn to these services the most to fulfill their Grocery and Alcohol needs. In fact, some Quick Commerce retailers, such as Drizly and ReserveBar, only sell Alcohol. </a:t>
            </a:r>
            <a:endParaRPr sz="1000">
              <a:solidFill>
                <a:schemeClr val="dk1"/>
              </a:solidFill>
              <a:latin typeface="Lato"/>
              <a:ea typeface="Lato"/>
              <a:cs typeface="Lato"/>
              <a:sym typeface="Lato"/>
            </a:endParaRPr>
          </a:p>
          <a:p>
            <a:pPr indent="0" lvl="0" marL="0" rtl="0" algn="l">
              <a:lnSpc>
                <a:spcPct val="100000"/>
              </a:lnSpc>
              <a:spcBef>
                <a:spcPts val="0"/>
              </a:spcBef>
              <a:spcAft>
                <a:spcPts val="0"/>
              </a:spcAft>
              <a:buNone/>
            </a:pPr>
            <a:r>
              <a:t/>
            </a:r>
            <a:endParaRPr sz="1000">
              <a:solidFill>
                <a:schemeClr val="dk1"/>
              </a:solidFill>
              <a:latin typeface="Lato"/>
              <a:ea typeface="Lato"/>
              <a:cs typeface="Lato"/>
              <a:sym typeface="Lato"/>
            </a:endParaRPr>
          </a:p>
          <a:p>
            <a:pPr indent="0" lvl="0" marL="0" rtl="0" algn="l">
              <a:lnSpc>
                <a:spcPct val="100000"/>
              </a:lnSpc>
              <a:spcBef>
                <a:spcPts val="0"/>
              </a:spcBef>
              <a:spcAft>
                <a:spcPts val="0"/>
              </a:spcAft>
              <a:buNone/>
            </a:pPr>
            <a:r>
              <a:rPr lang="en" sz="1000">
                <a:solidFill>
                  <a:schemeClr val="dk1"/>
                </a:solidFill>
                <a:latin typeface="Lato"/>
                <a:ea typeface="Lato"/>
                <a:cs typeface="Lato"/>
                <a:sym typeface="Lato"/>
              </a:rPr>
              <a:t>Excluding the Alcohol-only Quick Commerce retailers, the MikMak Shopping Index found that Grocery is the top category, with products in this category driving 72.2 percent of Purchase Intent Clicks. Second, is the Alcohol category at 22.5 percent, demonstrating that consumers turn to Q-Commerce for Alcohol purchases even with non-Alcohol exclusive providers.</a:t>
            </a:r>
            <a:endParaRPr sz="1000">
              <a:solidFill>
                <a:schemeClr val="dk1"/>
              </a:solidFill>
              <a:latin typeface="Lato"/>
              <a:ea typeface="Lato"/>
              <a:cs typeface="Lato"/>
              <a:sym typeface="Lato"/>
            </a:endParaRPr>
          </a:p>
          <a:p>
            <a:pPr indent="0" lvl="0" marL="0" rtl="0" algn="l">
              <a:lnSpc>
                <a:spcPct val="100000"/>
              </a:lnSpc>
              <a:spcBef>
                <a:spcPts val="0"/>
              </a:spcBef>
              <a:spcAft>
                <a:spcPts val="0"/>
              </a:spcAft>
              <a:buNone/>
            </a:pPr>
            <a:r>
              <a:t/>
            </a:r>
            <a:endParaRPr sz="1000">
              <a:solidFill>
                <a:schemeClr val="dk1"/>
              </a:solidFill>
              <a:latin typeface="Lato"/>
              <a:ea typeface="Lato"/>
              <a:cs typeface="Lato"/>
              <a:sym typeface="Lato"/>
            </a:endParaRPr>
          </a:p>
          <a:p>
            <a:pPr indent="0" lvl="0" marL="0" rtl="0" algn="l">
              <a:lnSpc>
                <a:spcPct val="100000"/>
              </a:lnSpc>
              <a:spcBef>
                <a:spcPts val="0"/>
              </a:spcBef>
              <a:spcAft>
                <a:spcPts val="0"/>
              </a:spcAft>
              <a:buNone/>
            </a:pPr>
            <a:r>
              <a:rPr lang="en" sz="1000">
                <a:solidFill>
                  <a:schemeClr val="dk1"/>
                </a:solidFill>
                <a:latin typeface="Lato"/>
                <a:ea typeface="Lato"/>
                <a:cs typeface="Lato"/>
                <a:sym typeface="Lato"/>
              </a:rPr>
              <a:t>Outside of Grocery and Alcohol, Health Care Items come in third with 2.3 percent. Household products follow with 1.3 percent. </a:t>
            </a:r>
            <a:endParaRPr sz="1000">
              <a:solidFill>
                <a:schemeClr val="dk1"/>
              </a:solidFill>
              <a:latin typeface="Lato"/>
              <a:ea typeface="Lato"/>
              <a:cs typeface="Lato"/>
              <a:sym typeface="Lato"/>
            </a:endParaRPr>
          </a:p>
          <a:p>
            <a:pPr indent="0" lvl="0" marL="0" rtl="0" algn="l">
              <a:lnSpc>
                <a:spcPct val="100000"/>
              </a:lnSpc>
              <a:spcBef>
                <a:spcPts val="0"/>
              </a:spcBef>
              <a:spcAft>
                <a:spcPts val="0"/>
              </a:spcAft>
              <a:buNone/>
            </a:pPr>
            <a:r>
              <a:t/>
            </a:r>
            <a:endParaRPr sz="1000">
              <a:solidFill>
                <a:schemeClr val="dk1"/>
              </a:solidFill>
              <a:latin typeface="Lato"/>
              <a:ea typeface="Lato"/>
              <a:cs typeface="Lato"/>
              <a:sym typeface="Lato"/>
            </a:endParaRPr>
          </a:p>
          <a:p>
            <a:pPr indent="0" lvl="0" marL="0" rtl="0" algn="l">
              <a:lnSpc>
                <a:spcPct val="100000"/>
              </a:lnSpc>
              <a:spcBef>
                <a:spcPts val="0"/>
              </a:spcBef>
              <a:spcAft>
                <a:spcPts val="0"/>
              </a:spcAft>
              <a:buNone/>
            </a:pPr>
            <a:r>
              <a:rPr lang="en" sz="1000">
                <a:solidFill>
                  <a:schemeClr val="dk1"/>
                </a:solidFill>
                <a:latin typeface="Lato"/>
                <a:ea typeface="Lato"/>
                <a:cs typeface="Lato"/>
                <a:sym typeface="Lato"/>
              </a:rPr>
              <a:t>Pets, Personal Care, and Beauty products all drive less than 1 percent of Quick Commerce Purchase Intent Clicks with 0.8 percent, 0.7 percent, and 0.2 percent, respectively.</a:t>
            </a:r>
            <a:endParaRPr sz="1000">
              <a:solidFill>
                <a:schemeClr val="dk1"/>
              </a:solidFill>
              <a:latin typeface="Lato"/>
              <a:ea typeface="Lato"/>
              <a:cs typeface="Lato"/>
              <a:sym typeface="Lato"/>
            </a:endParaRPr>
          </a:p>
        </p:txBody>
      </p:sp>
      <p:sp>
        <p:nvSpPr>
          <p:cNvPr id="148" name="Google Shape;148;p28"/>
          <p:cNvSpPr/>
          <p:nvPr/>
        </p:nvSpPr>
        <p:spPr>
          <a:xfrm>
            <a:off x="4674625" y="1588550"/>
            <a:ext cx="4475700" cy="35547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28"/>
          <p:cNvSpPr txBox="1"/>
          <p:nvPr/>
        </p:nvSpPr>
        <p:spPr>
          <a:xfrm>
            <a:off x="5029825" y="1960500"/>
            <a:ext cx="3871800" cy="581700"/>
          </a:xfrm>
          <a:prstGeom prst="rect">
            <a:avLst/>
          </a:prstGeom>
          <a:noFill/>
          <a:ln>
            <a:noFill/>
          </a:ln>
        </p:spPr>
        <p:txBody>
          <a:bodyPr anchorCtr="0" anchor="t" bIns="91425" lIns="0" spcFirstLastPara="1" rIns="91425" wrap="square" tIns="91425">
            <a:spAutoFit/>
          </a:bodyPr>
          <a:lstStyle/>
          <a:p>
            <a:pPr indent="0" lvl="0" marL="0" rtl="0" algn="ctr">
              <a:lnSpc>
                <a:spcPct val="115000"/>
              </a:lnSpc>
              <a:spcBef>
                <a:spcPts val="0"/>
              </a:spcBef>
              <a:spcAft>
                <a:spcPts val="0"/>
              </a:spcAft>
              <a:buClr>
                <a:srgbClr val="000000"/>
              </a:buClr>
              <a:buSzPts val="1100"/>
              <a:buFont typeface="Arial"/>
              <a:buNone/>
            </a:pPr>
            <a:r>
              <a:rPr b="1" lang="en" sz="1200">
                <a:solidFill>
                  <a:schemeClr val="lt1"/>
                </a:solidFill>
                <a:latin typeface="Lato"/>
                <a:ea typeface="Lato"/>
                <a:cs typeface="Lato"/>
                <a:sym typeface="Lato"/>
              </a:rPr>
              <a:t>Share of Quick Commerce Purchase</a:t>
            </a:r>
            <a:br>
              <a:rPr b="1" lang="en" sz="1200">
                <a:solidFill>
                  <a:schemeClr val="lt1"/>
                </a:solidFill>
                <a:latin typeface="Lato"/>
                <a:ea typeface="Lato"/>
                <a:cs typeface="Lato"/>
                <a:sym typeface="Lato"/>
              </a:rPr>
            </a:br>
            <a:r>
              <a:rPr b="1" lang="en" sz="1200">
                <a:solidFill>
                  <a:schemeClr val="lt1"/>
                </a:solidFill>
                <a:latin typeface="Lato"/>
                <a:ea typeface="Lato"/>
                <a:cs typeface="Lato"/>
                <a:sym typeface="Lato"/>
              </a:rPr>
              <a:t>Intent Clicks by Category</a:t>
            </a:r>
            <a:endParaRPr b="1" sz="1200">
              <a:solidFill>
                <a:schemeClr val="lt1"/>
              </a:solidFill>
              <a:latin typeface="Lato"/>
              <a:ea typeface="Lato"/>
              <a:cs typeface="Lato"/>
              <a:sym typeface="Lato"/>
            </a:endParaRPr>
          </a:p>
        </p:txBody>
      </p:sp>
      <p:pic>
        <p:nvPicPr>
          <p:cNvPr id="150" name="Google Shape;150;p28"/>
          <p:cNvPicPr preferRelativeResize="0"/>
          <p:nvPr/>
        </p:nvPicPr>
        <p:blipFill rotWithShape="1">
          <a:blip r:embed="rId3">
            <a:alphaModFix/>
          </a:blip>
          <a:srcRect b="0" l="524" r="534" t="0"/>
          <a:stretch/>
        </p:blipFill>
        <p:spPr>
          <a:xfrm>
            <a:off x="4674625" y="0"/>
            <a:ext cx="4475699" cy="1641099"/>
          </a:xfrm>
          <a:prstGeom prst="rect">
            <a:avLst/>
          </a:prstGeom>
          <a:noFill/>
          <a:ln>
            <a:noFill/>
          </a:ln>
        </p:spPr>
      </p:pic>
      <p:pic>
        <p:nvPicPr>
          <p:cNvPr id="151" name="Google Shape;151;p28">
            <a:hlinkClick r:id="rId4"/>
          </p:cNvPr>
          <p:cNvPicPr preferRelativeResize="0"/>
          <p:nvPr/>
        </p:nvPicPr>
        <p:blipFill rotWithShape="1">
          <a:blip r:embed="rId5">
            <a:alphaModFix/>
          </a:blip>
          <a:srcRect b="9" l="0" r="0" t="19"/>
          <a:stretch/>
        </p:blipFill>
        <p:spPr>
          <a:xfrm>
            <a:off x="374600" y="4604925"/>
            <a:ext cx="607352" cy="221775"/>
          </a:xfrm>
          <a:prstGeom prst="rect">
            <a:avLst/>
          </a:prstGeom>
          <a:noFill/>
          <a:ln>
            <a:noFill/>
          </a:ln>
        </p:spPr>
      </p:pic>
      <p:pic>
        <p:nvPicPr>
          <p:cNvPr id="152" name="Google Shape;152;p28"/>
          <p:cNvPicPr preferRelativeResize="0"/>
          <p:nvPr/>
        </p:nvPicPr>
        <p:blipFill>
          <a:blip r:embed="rId6">
            <a:alphaModFix/>
          </a:blip>
          <a:stretch>
            <a:fillRect/>
          </a:stretch>
        </p:blipFill>
        <p:spPr>
          <a:xfrm>
            <a:off x="5045000" y="2660325"/>
            <a:ext cx="3734973" cy="198594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156" name="Shape 156"/>
        <p:cNvGrpSpPr/>
        <p:nvPr/>
      </p:nvGrpSpPr>
      <p:grpSpPr>
        <a:xfrm>
          <a:off x="0" y="0"/>
          <a:ext cx="0" cy="0"/>
          <a:chOff x="0" y="0"/>
          <a:chExt cx="0" cy="0"/>
        </a:xfrm>
      </p:grpSpPr>
      <p:sp>
        <p:nvSpPr>
          <p:cNvPr id="157" name="Google Shape;157;p29"/>
          <p:cNvSpPr/>
          <p:nvPr/>
        </p:nvSpPr>
        <p:spPr>
          <a:xfrm>
            <a:off x="2984300" y="3156600"/>
            <a:ext cx="2388600" cy="1654200"/>
          </a:xfrm>
          <a:prstGeom prst="roundRect">
            <a:avLst>
              <a:gd fmla="val 3022" name="adj"/>
            </a:avLst>
          </a:prstGeom>
          <a:solidFill>
            <a:schemeClr val="dk2"/>
          </a:solidFill>
          <a:ln>
            <a:noFill/>
          </a:ln>
          <a:effectLst>
            <a:outerShdw blurRad="14288" rotWithShape="0" algn="bl" dir="5400000" dist="19050">
              <a:srgbClr val="000000">
                <a:alpha val="9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58" name="Google Shape;158;p29"/>
          <p:cNvPicPr preferRelativeResize="0"/>
          <p:nvPr/>
        </p:nvPicPr>
        <p:blipFill rotWithShape="1">
          <a:blip r:embed="rId3">
            <a:alphaModFix/>
          </a:blip>
          <a:srcRect b="0" l="28257" r="27347" t="0"/>
          <a:stretch/>
        </p:blipFill>
        <p:spPr>
          <a:xfrm>
            <a:off x="5761525" y="0"/>
            <a:ext cx="3426002" cy="5143501"/>
          </a:xfrm>
          <a:prstGeom prst="rect">
            <a:avLst/>
          </a:prstGeom>
          <a:noFill/>
          <a:ln>
            <a:noFill/>
          </a:ln>
        </p:spPr>
      </p:pic>
      <p:sp>
        <p:nvSpPr>
          <p:cNvPr id="159" name="Google Shape;159;p29"/>
          <p:cNvSpPr txBox="1"/>
          <p:nvPr/>
        </p:nvSpPr>
        <p:spPr>
          <a:xfrm>
            <a:off x="396000" y="707650"/>
            <a:ext cx="5008500" cy="584700"/>
          </a:xfrm>
          <a:prstGeom prst="rect">
            <a:avLst/>
          </a:prstGeom>
          <a:noFill/>
          <a:ln>
            <a:noFill/>
          </a:ln>
        </p:spPr>
        <p:txBody>
          <a:bodyPr anchorCtr="0" anchor="t" bIns="26775" lIns="0" spcFirstLastPara="1" rIns="26775" wrap="square" tIns="26775">
            <a:noAutofit/>
          </a:bodyPr>
          <a:lstStyle/>
          <a:p>
            <a:pPr indent="0" lvl="0" marL="0" rtl="0" algn="l">
              <a:spcBef>
                <a:spcPts val="0"/>
              </a:spcBef>
              <a:spcAft>
                <a:spcPts val="1000"/>
              </a:spcAft>
              <a:buNone/>
            </a:pPr>
            <a:r>
              <a:rPr b="1" lang="en" sz="2000">
                <a:solidFill>
                  <a:srgbClr val="FFFFFF"/>
                </a:solidFill>
                <a:latin typeface="Raleway"/>
                <a:ea typeface="Raleway"/>
                <a:cs typeface="Raleway"/>
                <a:sym typeface="Raleway"/>
              </a:rPr>
              <a:t>Quick Commerce shoppers have smaller basket sizes</a:t>
            </a:r>
            <a:endParaRPr b="1" sz="2000">
              <a:solidFill>
                <a:srgbClr val="FFFFFF"/>
              </a:solidFill>
              <a:latin typeface="Lato"/>
              <a:ea typeface="Lato"/>
              <a:cs typeface="Lato"/>
              <a:sym typeface="Lato"/>
            </a:endParaRPr>
          </a:p>
        </p:txBody>
      </p:sp>
      <p:sp>
        <p:nvSpPr>
          <p:cNvPr id="160" name="Google Shape;160;p29"/>
          <p:cNvSpPr txBox="1"/>
          <p:nvPr/>
        </p:nvSpPr>
        <p:spPr>
          <a:xfrm>
            <a:off x="304875" y="1459350"/>
            <a:ext cx="2500200" cy="1323600"/>
          </a:xfrm>
          <a:prstGeom prst="rect">
            <a:avLst/>
          </a:prstGeom>
          <a:noFill/>
          <a:ln>
            <a:noFill/>
          </a:ln>
        </p:spPr>
        <p:txBody>
          <a:bodyPr anchorCtr="0" anchor="t" bIns="91425" lIns="91425" spcFirstLastPara="1" rIns="91425" wrap="square" tIns="0">
            <a:spAutoFit/>
          </a:bodyPr>
          <a:lstStyle/>
          <a:p>
            <a:pPr indent="0" lvl="0" marL="0" rtl="0" algn="l">
              <a:lnSpc>
                <a:spcPct val="100000"/>
              </a:lnSpc>
              <a:spcBef>
                <a:spcPts val="0"/>
              </a:spcBef>
              <a:spcAft>
                <a:spcPts val="0"/>
              </a:spcAft>
              <a:buNone/>
            </a:pPr>
            <a:r>
              <a:rPr lang="en" sz="1000">
                <a:solidFill>
                  <a:srgbClr val="FFFFFF"/>
                </a:solidFill>
                <a:latin typeface="Lato"/>
                <a:ea typeface="Lato"/>
                <a:cs typeface="Lato"/>
                <a:sym typeface="Lato"/>
              </a:rPr>
              <a:t>On average, Q-Commerce shoppers have 1.9 items in their shopping carts. This is a relatively small basket size when we compare this to more established eCommerce sites such as Target (4.6) or Walmart (8). It is likely that shoppers are only using Q-Commerce retailers for small, immediate needs and one-off items. </a:t>
            </a:r>
            <a:endParaRPr sz="1000">
              <a:solidFill>
                <a:srgbClr val="FFFFFF"/>
              </a:solidFill>
              <a:latin typeface="Lato"/>
              <a:ea typeface="Lato"/>
              <a:cs typeface="Lato"/>
              <a:sym typeface="Lato"/>
            </a:endParaRPr>
          </a:p>
        </p:txBody>
      </p:sp>
      <p:sp>
        <p:nvSpPr>
          <p:cNvPr id="161" name="Google Shape;161;p29"/>
          <p:cNvSpPr txBox="1"/>
          <p:nvPr/>
        </p:nvSpPr>
        <p:spPr>
          <a:xfrm>
            <a:off x="396000" y="228600"/>
            <a:ext cx="3262800" cy="338700"/>
          </a:xfrm>
          <a:prstGeom prst="rect">
            <a:avLst/>
          </a:prstGeom>
          <a:noFill/>
          <a:ln>
            <a:noFill/>
          </a:ln>
        </p:spPr>
        <p:txBody>
          <a:bodyPr anchorCtr="0" anchor="t" bIns="91425" lIns="0" spcFirstLastPara="1" rIns="91425" wrap="square" tIns="91425">
            <a:spAutoFit/>
          </a:bodyPr>
          <a:lstStyle/>
          <a:p>
            <a:pPr indent="0" lvl="0" marL="0" rtl="0" algn="l">
              <a:spcBef>
                <a:spcPts val="0"/>
              </a:spcBef>
              <a:spcAft>
                <a:spcPts val="0"/>
              </a:spcAft>
              <a:buNone/>
            </a:pPr>
            <a:r>
              <a:rPr lang="en" sz="1000">
                <a:solidFill>
                  <a:srgbClr val="FFFFFF"/>
                </a:solidFill>
                <a:latin typeface="Lato"/>
                <a:ea typeface="Lato"/>
                <a:cs typeface="Lato"/>
                <a:sym typeface="Lato"/>
              </a:rPr>
              <a:t>Quick Commerce Retailer Benchmarks &amp; Insights Report</a:t>
            </a:r>
            <a:endParaRPr sz="1000">
              <a:solidFill>
                <a:srgbClr val="FFFFFF"/>
              </a:solidFill>
              <a:latin typeface="Lato"/>
              <a:ea typeface="Lato"/>
              <a:cs typeface="Lato"/>
              <a:sym typeface="Lato"/>
            </a:endParaRPr>
          </a:p>
        </p:txBody>
      </p:sp>
      <p:cxnSp>
        <p:nvCxnSpPr>
          <p:cNvPr id="162" name="Google Shape;162;p29"/>
          <p:cNvCxnSpPr/>
          <p:nvPr/>
        </p:nvCxnSpPr>
        <p:spPr>
          <a:xfrm>
            <a:off x="396000" y="567300"/>
            <a:ext cx="690300" cy="0"/>
          </a:xfrm>
          <a:prstGeom prst="straightConnector1">
            <a:avLst/>
          </a:prstGeom>
          <a:noFill/>
          <a:ln cap="flat" cmpd="sng" w="19050">
            <a:solidFill>
              <a:srgbClr val="FFFFFF"/>
            </a:solidFill>
            <a:prstDash val="solid"/>
            <a:round/>
            <a:headEnd len="med" w="med" type="none"/>
            <a:tailEnd len="med" w="med" type="none"/>
          </a:ln>
        </p:spPr>
      </p:cxnSp>
      <p:sp>
        <p:nvSpPr>
          <p:cNvPr id="163" name="Google Shape;163;p29"/>
          <p:cNvSpPr/>
          <p:nvPr/>
        </p:nvSpPr>
        <p:spPr>
          <a:xfrm>
            <a:off x="396000" y="3156600"/>
            <a:ext cx="2373600" cy="1654200"/>
          </a:xfrm>
          <a:prstGeom prst="roundRect">
            <a:avLst>
              <a:gd fmla="val 3022" name="adj"/>
            </a:avLst>
          </a:prstGeom>
          <a:solidFill>
            <a:schemeClr val="dk2"/>
          </a:solidFill>
          <a:ln>
            <a:noFill/>
          </a:ln>
          <a:effectLst>
            <a:outerShdw blurRad="14288" rotWithShape="0" algn="bl" dir="5400000" dist="19050">
              <a:srgbClr val="000000">
                <a:alpha val="9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aphicFrame>
        <p:nvGraphicFramePr>
          <p:cNvPr id="164" name="Google Shape;164;p29"/>
          <p:cNvGraphicFramePr/>
          <p:nvPr/>
        </p:nvGraphicFramePr>
        <p:xfrm>
          <a:off x="433338" y="3561225"/>
          <a:ext cx="3000000" cy="3000000"/>
        </p:xfrm>
        <a:graphic>
          <a:graphicData uri="http://schemas.openxmlformats.org/drawingml/2006/table">
            <a:tbl>
              <a:tblPr>
                <a:noFill/>
                <a:tableStyleId>{BAB1B194-3AE2-4E28-8E75-A1C0864EC6CD}</a:tableStyleId>
              </a:tblPr>
              <a:tblGrid>
                <a:gridCol w="528375"/>
                <a:gridCol w="1908775"/>
              </a:tblGrid>
              <a:tr h="1249575">
                <a:tc>
                  <a:txBody>
                    <a:bodyPr/>
                    <a:lstStyle/>
                    <a:p>
                      <a:pPr indent="0" lvl="0" marL="0" rtl="0" algn="ctr">
                        <a:lnSpc>
                          <a:spcPct val="100000"/>
                        </a:lnSpc>
                        <a:spcBef>
                          <a:spcPts val="300"/>
                        </a:spcBef>
                        <a:spcAft>
                          <a:spcPts val="0"/>
                        </a:spcAft>
                        <a:buNone/>
                      </a:pPr>
                      <a:r>
                        <a:rPr lang="en" sz="1000">
                          <a:solidFill>
                            <a:schemeClr val="accent3"/>
                          </a:solidFill>
                          <a:latin typeface="Lato Black"/>
                          <a:ea typeface="Lato Black"/>
                          <a:cs typeface="Lato Black"/>
                          <a:sym typeface="Lato Black"/>
                        </a:rPr>
                        <a:t>1.</a:t>
                      </a:r>
                      <a:endParaRPr sz="1000">
                        <a:solidFill>
                          <a:schemeClr val="accent3"/>
                        </a:solidFill>
                        <a:latin typeface="Lato Black"/>
                        <a:ea typeface="Lato Black"/>
                        <a:cs typeface="Lato Black"/>
                        <a:sym typeface="Lato Black"/>
                      </a:endParaRPr>
                    </a:p>
                    <a:p>
                      <a:pPr indent="0" lvl="0" marL="0" rtl="0" algn="ctr">
                        <a:lnSpc>
                          <a:spcPct val="100000"/>
                        </a:lnSpc>
                        <a:spcBef>
                          <a:spcPts val="300"/>
                        </a:spcBef>
                        <a:spcAft>
                          <a:spcPts val="0"/>
                        </a:spcAft>
                        <a:buNone/>
                      </a:pPr>
                      <a:r>
                        <a:rPr lang="en" sz="1000">
                          <a:solidFill>
                            <a:schemeClr val="accent3"/>
                          </a:solidFill>
                          <a:latin typeface="Lato Black"/>
                          <a:ea typeface="Lato Black"/>
                          <a:cs typeface="Lato Black"/>
                          <a:sym typeface="Lato Black"/>
                        </a:rPr>
                        <a:t>2.</a:t>
                      </a:r>
                      <a:endParaRPr sz="1000">
                        <a:solidFill>
                          <a:schemeClr val="accent3"/>
                        </a:solidFill>
                        <a:latin typeface="Lato Black"/>
                        <a:ea typeface="Lato Black"/>
                        <a:cs typeface="Lato Black"/>
                        <a:sym typeface="Lato Black"/>
                      </a:endParaRPr>
                    </a:p>
                    <a:p>
                      <a:pPr indent="0" lvl="0" marL="0" rtl="0" algn="ctr">
                        <a:lnSpc>
                          <a:spcPct val="100000"/>
                        </a:lnSpc>
                        <a:spcBef>
                          <a:spcPts val="300"/>
                        </a:spcBef>
                        <a:spcAft>
                          <a:spcPts val="0"/>
                        </a:spcAft>
                        <a:buNone/>
                      </a:pPr>
                      <a:r>
                        <a:rPr lang="en" sz="1000">
                          <a:solidFill>
                            <a:schemeClr val="accent3"/>
                          </a:solidFill>
                          <a:latin typeface="Lato Black"/>
                          <a:ea typeface="Lato Black"/>
                          <a:cs typeface="Lato Black"/>
                          <a:sym typeface="Lato Black"/>
                        </a:rPr>
                        <a:t>3.</a:t>
                      </a:r>
                      <a:endParaRPr sz="1000">
                        <a:solidFill>
                          <a:schemeClr val="accent3"/>
                        </a:solidFill>
                        <a:latin typeface="Lato Black"/>
                        <a:ea typeface="Lato Black"/>
                        <a:cs typeface="Lato Black"/>
                        <a:sym typeface="Lato Black"/>
                      </a:endParaRPr>
                    </a:p>
                    <a:p>
                      <a:pPr indent="0" lvl="0" marL="0" rtl="0" algn="ctr">
                        <a:lnSpc>
                          <a:spcPct val="100000"/>
                        </a:lnSpc>
                        <a:spcBef>
                          <a:spcPts val="1000"/>
                        </a:spcBef>
                        <a:spcAft>
                          <a:spcPts val="0"/>
                        </a:spcAft>
                        <a:buNone/>
                      </a:pPr>
                      <a:r>
                        <a:rPr lang="en" sz="1000">
                          <a:solidFill>
                            <a:schemeClr val="accent3"/>
                          </a:solidFill>
                          <a:latin typeface="Lato Black"/>
                          <a:ea typeface="Lato Black"/>
                          <a:cs typeface="Lato Black"/>
                          <a:sym typeface="Lato Black"/>
                        </a:rPr>
                        <a:t>4. </a:t>
                      </a:r>
                      <a:endParaRPr sz="1000">
                        <a:solidFill>
                          <a:schemeClr val="accent3"/>
                        </a:solidFill>
                        <a:latin typeface="Lato"/>
                        <a:ea typeface="Lato"/>
                        <a:cs typeface="Lato"/>
                        <a:sym typeface="Lato"/>
                      </a:endParaRPr>
                    </a:p>
                    <a:p>
                      <a:pPr indent="0" lvl="0" marL="0" rtl="0" algn="ctr">
                        <a:lnSpc>
                          <a:spcPct val="100000"/>
                        </a:lnSpc>
                        <a:spcBef>
                          <a:spcPts val="300"/>
                        </a:spcBef>
                        <a:spcAft>
                          <a:spcPts val="0"/>
                        </a:spcAft>
                        <a:buNone/>
                      </a:pPr>
                      <a:r>
                        <a:rPr lang="en" sz="1000">
                          <a:solidFill>
                            <a:schemeClr val="accent3"/>
                          </a:solidFill>
                          <a:latin typeface="Lato Black"/>
                          <a:ea typeface="Lato Black"/>
                          <a:cs typeface="Lato Black"/>
                          <a:sym typeface="Lato Black"/>
                        </a:rPr>
                        <a:t>5.</a:t>
                      </a:r>
                      <a:r>
                        <a:rPr lang="en" sz="1000">
                          <a:solidFill>
                            <a:schemeClr val="accent3"/>
                          </a:solidFill>
                          <a:latin typeface="Lato"/>
                          <a:ea typeface="Lato"/>
                          <a:cs typeface="Lato"/>
                          <a:sym typeface="Lato"/>
                        </a:rPr>
                        <a:t> </a:t>
                      </a:r>
                      <a:endParaRPr sz="1000">
                        <a:solidFill>
                          <a:schemeClr val="accent3"/>
                        </a:solidFill>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lnSpc>
                          <a:spcPct val="100000"/>
                        </a:lnSpc>
                        <a:spcBef>
                          <a:spcPts val="300"/>
                        </a:spcBef>
                        <a:spcAft>
                          <a:spcPts val="0"/>
                        </a:spcAft>
                        <a:buNone/>
                      </a:pPr>
                      <a:r>
                        <a:rPr lang="en" sz="900">
                          <a:solidFill>
                            <a:schemeClr val="accent3"/>
                          </a:solidFill>
                          <a:latin typeface="Lato"/>
                          <a:ea typeface="Lato"/>
                          <a:cs typeface="Lato"/>
                          <a:sym typeface="Lato"/>
                        </a:rPr>
                        <a:t>Oat Milk</a:t>
                      </a:r>
                      <a:endParaRPr sz="900">
                        <a:solidFill>
                          <a:schemeClr val="accent3"/>
                        </a:solidFill>
                        <a:latin typeface="Lato"/>
                        <a:ea typeface="Lato"/>
                        <a:cs typeface="Lato"/>
                        <a:sym typeface="Lato"/>
                      </a:endParaRPr>
                    </a:p>
                    <a:p>
                      <a:pPr indent="0" lvl="0" marL="0" rtl="0" algn="l">
                        <a:lnSpc>
                          <a:spcPct val="100000"/>
                        </a:lnSpc>
                        <a:spcBef>
                          <a:spcPts val="300"/>
                        </a:spcBef>
                        <a:spcAft>
                          <a:spcPts val="0"/>
                        </a:spcAft>
                        <a:buNone/>
                      </a:pPr>
                      <a:r>
                        <a:rPr lang="en" sz="900">
                          <a:solidFill>
                            <a:schemeClr val="accent3"/>
                          </a:solidFill>
                          <a:latin typeface="Lato"/>
                          <a:ea typeface="Lato"/>
                          <a:cs typeface="Lato"/>
                          <a:sym typeface="Lato"/>
                        </a:rPr>
                        <a:t>Whole Milk</a:t>
                      </a:r>
                      <a:endParaRPr sz="900">
                        <a:solidFill>
                          <a:schemeClr val="accent3"/>
                        </a:solidFill>
                        <a:latin typeface="Lato"/>
                        <a:ea typeface="Lato"/>
                        <a:cs typeface="Lato"/>
                        <a:sym typeface="Lato"/>
                      </a:endParaRPr>
                    </a:p>
                    <a:p>
                      <a:pPr indent="0" lvl="0" marL="0" rtl="0" algn="l">
                        <a:lnSpc>
                          <a:spcPct val="100000"/>
                        </a:lnSpc>
                        <a:spcBef>
                          <a:spcPts val="300"/>
                        </a:spcBef>
                        <a:spcAft>
                          <a:spcPts val="0"/>
                        </a:spcAft>
                        <a:buNone/>
                      </a:pPr>
                      <a:r>
                        <a:rPr lang="en" sz="900">
                          <a:solidFill>
                            <a:schemeClr val="accent3"/>
                          </a:solidFill>
                          <a:latin typeface="Lato"/>
                          <a:ea typeface="Lato"/>
                          <a:cs typeface="Lato"/>
                          <a:sym typeface="Lato"/>
                        </a:rPr>
                        <a:t>Sparkling Water, Tea &amp; </a:t>
                      </a:r>
                      <a:br>
                        <a:rPr lang="en" sz="900">
                          <a:solidFill>
                            <a:schemeClr val="accent3"/>
                          </a:solidFill>
                          <a:latin typeface="Lato"/>
                          <a:ea typeface="Lato"/>
                          <a:cs typeface="Lato"/>
                          <a:sym typeface="Lato"/>
                        </a:rPr>
                      </a:br>
                      <a:r>
                        <a:rPr lang="en" sz="900">
                          <a:solidFill>
                            <a:schemeClr val="accent3"/>
                          </a:solidFill>
                          <a:latin typeface="Lato"/>
                          <a:ea typeface="Lato"/>
                          <a:cs typeface="Lato"/>
                          <a:sym typeface="Lato"/>
                        </a:rPr>
                        <a:t>Lemonade Flavor</a:t>
                      </a:r>
                      <a:endParaRPr sz="900">
                        <a:solidFill>
                          <a:schemeClr val="accent3"/>
                        </a:solidFill>
                        <a:latin typeface="Lato"/>
                        <a:ea typeface="Lato"/>
                        <a:cs typeface="Lato"/>
                        <a:sym typeface="Lato"/>
                      </a:endParaRPr>
                    </a:p>
                    <a:p>
                      <a:pPr indent="0" lvl="0" marL="0" rtl="0" algn="l">
                        <a:lnSpc>
                          <a:spcPct val="100000"/>
                        </a:lnSpc>
                        <a:spcBef>
                          <a:spcPts val="300"/>
                        </a:spcBef>
                        <a:spcAft>
                          <a:spcPts val="0"/>
                        </a:spcAft>
                        <a:buNone/>
                      </a:pPr>
                      <a:r>
                        <a:rPr lang="en" sz="900">
                          <a:solidFill>
                            <a:schemeClr val="accent3"/>
                          </a:solidFill>
                          <a:latin typeface="Lato"/>
                          <a:ea typeface="Lato"/>
                          <a:cs typeface="Lato"/>
                          <a:sym typeface="Lato"/>
                        </a:rPr>
                        <a:t>Fat-Free Milk</a:t>
                      </a:r>
                      <a:endParaRPr sz="900">
                        <a:solidFill>
                          <a:schemeClr val="accent3"/>
                        </a:solidFill>
                        <a:latin typeface="Lato"/>
                        <a:ea typeface="Lato"/>
                        <a:cs typeface="Lato"/>
                        <a:sym typeface="Lato"/>
                      </a:endParaRPr>
                    </a:p>
                    <a:p>
                      <a:pPr indent="0" lvl="0" marL="0" rtl="0" algn="l">
                        <a:lnSpc>
                          <a:spcPct val="100000"/>
                        </a:lnSpc>
                        <a:spcBef>
                          <a:spcPts val="300"/>
                        </a:spcBef>
                        <a:spcAft>
                          <a:spcPts val="0"/>
                        </a:spcAft>
                        <a:buNone/>
                      </a:pPr>
                      <a:r>
                        <a:rPr lang="en" sz="900">
                          <a:solidFill>
                            <a:schemeClr val="accent3"/>
                          </a:solidFill>
                          <a:latin typeface="Lato"/>
                          <a:ea typeface="Lato"/>
                          <a:cs typeface="Lato"/>
                          <a:sym typeface="Lato"/>
                        </a:rPr>
                        <a:t>Sparkling Water, Fruit Flavors</a:t>
                      </a:r>
                      <a:endParaRPr sz="900">
                        <a:solidFill>
                          <a:schemeClr val="accent3"/>
                        </a:solidFill>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bl>
          </a:graphicData>
        </a:graphic>
      </p:graphicFrame>
      <p:sp>
        <p:nvSpPr>
          <p:cNvPr id="165" name="Google Shape;165;p29"/>
          <p:cNvSpPr/>
          <p:nvPr/>
        </p:nvSpPr>
        <p:spPr>
          <a:xfrm>
            <a:off x="5761575" y="-14400"/>
            <a:ext cx="3426000" cy="5172300"/>
          </a:xfrm>
          <a:prstGeom prst="rect">
            <a:avLst/>
          </a:prstGeom>
          <a:solidFill>
            <a:srgbClr val="201559">
              <a:alpha val="50000"/>
            </a:srgbClr>
          </a:solidFill>
          <a:ln>
            <a:noFill/>
          </a:ln>
        </p:spPr>
        <p:txBody>
          <a:bodyPr anchorCtr="0" anchor="ctr" bIns="28575" lIns="28575" spcFirstLastPara="1" rIns="28575" wrap="square" tIns="28575">
            <a:noAutofit/>
          </a:bodyPr>
          <a:lstStyle/>
          <a:p>
            <a:pPr indent="0" lvl="0" marL="0" marR="0" rtl="0" algn="ctr">
              <a:lnSpc>
                <a:spcPct val="100000"/>
              </a:lnSpc>
              <a:spcBef>
                <a:spcPts val="0"/>
              </a:spcBef>
              <a:spcAft>
                <a:spcPts val="0"/>
              </a:spcAft>
              <a:buClr>
                <a:srgbClr val="D03DA8"/>
              </a:buClr>
              <a:buSzPts val="900"/>
              <a:buFont typeface="Helvetica Neue"/>
              <a:buNone/>
            </a:pPr>
            <a:r>
              <a:t/>
            </a:r>
            <a:endParaRPr b="0" i="0" sz="900" u="none" cap="none" strike="noStrike">
              <a:solidFill>
                <a:srgbClr val="D03DA8"/>
              </a:solidFill>
              <a:latin typeface="Helvetica Neue"/>
              <a:ea typeface="Helvetica Neue"/>
              <a:cs typeface="Helvetica Neue"/>
              <a:sym typeface="Helvetica Neue"/>
            </a:endParaRPr>
          </a:p>
        </p:txBody>
      </p:sp>
      <p:sp>
        <p:nvSpPr>
          <p:cNvPr id="166" name="Google Shape;166;p29"/>
          <p:cNvSpPr/>
          <p:nvPr/>
        </p:nvSpPr>
        <p:spPr>
          <a:xfrm>
            <a:off x="5986875" y="1744650"/>
            <a:ext cx="2975400" cy="1654200"/>
          </a:xfrm>
          <a:prstGeom prst="roundRect">
            <a:avLst>
              <a:gd fmla="val 3022" name="adj"/>
            </a:avLst>
          </a:prstGeom>
          <a:solidFill>
            <a:schemeClr val="accent1"/>
          </a:solidFill>
          <a:ln>
            <a:noFill/>
          </a:ln>
          <a:effectLst>
            <a:outerShdw blurRad="14288" rotWithShape="0" algn="bl" dir="3240000" dist="38100">
              <a:srgbClr val="000000">
                <a:alpha val="9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29"/>
          <p:cNvSpPr txBox="1"/>
          <p:nvPr/>
        </p:nvSpPr>
        <p:spPr>
          <a:xfrm>
            <a:off x="6177375" y="1986900"/>
            <a:ext cx="2594400" cy="584700"/>
          </a:xfrm>
          <a:prstGeom prst="rect">
            <a:avLst/>
          </a:prstGeom>
          <a:noFill/>
          <a:ln>
            <a:noFill/>
          </a:ln>
        </p:spPr>
        <p:txBody>
          <a:bodyPr anchorCtr="0" anchor="t" bIns="26775" lIns="0" spcFirstLastPara="1" rIns="26775" wrap="square" tIns="26775">
            <a:noAutofit/>
          </a:bodyPr>
          <a:lstStyle/>
          <a:p>
            <a:pPr indent="0" lvl="0" marL="0" rtl="0" algn="ctr">
              <a:spcBef>
                <a:spcPts val="0"/>
              </a:spcBef>
              <a:spcAft>
                <a:spcPts val="1000"/>
              </a:spcAft>
              <a:buNone/>
            </a:pPr>
            <a:r>
              <a:rPr b="1" lang="en" sz="1600">
                <a:solidFill>
                  <a:schemeClr val="accent3"/>
                </a:solidFill>
                <a:latin typeface="Raleway"/>
                <a:ea typeface="Raleway"/>
                <a:cs typeface="Raleway"/>
                <a:sym typeface="Raleway"/>
              </a:rPr>
              <a:t>Channel + Category</a:t>
            </a:r>
            <a:br>
              <a:rPr b="1" lang="en" sz="1600">
                <a:solidFill>
                  <a:schemeClr val="accent3"/>
                </a:solidFill>
                <a:latin typeface="Raleway"/>
                <a:ea typeface="Raleway"/>
                <a:cs typeface="Raleway"/>
                <a:sym typeface="Raleway"/>
              </a:rPr>
            </a:br>
            <a:r>
              <a:rPr b="1" lang="en" sz="1600">
                <a:solidFill>
                  <a:schemeClr val="accent3"/>
                </a:solidFill>
                <a:latin typeface="Raleway"/>
                <a:ea typeface="Raleway"/>
                <a:cs typeface="Raleway"/>
                <a:sym typeface="Raleway"/>
              </a:rPr>
              <a:t>Mix (Traffic)</a:t>
            </a:r>
            <a:endParaRPr b="1" sz="1600">
              <a:solidFill>
                <a:schemeClr val="accent3"/>
              </a:solidFill>
              <a:latin typeface="Lato"/>
              <a:ea typeface="Lato"/>
              <a:cs typeface="Lato"/>
              <a:sym typeface="Lato"/>
            </a:endParaRPr>
          </a:p>
        </p:txBody>
      </p:sp>
      <p:grpSp>
        <p:nvGrpSpPr>
          <p:cNvPr id="168" name="Google Shape;168;p29"/>
          <p:cNvGrpSpPr/>
          <p:nvPr/>
        </p:nvGrpSpPr>
        <p:grpSpPr>
          <a:xfrm>
            <a:off x="6273479" y="2571588"/>
            <a:ext cx="2498304" cy="585000"/>
            <a:chOff x="6568129" y="2951588"/>
            <a:chExt cx="2498304" cy="585000"/>
          </a:xfrm>
        </p:grpSpPr>
        <p:grpSp>
          <p:nvGrpSpPr>
            <p:cNvPr id="169" name="Google Shape;169;p29"/>
            <p:cNvGrpSpPr/>
            <p:nvPr/>
          </p:nvGrpSpPr>
          <p:grpSpPr>
            <a:xfrm>
              <a:off x="6568129" y="3089542"/>
              <a:ext cx="814793" cy="369306"/>
              <a:chOff x="627207" y="2202320"/>
              <a:chExt cx="814874" cy="369306"/>
            </a:xfrm>
          </p:grpSpPr>
          <p:pic>
            <p:nvPicPr>
              <p:cNvPr id="170" name="Google Shape;170;p29"/>
              <p:cNvPicPr preferRelativeResize="0"/>
              <p:nvPr/>
            </p:nvPicPr>
            <p:blipFill rotWithShape="1">
              <a:blip r:embed="rId4">
                <a:alphaModFix/>
              </a:blip>
              <a:srcRect b="0" l="0" r="0" t="0"/>
              <a:stretch/>
            </p:blipFill>
            <p:spPr>
              <a:xfrm>
                <a:off x="1079022" y="2205440"/>
                <a:ext cx="363059" cy="363064"/>
              </a:xfrm>
              <a:prstGeom prst="rect">
                <a:avLst/>
              </a:prstGeom>
              <a:noFill/>
              <a:ln>
                <a:noFill/>
              </a:ln>
            </p:spPr>
          </p:pic>
          <p:pic>
            <p:nvPicPr>
              <p:cNvPr id="171" name="Google Shape;171;p29"/>
              <p:cNvPicPr preferRelativeResize="0"/>
              <p:nvPr/>
            </p:nvPicPr>
            <p:blipFill rotWithShape="1">
              <a:blip r:embed="rId5">
                <a:alphaModFix/>
              </a:blip>
              <a:srcRect b="0" l="0" r="0" t="0"/>
              <a:stretch/>
            </p:blipFill>
            <p:spPr>
              <a:xfrm>
                <a:off x="627207" y="2202320"/>
                <a:ext cx="369306" cy="369306"/>
              </a:xfrm>
              <a:prstGeom prst="rect">
                <a:avLst/>
              </a:prstGeom>
              <a:noFill/>
              <a:ln>
                <a:noFill/>
              </a:ln>
            </p:spPr>
          </p:pic>
        </p:grpSp>
        <p:sp>
          <p:nvSpPr>
            <p:cNvPr id="172" name="Google Shape;172;p29"/>
            <p:cNvSpPr txBox="1"/>
            <p:nvPr/>
          </p:nvSpPr>
          <p:spPr>
            <a:xfrm>
              <a:off x="7480633" y="2951588"/>
              <a:ext cx="1585800" cy="585000"/>
            </a:xfrm>
            <a:prstGeom prst="rect">
              <a:avLst/>
            </a:prstGeom>
            <a:noFill/>
            <a:ln>
              <a:noFill/>
            </a:ln>
          </p:spPr>
          <p:txBody>
            <a:bodyPr anchorCtr="0" anchor="ctr" bIns="91425" lIns="91425" spcFirstLastPara="1" rIns="91425" wrap="square" tIns="91425">
              <a:spAutoFit/>
            </a:bodyPr>
            <a:lstStyle/>
            <a:p>
              <a:pPr indent="0" lvl="0" marL="0" rtl="0" algn="ctr">
                <a:spcBef>
                  <a:spcPts val="0"/>
                </a:spcBef>
                <a:spcAft>
                  <a:spcPts val="0"/>
                </a:spcAft>
                <a:buNone/>
              </a:pPr>
              <a:r>
                <a:rPr b="1" lang="en" sz="2100">
                  <a:solidFill>
                    <a:srgbClr val="FFFFFF"/>
                  </a:solidFill>
                  <a:latin typeface="Raleway"/>
                  <a:ea typeface="Raleway"/>
                  <a:cs typeface="Raleway"/>
                  <a:sym typeface="Raleway"/>
                </a:rPr>
                <a:t>X</a:t>
              </a:r>
              <a:r>
                <a:rPr b="1" lang="en" sz="2600">
                  <a:solidFill>
                    <a:srgbClr val="FFFFFF"/>
                  </a:solidFill>
                  <a:latin typeface="Raleway"/>
                  <a:ea typeface="Raleway"/>
                  <a:cs typeface="Raleway"/>
                  <a:sym typeface="Raleway"/>
                </a:rPr>
                <a:t>  </a:t>
              </a:r>
              <a:r>
                <a:rPr b="1" lang="en" sz="2200">
                  <a:solidFill>
                    <a:srgbClr val="FFFFFF"/>
                  </a:solidFill>
                  <a:latin typeface="Raleway"/>
                  <a:ea typeface="Raleway"/>
                  <a:cs typeface="Raleway"/>
                  <a:sym typeface="Raleway"/>
                </a:rPr>
                <a:t>Grocery</a:t>
              </a:r>
              <a:endParaRPr b="1" sz="2200">
                <a:solidFill>
                  <a:srgbClr val="FFFFFF"/>
                </a:solidFill>
                <a:latin typeface="Raleway"/>
                <a:ea typeface="Raleway"/>
                <a:cs typeface="Raleway"/>
                <a:sym typeface="Raleway"/>
              </a:endParaRPr>
            </a:p>
          </p:txBody>
        </p:sp>
      </p:grpSp>
      <p:sp>
        <p:nvSpPr>
          <p:cNvPr id="173" name="Google Shape;173;p29"/>
          <p:cNvSpPr txBox="1"/>
          <p:nvPr/>
        </p:nvSpPr>
        <p:spPr>
          <a:xfrm>
            <a:off x="2870500" y="1459350"/>
            <a:ext cx="2631000" cy="1631700"/>
          </a:xfrm>
          <a:prstGeom prst="rect">
            <a:avLst/>
          </a:prstGeom>
          <a:noFill/>
          <a:ln>
            <a:noFill/>
          </a:ln>
        </p:spPr>
        <p:txBody>
          <a:bodyPr anchorCtr="0" anchor="t" bIns="91425" lIns="91425" spcFirstLastPara="1" rIns="91425" wrap="square" tIns="0">
            <a:spAutoFit/>
          </a:bodyPr>
          <a:lstStyle/>
          <a:p>
            <a:pPr indent="0" lvl="0" marL="0" rtl="0" algn="l">
              <a:lnSpc>
                <a:spcPct val="100000"/>
              </a:lnSpc>
              <a:spcBef>
                <a:spcPts val="0"/>
              </a:spcBef>
              <a:spcAft>
                <a:spcPts val="0"/>
              </a:spcAft>
              <a:buNone/>
            </a:pPr>
            <a:r>
              <a:rPr lang="en" sz="1000">
                <a:solidFill>
                  <a:srgbClr val="FFFFFF"/>
                </a:solidFill>
                <a:latin typeface="Lato"/>
                <a:ea typeface="Lato"/>
                <a:cs typeface="Lato"/>
                <a:sym typeface="Lato"/>
              </a:rPr>
              <a:t>According to the MikMak Shopping Index, when looking at Grocery Q-Commerce Retailer FreshDirect, </a:t>
            </a:r>
            <a:r>
              <a:rPr lang="en" sz="1000">
                <a:solidFill>
                  <a:srgbClr val="FFFFFF"/>
                </a:solidFill>
                <a:latin typeface="Lato"/>
                <a:ea typeface="Lato"/>
                <a:cs typeface="Lato"/>
                <a:sym typeface="Lato"/>
              </a:rPr>
              <a:t>Milk and Sparkling Water </a:t>
            </a:r>
            <a:r>
              <a:rPr lang="en" sz="1000">
                <a:solidFill>
                  <a:srgbClr val="FFFFFF"/>
                </a:solidFill>
                <a:latin typeface="Lato"/>
                <a:ea typeface="Lato"/>
                <a:cs typeface="Lato"/>
                <a:sym typeface="Lato"/>
              </a:rPr>
              <a:t>dominate the top products. Meanwhile, Alcohol Q-Commerce Retailer Drizly shows flavored whiskeys, gin, red wine, and vodka. We can expect these types of products to also be popular with similar Q-Commerce retailers, such as ReserveBar for Alcohol and Instacart for Grocery.</a:t>
            </a:r>
            <a:endParaRPr sz="1000">
              <a:solidFill>
                <a:srgbClr val="FFFFFF"/>
              </a:solidFill>
              <a:latin typeface="Lato"/>
              <a:ea typeface="Lato"/>
              <a:cs typeface="Lato"/>
              <a:sym typeface="Lato"/>
            </a:endParaRPr>
          </a:p>
        </p:txBody>
      </p:sp>
      <p:sp>
        <p:nvSpPr>
          <p:cNvPr id="174" name="Google Shape;174;p29"/>
          <p:cNvSpPr txBox="1"/>
          <p:nvPr/>
        </p:nvSpPr>
        <p:spPr>
          <a:xfrm>
            <a:off x="848475" y="3222525"/>
            <a:ext cx="1892700" cy="338700"/>
          </a:xfrm>
          <a:prstGeom prst="rect">
            <a:avLst/>
          </a:prstGeom>
          <a:noFill/>
          <a:ln>
            <a:noFill/>
          </a:ln>
        </p:spPr>
        <p:txBody>
          <a:bodyPr anchorCtr="0" anchor="t" bIns="91425" lIns="0" spcFirstLastPara="1" rIns="91425" wrap="square" tIns="91425">
            <a:spAutoFit/>
          </a:bodyPr>
          <a:lstStyle/>
          <a:p>
            <a:pPr indent="0" lvl="0" marL="0" rtl="0" algn="l">
              <a:lnSpc>
                <a:spcPct val="115000"/>
              </a:lnSpc>
              <a:spcBef>
                <a:spcPts val="0"/>
              </a:spcBef>
              <a:spcAft>
                <a:spcPts val="0"/>
              </a:spcAft>
              <a:buClr>
                <a:srgbClr val="000000"/>
              </a:buClr>
              <a:buSzPts val="1100"/>
              <a:buFont typeface="Arial"/>
              <a:buNone/>
            </a:pPr>
            <a:r>
              <a:rPr b="1" lang="en" sz="1000">
                <a:solidFill>
                  <a:schemeClr val="lt1"/>
                </a:solidFill>
                <a:latin typeface="Lato"/>
                <a:ea typeface="Lato"/>
                <a:cs typeface="Lato"/>
                <a:sym typeface="Lato"/>
              </a:rPr>
              <a:t>Top Products from FreshDirect</a:t>
            </a:r>
            <a:endParaRPr b="1" sz="1000">
              <a:solidFill>
                <a:schemeClr val="lt1"/>
              </a:solidFill>
              <a:latin typeface="Lato"/>
              <a:ea typeface="Lato"/>
              <a:cs typeface="Lato"/>
              <a:sym typeface="Lato"/>
            </a:endParaRPr>
          </a:p>
        </p:txBody>
      </p:sp>
      <p:sp>
        <p:nvSpPr>
          <p:cNvPr id="175" name="Google Shape;175;p29"/>
          <p:cNvSpPr txBox="1"/>
          <p:nvPr/>
        </p:nvSpPr>
        <p:spPr>
          <a:xfrm>
            <a:off x="3481975" y="3222525"/>
            <a:ext cx="1919400" cy="338700"/>
          </a:xfrm>
          <a:prstGeom prst="rect">
            <a:avLst/>
          </a:prstGeom>
          <a:noFill/>
          <a:ln>
            <a:noFill/>
          </a:ln>
        </p:spPr>
        <p:txBody>
          <a:bodyPr anchorCtr="0" anchor="t" bIns="91425" lIns="0" spcFirstLastPara="1" rIns="91425" wrap="square" tIns="91425">
            <a:spAutoFit/>
          </a:bodyPr>
          <a:lstStyle/>
          <a:p>
            <a:pPr indent="0" lvl="0" marL="0" rtl="0" algn="l">
              <a:lnSpc>
                <a:spcPct val="115000"/>
              </a:lnSpc>
              <a:spcBef>
                <a:spcPts val="0"/>
              </a:spcBef>
              <a:spcAft>
                <a:spcPts val="0"/>
              </a:spcAft>
              <a:buClr>
                <a:srgbClr val="000000"/>
              </a:buClr>
              <a:buSzPts val="1100"/>
              <a:buFont typeface="Arial"/>
              <a:buNone/>
            </a:pPr>
            <a:r>
              <a:rPr b="1" lang="en" sz="1000">
                <a:solidFill>
                  <a:schemeClr val="lt1"/>
                </a:solidFill>
                <a:latin typeface="Lato"/>
                <a:ea typeface="Lato"/>
                <a:cs typeface="Lato"/>
                <a:sym typeface="Lato"/>
              </a:rPr>
              <a:t>Top Products from Drizly</a:t>
            </a:r>
            <a:endParaRPr b="1" sz="1000">
              <a:solidFill>
                <a:schemeClr val="lt1"/>
              </a:solidFill>
              <a:latin typeface="Lato"/>
              <a:ea typeface="Lato"/>
              <a:cs typeface="Lato"/>
              <a:sym typeface="Lato"/>
            </a:endParaRPr>
          </a:p>
        </p:txBody>
      </p:sp>
      <p:grpSp>
        <p:nvGrpSpPr>
          <p:cNvPr id="176" name="Google Shape;176;p29"/>
          <p:cNvGrpSpPr/>
          <p:nvPr/>
        </p:nvGrpSpPr>
        <p:grpSpPr>
          <a:xfrm>
            <a:off x="511492" y="3258046"/>
            <a:ext cx="258561" cy="258561"/>
            <a:chOff x="-689100" y="3561225"/>
            <a:chExt cx="466800" cy="466800"/>
          </a:xfrm>
        </p:grpSpPr>
        <p:sp>
          <p:nvSpPr>
            <p:cNvPr id="177" name="Google Shape;177;p29"/>
            <p:cNvSpPr/>
            <p:nvPr/>
          </p:nvSpPr>
          <p:spPr>
            <a:xfrm>
              <a:off x="-689100" y="3561225"/>
              <a:ext cx="466800" cy="466800"/>
            </a:xfrm>
            <a:prstGeom prst="roundRect">
              <a:avLst>
                <a:gd fmla="val 10652"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78" name="Google Shape;178;p29"/>
            <p:cNvPicPr preferRelativeResize="0"/>
            <p:nvPr/>
          </p:nvPicPr>
          <p:blipFill>
            <a:blip r:embed="rId6">
              <a:alphaModFix/>
            </a:blip>
            <a:stretch>
              <a:fillRect/>
            </a:stretch>
          </p:blipFill>
          <p:spPr>
            <a:xfrm>
              <a:off x="-664025" y="3586313"/>
              <a:ext cx="416625" cy="416625"/>
            </a:xfrm>
            <a:prstGeom prst="rect">
              <a:avLst/>
            </a:prstGeom>
            <a:noFill/>
            <a:ln>
              <a:noFill/>
            </a:ln>
          </p:spPr>
        </p:pic>
      </p:grpSp>
      <p:grpSp>
        <p:nvGrpSpPr>
          <p:cNvPr id="179" name="Google Shape;179;p29"/>
          <p:cNvGrpSpPr/>
          <p:nvPr/>
        </p:nvGrpSpPr>
        <p:grpSpPr>
          <a:xfrm>
            <a:off x="3129542" y="3258047"/>
            <a:ext cx="258561" cy="258561"/>
            <a:chOff x="-689100" y="4392425"/>
            <a:chExt cx="466800" cy="466800"/>
          </a:xfrm>
        </p:grpSpPr>
        <p:sp>
          <p:nvSpPr>
            <p:cNvPr id="180" name="Google Shape;180;p29"/>
            <p:cNvSpPr/>
            <p:nvPr/>
          </p:nvSpPr>
          <p:spPr>
            <a:xfrm>
              <a:off x="-689100" y="4392425"/>
              <a:ext cx="466800" cy="466800"/>
            </a:xfrm>
            <a:prstGeom prst="roundRect">
              <a:avLst>
                <a:gd fmla="val 10652"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81" name="Google Shape;181;p29"/>
            <p:cNvPicPr preferRelativeResize="0"/>
            <p:nvPr/>
          </p:nvPicPr>
          <p:blipFill>
            <a:blip r:embed="rId7">
              <a:alphaModFix/>
            </a:blip>
            <a:stretch>
              <a:fillRect/>
            </a:stretch>
          </p:blipFill>
          <p:spPr>
            <a:xfrm>
              <a:off x="-627086" y="4476037"/>
              <a:ext cx="342750" cy="299575"/>
            </a:xfrm>
            <a:prstGeom prst="rect">
              <a:avLst/>
            </a:prstGeom>
            <a:noFill/>
            <a:ln>
              <a:noFill/>
            </a:ln>
          </p:spPr>
        </p:pic>
      </p:grpSp>
      <p:graphicFrame>
        <p:nvGraphicFramePr>
          <p:cNvPr id="182" name="Google Shape;182;p29"/>
          <p:cNvGraphicFramePr/>
          <p:nvPr/>
        </p:nvGraphicFramePr>
        <p:xfrm>
          <a:off x="3005263" y="3561225"/>
          <a:ext cx="3000000" cy="3000000"/>
        </p:xfrm>
        <a:graphic>
          <a:graphicData uri="http://schemas.openxmlformats.org/drawingml/2006/table">
            <a:tbl>
              <a:tblPr>
                <a:noFill/>
                <a:tableStyleId>{BAB1B194-3AE2-4E28-8E75-A1C0864EC6CD}</a:tableStyleId>
              </a:tblPr>
              <a:tblGrid>
                <a:gridCol w="534150"/>
                <a:gridCol w="2029425"/>
              </a:tblGrid>
              <a:tr h="1249575">
                <a:tc>
                  <a:txBody>
                    <a:bodyPr/>
                    <a:lstStyle/>
                    <a:p>
                      <a:pPr indent="0" lvl="0" marL="0" rtl="0" algn="ctr">
                        <a:lnSpc>
                          <a:spcPct val="100000"/>
                        </a:lnSpc>
                        <a:spcBef>
                          <a:spcPts val="300"/>
                        </a:spcBef>
                        <a:spcAft>
                          <a:spcPts val="0"/>
                        </a:spcAft>
                        <a:buNone/>
                      </a:pPr>
                      <a:r>
                        <a:rPr lang="en" sz="1000">
                          <a:solidFill>
                            <a:schemeClr val="accent3"/>
                          </a:solidFill>
                          <a:latin typeface="Lato Black"/>
                          <a:ea typeface="Lato Black"/>
                          <a:cs typeface="Lato Black"/>
                          <a:sym typeface="Lato Black"/>
                        </a:rPr>
                        <a:t>1.</a:t>
                      </a:r>
                      <a:endParaRPr sz="1000">
                        <a:solidFill>
                          <a:schemeClr val="accent3"/>
                        </a:solidFill>
                        <a:latin typeface="Lato Black"/>
                        <a:ea typeface="Lato Black"/>
                        <a:cs typeface="Lato Black"/>
                        <a:sym typeface="Lato Black"/>
                      </a:endParaRPr>
                    </a:p>
                    <a:p>
                      <a:pPr indent="0" lvl="0" marL="0" rtl="0" algn="ctr">
                        <a:lnSpc>
                          <a:spcPct val="100000"/>
                        </a:lnSpc>
                        <a:spcBef>
                          <a:spcPts val="300"/>
                        </a:spcBef>
                        <a:spcAft>
                          <a:spcPts val="0"/>
                        </a:spcAft>
                        <a:buNone/>
                      </a:pPr>
                      <a:r>
                        <a:rPr lang="en" sz="1000">
                          <a:solidFill>
                            <a:schemeClr val="accent3"/>
                          </a:solidFill>
                          <a:latin typeface="Lato Black"/>
                          <a:ea typeface="Lato Black"/>
                          <a:cs typeface="Lato Black"/>
                          <a:sym typeface="Lato Black"/>
                        </a:rPr>
                        <a:t>2.</a:t>
                      </a:r>
                      <a:endParaRPr sz="1000">
                        <a:solidFill>
                          <a:schemeClr val="accent3"/>
                        </a:solidFill>
                        <a:latin typeface="Lato Black"/>
                        <a:ea typeface="Lato Black"/>
                        <a:cs typeface="Lato Black"/>
                        <a:sym typeface="Lato Black"/>
                      </a:endParaRPr>
                    </a:p>
                    <a:p>
                      <a:pPr indent="0" lvl="0" marL="0" rtl="0" algn="ctr">
                        <a:lnSpc>
                          <a:spcPct val="100000"/>
                        </a:lnSpc>
                        <a:spcBef>
                          <a:spcPts val="300"/>
                        </a:spcBef>
                        <a:spcAft>
                          <a:spcPts val="0"/>
                        </a:spcAft>
                        <a:buNone/>
                      </a:pPr>
                      <a:r>
                        <a:rPr lang="en" sz="1000">
                          <a:solidFill>
                            <a:schemeClr val="accent3"/>
                          </a:solidFill>
                          <a:latin typeface="Lato Black"/>
                          <a:ea typeface="Lato Black"/>
                          <a:cs typeface="Lato Black"/>
                          <a:sym typeface="Lato Black"/>
                        </a:rPr>
                        <a:t>3.</a:t>
                      </a:r>
                      <a:endParaRPr sz="1000">
                        <a:solidFill>
                          <a:schemeClr val="accent3"/>
                        </a:solidFill>
                        <a:latin typeface="Lato Black"/>
                        <a:ea typeface="Lato Black"/>
                        <a:cs typeface="Lato Black"/>
                        <a:sym typeface="Lato Black"/>
                      </a:endParaRPr>
                    </a:p>
                    <a:p>
                      <a:pPr indent="0" lvl="0" marL="0" rtl="0" algn="ctr">
                        <a:lnSpc>
                          <a:spcPct val="100000"/>
                        </a:lnSpc>
                        <a:spcBef>
                          <a:spcPts val="300"/>
                        </a:spcBef>
                        <a:spcAft>
                          <a:spcPts val="0"/>
                        </a:spcAft>
                        <a:buNone/>
                      </a:pPr>
                      <a:r>
                        <a:rPr lang="en" sz="1000">
                          <a:solidFill>
                            <a:schemeClr val="accent3"/>
                          </a:solidFill>
                          <a:latin typeface="Lato Black"/>
                          <a:ea typeface="Lato Black"/>
                          <a:cs typeface="Lato Black"/>
                          <a:sym typeface="Lato Black"/>
                        </a:rPr>
                        <a:t>4.</a:t>
                      </a:r>
                      <a:endParaRPr sz="1000">
                        <a:solidFill>
                          <a:schemeClr val="accent3"/>
                        </a:solidFill>
                        <a:latin typeface="Lato Black"/>
                        <a:ea typeface="Lato Black"/>
                        <a:cs typeface="Lato Black"/>
                        <a:sym typeface="Lato Black"/>
                      </a:endParaRPr>
                    </a:p>
                    <a:p>
                      <a:pPr indent="0" lvl="0" marL="0" rtl="0" algn="ctr">
                        <a:lnSpc>
                          <a:spcPct val="100000"/>
                        </a:lnSpc>
                        <a:spcBef>
                          <a:spcPts val="300"/>
                        </a:spcBef>
                        <a:spcAft>
                          <a:spcPts val="0"/>
                        </a:spcAft>
                        <a:buNone/>
                      </a:pPr>
                      <a:r>
                        <a:rPr lang="en" sz="1000">
                          <a:solidFill>
                            <a:schemeClr val="accent3"/>
                          </a:solidFill>
                          <a:latin typeface="Lato Black"/>
                          <a:ea typeface="Lato Black"/>
                          <a:cs typeface="Lato Black"/>
                          <a:sym typeface="Lato Black"/>
                        </a:rPr>
                        <a:t>5.</a:t>
                      </a:r>
                      <a:endParaRPr sz="1000">
                        <a:solidFill>
                          <a:schemeClr val="accent3"/>
                        </a:solidFill>
                        <a:latin typeface="Lato Black"/>
                        <a:ea typeface="Lato Black"/>
                        <a:cs typeface="Lato Black"/>
                        <a:sym typeface="Lato Black"/>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lnSpc>
                          <a:spcPct val="100000"/>
                        </a:lnSpc>
                        <a:spcBef>
                          <a:spcPts val="450"/>
                        </a:spcBef>
                        <a:spcAft>
                          <a:spcPts val="0"/>
                        </a:spcAft>
                        <a:buNone/>
                      </a:pPr>
                      <a:r>
                        <a:rPr lang="en" sz="900">
                          <a:solidFill>
                            <a:schemeClr val="accent3"/>
                          </a:solidFill>
                          <a:latin typeface="Lato"/>
                          <a:ea typeface="Lato"/>
                          <a:cs typeface="Lato"/>
                          <a:sym typeface="Lato"/>
                        </a:rPr>
                        <a:t>Peanut Butter Flavored Whiskey</a:t>
                      </a:r>
                      <a:endParaRPr sz="900">
                        <a:solidFill>
                          <a:schemeClr val="accent3"/>
                        </a:solidFill>
                        <a:latin typeface="Lato"/>
                        <a:ea typeface="Lato"/>
                        <a:cs typeface="Lato"/>
                        <a:sym typeface="Lato"/>
                      </a:endParaRPr>
                    </a:p>
                    <a:p>
                      <a:pPr indent="0" lvl="0" marL="0" rtl="0" algn="l">
                        <a:lnSpc>
                          <a:spcPct val="100000"/>
                        </a:lnSpc>
                        <a:spcBef>
                          <a:spcPts val="450"/>
                        </a:spcBef>
                        <a:spcAft>
                          <a:spcPts val="0"/>
                        </a:spcAft>
                        <a:buNone/>
                      </a:pPr>
                      <a:r>
                        <a:rPr lang="en" sz="900">
                          <a:solidFill>
                            <a:schemeClr val="accent3"/>
                          </a:solidFill>
                          <a:latin typeface="Lato"/>
                          <a:ea typeface="Lato"/>
                          <a:cs typeface="Lato"/>
                          <a:sym typeface="Lato"/>
                        </a:rPr>
                        <a:t>Gin</a:t>
                      </a:r>
                      <a:endParaRPr sz="900">
                        <a:solidFill>
                          <a:schemeClr val="accent3"/>
                        </a:solidFill>
                        <a:latin typeface="Lato"/>
                        <a:ea typeface="Lato"/>
                        <a:cs typeface="Lato"/>
                        <a:sym typeface="Lato"/>
                      </a:endParaRPr>
                    </a:p>
                    <a:p>
                      <a:pPr indent="0" lvl="0" marL="0" rtl="0" algn="l">
                        <a:lnSpc>
                          <a:spcPct val="100000"/>
                        </a:lnSpc>
                        <a:spcBef>
                          <a:spcPts val="450"/>
                        </a:spcBef>
                        <a:spcAft>
                          <a:spcPts val="0"/>
                        </a:spcAft>
                        <a:buNone/>
                      </a:pPr>
                      <a:r>
                        <a:rPr lang="en" sz="900">
                          <a:solidFill>
                            <a:schemeClr val="accent3"/>
                          </a:solidFill>
                          <a:latin typeface="Lato"/>
                          <a:ea typeface="Lato"/>
                          <a:cs typeface="Lato"/>
                          <a:sym typeface="Lato"/>
                        </a:rPr>
                        <a:t>Red Wine</a:t>
                      </a:r>
                      <a:endParaRPr sz="900">
                        <a:solidFill>
                          <a:schemeClr val="accent3"/>
                        </a:solidFill>
                        <a:latin typeface="Lato"/>
                        <a:ea typeface="Lato"/>
                        <a:cs typeface="Lato"/>
                        <a:sym typeface="Lato"/>
                      </a:endParaRPr>
                    </a:p>
                    <a:p>
                      <a:pPr indent="0" lvl="0" marL="0" rtl="0" algn="l">
                        <a:lnSpc>
                          <a:spcPct val="100000"/>
                        </a:lnSpc>
                        <a:spcBef>
                          <a:spcPts val="450"/>
                        </a:spcBef>
                        <a:spcAft>
                          <a:spcPts val="0"/>
                        </a:spcAft>
                        <a:buNone/>
                      </a:pPr>
                      <a:r>
                        <a:rPr lang="en" sz="900">
                          <a:solidFill>
                            <a:schemeClr val="accent3"/>
                          </a:solidFill>
                          <a:latin typeface="Lato"/>
                          <a:ea typeface="Lato"/>
                          <a:cs typeface="Lato"/>
                          <a:sym typeface="Lato"/>
                        </a:rPr>
                        <a:t>Cinnamon Flavored Whiskey</a:t>
                      </a:r>
                      <a:endParaRPr sz="900">
                        <a:solidFill>
                          <a:schemeClr val="accent3"/>
                        </a:solidFill>
                        <a:latin typeface="Lato"/>
                        <a:ea typeface="Lato"/>
                        <a:cs typeface="Lato"/>
                        <a:sym typeface="Lato"/>
                      </a:endParaRPr>
                    </a:p>
                    <a:p>
                      <a:pPr indent="0" lvl="0" marL="0" rtl="0" algn="l">
                        <a:lnSpc>
                          <a:spcPct val="100000"/>
                        </a:lnSpc>
                        <a:spcBef>
                          <a:spcPts val="450"/>
                        </a:spcBef>
                        <a:spcAft>
                          <a:spcPts val="0"/>
                        </a:spcAft>
                        <a:buNone/>
                      </a:pPr>
                      <a:r>
                        <a:rPr lang="en" sz="900">
                          <a:solidFill>
                            <a:schemeClr val="accent3"/>
                          </a:solidFill>
                          <a:latin typeface="Lato"/>
                          <a:ea typeface="Lato"/>
                          <a:cs typeface="Lato"/>
                          <a:sym typeface="Lato"/>
                        </a:rPr>
                        <a:t>Vodka</a:t>
                      </a:r>
                      <a:endParaRPr sz="900">
                        <a:solidFill>
                          <a:schemeClr val="accent3"/>
                        </a:solidFill>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30"/>
          <p:cNvSpPr txBox="1"/>
          <p:nvPr/>
        </p:nvSpPr>
        <p:spPr>
          <a:xfrm>
            <a:off x="396000" y="677925"/>
            <a:ext cx="3980700" cy="431100"/>
          </a:xfrm>
          <a:prstGeom prst="rect">
            <a:avLst/>
          </a:prstGeom>
          <a:noFill/>
          <a:ln>
            <a:noFill/>
          </a:ln>
        </p:spPr>
        <p:txBody>
          <a:bodyPr anchorCtr="0" anchor="t" bIns="91425" lIns="0" spcFirstLastPara="1" rIns="91425" wrap="square" tIns="91425">
            <a:spAutoFit/>
          </a:bodyPr>
          <a:lstStyle/>
          <a:p>
            <a:pPr indent="0" lvl="0" marL="0" rtl="0" algn="l">
              <a:spcBef>
                <a:spcPts val="0"/>
              </a:spcBef>
              <a:spcAft>
                <a:spcPts val="0"/>
              </a:spcAft>
              <a:buNone/>
            </a:pPr>
            <a:r>
              <a:rPr b="1" lang="en" sz="1600">
                <a:latin typeface="Raleway"/>
                <a:ea typeface="Raleway"/>
                <a:cs typeface="Raleway"/>
                <a:sym typeface="Raleway"/>
              </a:rPr>
              <a:t>Grocery spotlight</a:t>
            </a:r>
            <a:endParaRPr b="1" sz="1600">
              <a:solidFill>
                <a:srgbClr val="000000"/>
              </a:solidFill>
              <a:latin typeface="Raleway"/>
              <a:ea typeface="Raleway"/>
              <a:cs typeface="Raleway"/>
              <a:sym typeface="Raleway"/>
            </a:endParaRPr>
          </a:p>
        </p:txBody>
      </p:sp>
      <p:sp>
        <p:nvSpPr>
          <p:cNvPr id="188" name="Google Shape;188;p30"/>
          <p:cNvSpPr txBox="1"/>
          <p:nvPr/>
        </p:nvSpPr>
        <p:spPr>
          <a:xfrm>
            <a:off x="396000" y="1044400"/>
            <a:ext cx="4234200" cy="482400"/>
          </a:xfrm>
          <a:prstGeom prst="rect">
            <a:avLst/>
          </a:prstGeom>
          <a:noFill/>
          <a:ln>
            <a:noFill/>
          </a:ln>
        </p:spPr>
        <p:txBody>
          <a:bodyPr anchorCtr="0" anchor="t" bIns="91425" lIns="0" spcFirstLastPara="1" rIns="91425" wrap="square" tIns="91425">
            <a:spAutoFit/>
          </a:bodyPr>
          <a:lstStyle/>
          <a:p>
            <a:pPr indent="0" lvl="0" marL="0" rtl="0" algn="l">
              <a:lnSpc>
                <a:spcPct val="115000"/>
              </a:lnSpc>
              <a:spcBef>
                <a:spcPts val="0"/>
              </a:spcBef>
              <a:spcAft>
                <a:spcPts val="1000"/>
              </a:spcAft>
              <a:buNone/>
            </a:pPr>
            <a:r>
              <a:rPr lang="en" sz="900">
                <a:latin typeface="Lato"/>
                <a:ea typeface="Lato"/>
                <a:cs typeface="Lato"/>
                <a:sym typeface="Lato"/>
              </a:rPr>
              <a:t>Given that Grocery is the top product category for Quick Commerce shoppers, here are a few tips and data points for brands in the category.</a:t>
            </a:r>
            <a:endParaRPr sz="900">
              <a:solidFill>
                <a:srgbClr val="000000"/>
              </a:solidFill>
              <a:latin typeface="Lato"/>
              <a:ea typeface="Lato"/>
              <a:cs typeface="Lato"/>
              <a:sym typeface="Lato"/>
            </a:endParaRPr>
          </a:p>
        </p:txBody>
      </p:sp>
      <p:sp>
        <p:nvSpPr>
          <p:cNvPr id="189" name="Google Shape;189;p30"/>
          <p:cNvSpPr txBox="1"/>
          <p:nvPr/>
        </p:nvSpPr>
        <p:spPr>
          <a:xfrm>
            <a:off x="1651775" y="1596200"/>
            <a:ext cx="2978700" cy="3155400"/>
          </a:xfrm>
          <a:prstGeom prst="rect">
            <a:avLst/>
          </a:prstGeom>
          <a:noFill/>
          <a:ln>
            <a:noFill/>
          </a:ln>
        </p:spPr>
        <p:txBody>
          <a:bodyPr anchorCtr="0" anchor="t" bIns="91425" lIns="91425" spcFirstLastPara="1" rIns="91425" wrap="square" tIns="91425">
            <a:spAutoFit/>
          </a:bodyPr>
          <a:lstStyle/>
          <a:p>
            <a:pPr indent="-191134" lvl="0" marL="365760" rtl="0" algn="l">
              <a:spcBef>
                <a:spcPts val="0"/>
              </a:spcBef>
              <a:spcAft>
                <a:spcPts val="0"/>
              </a:spcAft>
              <a:buClr>
                <a:srgbClr val="000000"/>
              </a:buClr>
              <a:buSzPts val="850"/>
              <a:buFont typeface="Lato"/>
              <a:buAutoNum type="arabicPeriod"/>
            </a:pPr>
            <a:r>
              <a:rPr b="1" lang="en" sz="850">
                <a:solidFill>
                  <a:srgbClr val="000000"/>
                </a:solidFill>
                <a:latin typeface="Lato"/>
                <a:ea typeface="Lato"/>
                <a:cs typeface="Lato"/>
                <a:sym typeface="Lato"/>
              </a:rPr>
              <a:t>Bold, eye-catching creative</a:t>
            </a:r>
            <a:r>
              <a:rPr lang="en" sz="850">
                <a:solidFill>
                  <a:srgbClr val="000000"/>
                </a:solidFill>
                <a:latin typeface="Lato"/>
                <a:ea typeface="Lato"/>
                <a:cs typeface="Lato"/>
                <a:sym typeface="Lato"/>
              </a:rPr>
              <a:t> that visually stands out</a:t>
            </a:r>
            <a:endParaRPr sz="850">
              <a:latin typeface="Lato"/>
              <a:ea typeface="Lato"/>
              <a:cs typeface="Lato"/>
              <a:sym typeface="Lato"/>
            </a:endParaRPr>
          </a:p>
          <a:p>
            <a:pPr indent="-191134" lvl="0" marL="365760" rtl="0" algn="l">
              <a:spcBef>
                <a:spcPts val="800"/>
              </a:spcBef>
              <a:spcAft>
                <a:spcPts val="0"/>
              </a:spcAft>
              <a:buSzPts val="850"/>
              <a:buFont typeface="Lato"/>
              <a:buAutoNum type="arabicPeriod"/>
            </a:pPr>
            <a:r>
              <a:rPr b="1" lang="en" sz="850">
                <a:latin typeface="Lato"/>
                <a:ea typeface="Lato"/>
                <a:cs typeface="Lato"/>
                <a:sym typeface="Lato"/>
              </a:rPr>
              <a:t>Product first</a:t>
            </a:r>
            <a:r>
              <a:rPr lang="en" sz="850">
                <a:latin typeface="Lato"/>
                <a:ea typeface="Lato"/>
                <a:cs typeface="Lato"/>
                <a:sym typeface="Lato"/>
              </a:rPr>
              <a:t>, showcasing both the product and its value right away</a:t>
            </a:r>
            <a:endParaRPr sz="850">
              <a:latin typeface="Lato"/>
              <a:ea typeface="Lato"/>
              <a:cs typeface="Lato"/>
              <a:sym typeface="Lato"/>
            </a:endParaRPr>
          </a:p>
          <a:p>
            <a:pPr indent="-191134" lvl="0" marL="365760" rtl="0" algn="l">
              <a:spcBef>
                <a:spcPts val="800"/>
              </a:spcBef>
              <a:spcAft>
                <a:spcPts val="0"/>
              </a:spcAft>
              <a:buSzPts val="850"/>
              <a:buFont typeface="Lato"/>
              <a:buAutoNum type="arabicPeriod"/>
            </a:pPr>
            <a:r>
              <a:rPr b="1" lang="en" sz="850">
                <a:latin typeface="Lato"/>
                <a:ea typeface="Lato"/>
                <a:cs typeface="Lato"/>
                <a:sym typeface="Lato"/>
              </a:rPr>
              <a:t>Have a clear call to action</a:t>
            </a:r>
            <a:r>
              <a:rPr lang="en" sz="850">
                <a:latin typeface="Lato"/>
                <a:ea typeface="Lato"/>
                <a:cs typeface="Lato"/>
                <a:sym typeface="Lato"/>
              </a:rPr>
              <a:t>. Include bold links with simple text such as “Buy Now” or “Check Out”.</a:t>
            </a:r>
            <a:endParaRPr sz="850">
              <a:latin typeface="Lato"/>
              <a:ea typeface="Lato"/>
              <a:cs typeface="Lato"/>
              <a:sym typeface="Lato"/>
            </a:endParaRPr>
          </a:p>
          <a:p>
            <a:pPr indent="-191134" lvl="0" marL="365760" rtl="0" algn="l">
              <a:spcBef>
                <a:spcPts val="800"/>
              </a:spcBef>
              <a:spcAft>
                <a:spcPts val="0"/>
              </a:spcAft>
              <a:buSzPts val="850"/>
              <a:buFont typeface="Lato"/>
              <a:buAutoNum type="arabicPeriod"/>
            </a:pPr>
            <a:r>
              <a:rPr b="1" lang="en" sz="850">
                <a:latin typeface="Lato"/>
                <a:ea typeface="Lato"/>
                <a:cs typeface="Lato"/>
                <a:sym typeface="Lato"/>
              </a:rPr>
              <a:t>Flexible checkout</a:t>
            </a:r>
            <a:r>
              <a:rPr lang="en" sz="850">
                <a:latin typeface="Lato"/>
                <a:ea typeface="Lato"/>
                <a:cs typeface="Lato"/>
                <a:sym typeface="Lato"/>
              </a:rPr>
              <a:t> that allows shoppers to switch between in </a:t>
            </a:r>
            <a:r>
              <a:rPr lang="en" sz="850">
                <a:latin typeface="Lato"/>
                <a:ea typeface="Lato"/>
                <a:cs typeface="Lato"/>
                <a:sym typeface="Lato"/>
              </a:rPr>
              <a:t>store</a:t>
            </a:r>
            <a:r>
              <a:rPr lang="en" sz="850">
                <a:latin typeface="Lato"/>
                <a:ea typeface="Lato"/>
                <a:cs typeface="Lato"/>
                <a:sym typeface="Lato"/>
              </a:rPr>
              <a:t> and online, different geolocations, and fulfillment options</a:t>
            </a:r>
            <a:endParaRPr sz="850">
              <a:latin typeface="Lato"/>
              <a:ea typeface="Lato"/>
              <a:cs typeface="Lato"/>
              <a:sym typeface="Lato"/>
            </a:endParaRPr>
          </a:p>
          <a:p>
            <a:pPr indent="-191134" lvl="0" marL="365760" rtl="0" algn="l">
              <a:spcBef>
                <a:spcPts val="800"/>
              </a:spcBef>
              <a:spcAft>
                <a:spcPts val="0"/>
              </a:spcAft>
              <a:buSzPts val="850"/>
              <a:buFont typeface="Lato"/>
              <a:buAutoNum type="arabicPeriod"/>
            </a:pPr>
            <a:r>
              <a:rPr lang="en" sz="850">
                <a:latin typeface="Lato"/>
                <a:ea typeface="Lato"/>
                <a:cs typeface="Lato"/>
                <a:sym typeface="Lato"/>
              </a:rPr>
              <a:t>Don’t be afraid to </a:t>
            </a:r>
            <a:r>
              <a:rPr b="1" lang="en" sz="850">
                <a:latin typeface="Lato"/>
                <a:ea typeface="Lato"/>
                <a:cs typeface="Lato"/>
                <a:sym typeface="Lato"/>
              </a:rPr>
              <a:t>try out different formats</a:t>
            </a:r>
            <a:r>
              <a:rPr lang="en" sz="850">
                <a:latin typeface="Lato"/>
                <a:ea typeface="Lato"/>
                <a:cs typeface="Lato"/>
                <a:sym typeface="Lato"/>
              </a:rPr>
              <a:t>. Successful Grocery brands have effectively used QR codes, OTT advertising, and livestream commerce to reach consumers.</a:t>
            </a:r>
            <a:endParaRPr sz="850">
              <a:latin typeface="Lato"/>
              <a:ea typeface="Lato"/>
              <a:cs typeface="Lato"/>
              <a:sym typeface="Lato"/>
            </a:endParaRPr>
          </a:p>
          <a:p>
            <a:pPr indent="-191134" lvl="0" marL="365760" rtl="0" algn="l">
              <a:spcBef>
                <a:spcPts val="800"/>
              </a:spcBef>
              <a:spcAft>
                <a:spcPts val="0"/>
              </a:spcAft>
              <a:buSzPts val="850"/>
              <a:buFont typeface="Lato"/>
              <a:buAutoNum type="arabicPeriod"/>
            </a:pPr>
            <a:r>
              <a:rPr b="1" lang="en" sz="850">
                <a:latin typeface="Lato"/>
                <a:ea typeface="Lato"/>
                <a:cs typeface="Lato"/>
                <a:sym typeface="Lato"/>
              </a:rPr>
              <a:t>Enable shoppable options on your brand website</a:t>
            </a:r>
            <a:r>
              <a:rPr lang="en" sz="850">
                <a:latin typeface="Lato"/>
                <a:ea typeface="Lato"/>
                <a:cs typeface="Lato"/>
                <a:sym typeface="Lato"/>
              </a:rPr>
              <a:t> to promote brand awareness and offer additional checkout and fulfillment options for shoppers. </a:t>
            </a:r>
            <a:endParaRPr sz="850">
              <a:latin typeface="Lato"/>
              <a:ea typeface="Lato"/>
              <a:cs typeface="Lato"/>
              <a:sym typeface="Lato"/>
            </a:endParaRPr>
          </a:p>
          <a:p>
            <a:pPr indent="-191134" lvl="0" marL="365760" rtl="0" algn="l">
              <a:spcBef>
                <a:spcPts val="800"/>
              </a:spcBef>
              <a:spcAft>
                <a:spcPts val="800"/>
              </a:spcAft>
              <a:buSzPts val="850"/>
              <a:buFont typeface="Lato"/>
              <a:buAutoNum type="arabicPeriod"/>
            </a:pPr>
            <a:r>
              <a:rPr b="1" lang="en" sz="850">
                <a:latin typeface="Lato"/>
                <a:ea typeface="Lato"/>
                <a:cs typeface="Lato"/>
                <a:sym typeface="Lato"/>
              </a:rPr>
              <a:t>Hot tip</a:t>
            </a:r>
            <a:r>
              <a:rPr lang="en" sz="850">
                <a:latin typeface="Lato"/>
                <a:ea typeface="Lato"/>
                <a:cs typeface="Lato"/>
                <a:sym typeface="Lato"/>
              </a:rPr>
              <a:t>: Be quick and nimble with your creative. </a:t>
            </a:r>
            <a:br>
              <a:rPr lang="en" sz="850">
                <a:latin typeface="Lato"/>
                <a:ea typeface="Lato"/>
                <a:cs typeface="Lato"/>
                <a:sym typeface="Lato"/>
              </a:rPr>
            </a:br>
            <a:r>
              <a:rPr lang="en" sz="850">
                <a:latin typeface="Lato"/>
                <a:ea typeface="Lato"/>
                <a:cs typeface="Lato"/>
                <a:sym typeface="Lato"/>
              </a:rPr>
              <a:t>The world needs to be able to experience your brand and buy it. </a:t>
            </a:r>
            <a:endParaRPr sz="850">
              <a:latin typeface="Lato"/>
              <a:ea typeface="Lato"/>
              <a:cs typeface="Lato"/>
              <a:sym typeface="Lato"/>
            </a:endParaRPr>
          </a:p>
        </p:txBody>
      </p:sp>
      <p:pic>
        <p:nvPicPr>
          <p:cNvPr id="190" name="Google Shape;190;p30"/>
          <p:cNvPicPr preferRelativeResize="0"/>
          <p:nvPr/>
        </p:nvPicPr>
        <p:blipFill rotWithShape="1">
          <a:blip r:embed="rId3">
            <a:alphaModFix/>
          </a:blip>
          <a:srcRect b="17008" l="0" r="0" t="25704"/>
          <a:stretch/>
        </p:blipFill>
        <p:spPr>
          <a:xfrm>
            <a:off x="396000" y="3249675"/>
            <a:ext cx="1255775" cy="1555450"/>
          </a:xfrm>
          <a:prstGeom prst="rect">
            <a:avLst/>
          </a:prstGeom>
          <a:noFill/>
          <a:ln>
            <a:noFill/>
          </a:ln>
          <a:effectLst>
            <a:outerShdw blurRad="28575" rotWithShape="0" algn="bl" dir="5400000" dist="28575">
              <a:srgbClr val="000000">
                <a:alpha val="19000"/>
              </a:srgbClr>
            </a:outerShdw>
          </a:effectLst>
        </p:spPr>
      </p:pic>
      <p:grpSp>
        <p:nvGrpSpPr>
          <p:cNvPr id="191" name="Google Shape;191;p30"/>
          <p:cNvGrpSpPr/>
          <p:nvPr/>
        </p:nvGrpSpPr>
        <p:grpSpPr>
          <a:xfrm>
            <a:off x="437650" y="1596188"/>
            <a:ext cx="1067324" cy="1520399"/>
            <a:chOff x="396000" y="1596188"/>
            <a:chExt cx="1067324" cy="1520399"/>
          </a:xfrm>
        </p:grpSpPr>
        <p:pic>
          <p:nvPicPr>
            <p:cNvPr id="192" name="Google Shape;192;p30"/>
            <p:cNvPicPr preferRelativeResize="0"/>
            <p:nvPr/>
          </p:nvPicPr>
          <p:blipFill rotWithShape="1">
            <a:blip r:embed="rId4">
              <a:alphaModFix/>
            </a:blip>
            <a:srcRect b="28078" l="0" r="0" t="0"/>
            <a:stretch/>
          </p:blipFill>
          <p:spPr>
            <a:xfrm>
              <a:off x="539175" y="1596188"/>
              <a:ext cx="924149" cy="1520399"/>
            </a:xfrm>
            <a:prstGeom prst="rect">
              <a:avLst/>
            </a:prstGeom>
            <a:noFill/>
            <a:ln>
              <a:noFill/>
            </a:ln>
            <a:effectLst>
              <a:outerShdw blurRad="57150" rotWithShape="0" algn="bl" dir="5400000" dist="19050">
                <a:srgbClr val="000000">
                  <a:alpha val="50000"/>
                </a:srgbClr>
              </a:outerShdw>
            </a:effectLst>
          </p:spPr>
        </p:pic>
        <p:sp>
          <p:nvSpPr>
            <p:cNvPr id="193" name="Google Shape;193;p30"/>
            <p:cNvSpPr/>
            <p:nvPr/>
          </p:nvSpPr>
          <p:spPr>
            <a:xfrm>
              <a:off x="592050" y="1652212"/>
              <a:ext cx="818400" cy="1369200"/>
            </a:xfrm>
            <a:prstGeom prst="roundRect">
              <a:avLst>
                <a:gd fmla="val 16667" name="adj"/>
              </a:avLst>
            </a:prstGeom>
            <a:solidFill>
              <a:srgbClr val="000000"/>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94" name="Google Shape;194;p30"/>
            <p:cNvPicPr preferRelativeResize="0"/>
            <p:nvPr/>
          </p:nvPicPr>
          <p:blipFill rotWithShape="1">
            <a:blip r:embed="rId5">
              <a:alphaModFix/>
            </a:blip>
            <a:srcRect b="11016" l="0" r="0" t="0"/>
            <a:stretch/>
          </p:blipFill>
          <p:spPr>
            <a:xfrm>
              <a:off x="590100" y="1797256"/>
              <a:ext cx="818400" cy="1319326"/>
            </a:xfrm>
            <a:prstGeom prst="rect">
              <a:avLst/>
            </a:prstGeom>
            <a:noFill/>
            <a:ln>
              <a:noFill/>
            </a:ln>
            <a:effectLst>
              <a:outerShdw blurRad="57150" rotWithShape="0" algn="bl" dir="5400000" dist="19050">
                <a:srgbClr val="000000">
                  <a:alpha val="50000"/>
                </a:srgbClr>
              </a:outerShdw>
            </a:effectLst>
          </p:spPr>
        </p:pic>
        <p:pic>
          <p:nvPicPr>
            <p:cNvPr id="195" name="Google Shape;195;p30"/>
            <p:cNvPicPr preferRelativeResize="0"/>
            <p:nvPr/>
          </p:nvPicPr>
          <p:blipFill rotWithShape="1">
            <a:blip r:embed="rId6">
              <a:alphaModFix/>
            </a:blip>
            <a:srcRect b="9307" l="0" r="0" t="22358"/>
            <a:stretch/>
          </p:blipFill>
          <p:spPr>
            <a:xfrm>
              <a:off x="396000" y="2039174"/>
              <a:ext cx="607500" cy="923400"/>
            </a:xfrm>
            <a:prstGeom prst="roundRect">
              <a:avLst>
                <a:gd fmla="val 12798" name="adj"/>
              </a:avLst>
            </a:prstGeom>
            <a:noFill/>
            <a:ln>
              <a:noFill/>
            </a:ln>
            <a:effectLst>
              <a:outerShdw blurRad="57150" rotWithShape="0" algn="bl" dir="5400000" dist="19050">
                <a:srgbClr val="000000">
                  <a:alpha val="50000"/>
                </a:srgbClr>
              </a:outerShdw>
            </a:effectLst>
          </p:spPr>
        </p:pic>
      </p:grpSp>
      <p:sp>
        <p:nvSpPr>
          <p:cNvPr id="196" name="Google Shape;196;p30"/>
          <p:cNvSpPr txBox="1"/>
          <p:nvPr/>
        </p:nvSpPr>
        <p:spPr>
          <a:xfrm>
            <a:off x="396000" y="228600"/>
            <a:ext cx="3262800" cy="338700"/>
          </a:xfrm>
          <a:prstGeom prst="rect">
            <a:avLst/>
          </a:prstGeom>
          <a:noFill/>
          <a:ln>
            <a:noFill/>
          </a:ln>
        </p:spPr>
        <p:txBody>
          <a:bodyPr anchorCtr="0" anchor="t" bIns="91425" lIns="0" spcFirstLastPara="1" rIns="91425" wrap="square" tIns="91425">
            <a:spAutoFit/>
          </a:bodyPr>
          <a:lstStyle/>
          <a:p>
            <a:pPr indent="0" lvl="0" marL="0" rtl="0" algn="l">
              <a:spcBef>
                <a:spcPts val="0"/>
              </a:spcBef>
              <a:spcAft>
                <a:spcPts val="0"/>
              </a:spcAft>
              <a:buNone/>
            </a:pPr>
            <a:r>
              <a:rPr lang="en" sz="1000">
                <a:solidFill>
                  <a:schemeClr val="dk1"/>
                </a:solidFill>
                <a:latin typeface="Lato"/>
                <a:ea typeface="Lato"/>
                <a:cs typeface="Lato"/>
                <a:sym typeface="Lato"/>
              </a:rPr>
              <a:t>Quick Commerce Retailer Benchmarks &amp; Insights Report</a:t>
            </a:r>
            <a:endParaRPr sz="1000">
              <a:solidFill>
                <a:schemeClr val="dk1"/>
              </a:solidFill>
              <a:latin typeface="Lato"/>
              <a:ea typeface="Lato"/>
              <a:cs typeface="Lato"/>
              <a:sym typeface="Lato"/>
            </a:endParaRPr>
          </a:p>
        </p:txBody>
      </p:sp>
      <p:cxnSp>
        <p:nvCxnSpPr>
          <p:cNvPr id="197" name="Google Shape;197;p30"/>
          <p:cNvCxnSpPr/>
          <p:nvPr/>
        </p:nvCxnSpPr>
        <p:spPr>
          <a:xfrm>
            <a:off x="396000" y="567300"/>
            <a:ext cx="690300" cy="0"/>
          </a:xfrm>
          <a:prstGeom prst="straightConnector1">
            <a:avLst/>
          </a:prstGeom>
          <a:noFill/>
          <a:ln cap="flat" cmpd="sng" w="19050">
            <a:solidFill>
              <a:schemeClr val="accent1"/>
            </a:solidFill>
            <a:prstDash val="solid"/>
            <a:round/>
            <a:headEnd len="med" w="med" type="none"/>
            <a:tailEnd len="med" w="med" type="none"/>
          </a:ln>
        </p:spPr>
      </p:cxnSp>
      <p:pic>
        <p:nvPicPr>
          <p:cNvPr id="198" name="Google Shape;198;p30"/>
          <p:cNvPicPr preferRelativeResize="0"/>
          <p:nvPr/>
        </p:nvPicPr>
        <p:blipFill rotWithShape="1">
          <a:blip r:embed="rId7">
            <a:alphaModFix/>
          </a:blip>
          <a:srcRect b="0" l="17780" r="27679" t="0"/>
          <a:stretch/>
        </p:blipFill>
        <p:spPr>
          <a:xfrm>
            <a:off x="4935275" y="0"/>
            <a:ext cx="4208727" cy="5143501"/>
          </a:xfrm>
          <a:prstGeom prst="rect">
            <a:avLst/>
          </a:prstGeom>
          <a:noFill/>
          <a:ln>
            <a:noFill/>
          </a:ln>
        </p:spPr>
      </p:pic>
      <p:sp>
        <p:nvSpPr>
          <p:cNvPr id="199" name="Google Shape;199;p30"/>
          <p:cNvSpPr/>
          <p:nvPr/>
        </p:nvSpPr>
        <p:spPr>
          <a:xfrm>
            <a:off x="4935275" y="-14400"/>
            <a:ext cx="4208700" cy="5172300"/>
          </a:xfrm>
          <a:prstGeom prst="rect">
            <a:avLst/>
          </a:prstGeom>
          <a:solidFill>
            <a:srgbClr val="201559">
              <a:alpha val="50000"/>
            </a:srgbClr>
          </a:solidFill>
          <a:ln>
            <a:noFill/>
          </a:ln>
        </p:spPr>
        <p:txBody>
          <a:bodyPr anchorCtr="0" anchor="ctr" bIns="28575" lIns="28575" spcFirstLastPara="1" rIns="28575" wrap="square" tIns="28575">
            <a:noAutofit/>
          </a:bodyPr>
          <a:lstStyle/>
          <a:p>
            <a:pPr indent="0" lvl="0" marL="0" marR="0" rtl="0" algn="ctr">
              <a:lnSpc>
                <a:spcPct val="100000"/>
              </a:lnSpc>
              <a:spcBef>
                <a:spcPts val="0"/>
              </a:spcBef>
              <a:spcAft>
                <a:spcPts val="0"/>
              </a:spcAft>
              <a:buClr>
                <a:srgbClr val="D03DA8"/>
              </a:buClr>
              <a:buSzPts val="900"/>
              <a:buFont typeface="Helvetica Neue"/>
              <a:buNone/>
            </a:pPr>
            <a:r>
              <a:t/>
            </a:r>
            <a:endParaRPr b="0" i="0" sz="900" u="none" cap="none" strike="noStrike">
              <a:solidFill>
                <a:srgbClr val="D03DA8"/>
              </a:solidFill>
              <a:latin typeface="Helvetica Neue"/>
              <a:ea typeface="Helvetica Neue"/>
              <a:cs typeface="Helvetica Neue"/>
              <a:sym typeface="Helvetica Neue"/>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203" name="Shape 203"/>
        <p:cNvGrpSpPr/>
        <p:nvPr/>
      </p:nvGrpSpPr>
      <p:grpSpPr>
        <a:xfrm>
          <a:off x="0" y="0"/>
          <a:ext cx="0" cy="0"/>
          <a:chOff x="0" y="0"/>
          <a:chExt cx="0" cy="0"/>
        </a:xfrm>
      </p:grpSpPr>
      <p:sp>
        <p:nvSpPr>
          <p:cNvPr id="204" name="Google Shape;204;p31"/>
          <p:cNvSpPr txBox="1"/>
          <p:nvPr/>
        </p:nvSpPr>
        <p:spPr>
          <a:xfrm>
            <a:off x="396000" y="228600"/>
            <a:ext cx="3262800" cy="338700"/>
          </a:xfrm>
          <a:prstGeom prst="rect">
            <a:avLst/>
          </a:prstGeom>
          <a:noFill/>
          <a:ln>
            <a:noFill/>
          </a:ln>
        </p:spPr>
        <p:txBody>
          <a:bodyPr anchorCtr="0" anchor="t" bIns="91425" lIns="0" spcFirstLastPara="1" rIns="91425" wrap="square" tIns="91425">
            <a:spAutoFit/>
          </a:bodyPr>
          <a:lstStyle/>
          <a:p>
            <a:pPr indent="0" lvl="0" marL="0" rtl="0" algn="l">
              <a:spcBef>
                <a:spcPts val="0"/>
              </a:spcBef>
              <a:spcAft>
                <a:spcPts val="0"/>
              </a:spcAft>
              <a:buNone/>
            </a:pPr>
            <a:r>
              <a:rPr lang="en" sz="1000">
                <a:solidFill>
                  <a:srgbClr val="FFFFFF"/>
                </a:solidFill>
                <a:latin typeface="Lato"/>
                <a:ea typeface="Lato"/>
                <a:cs typeface="Lato"/>
                <a:sym typeface="Lato"/>
              </a:rPr>
              <a:t>Quick Commerce Retailer Benchmarks &amp; Insights Report</a:t>
            </a:r>
            <a:endParaRPr sz="1000">
              <a:solidFill>
                <a:srgbClr val="FFFFFF"/>
              </a:solidFill>
              <a:latin typeface="Lato"/>
              <a:ea typeface="Lato"/>
              <a:cs typeface="Lato"/>
              <a:sym typeface="Lato"/>
            </a:endParaRPr>
          </a:p>
        </p:txBody>
      </p:sp>
      <p:cxnSp>
        <p:nvCxnSpPr>
          <p:cNvPr id="205" name="Google Shape;205;p31"/>
          <p:cNvCxnSpPr/>
          <p:nvPr/>
        </p:nvCxnSpPr>
        <p:spPr>
          <a:xfrm>
            <a:off x="396000" y="567300"/>
            <a:ext cx="690300" cy="0"/>
          </a:xfrm>
          <a:prstGeom prst="straightConnector1">
            <a:avLst/>
          </a:prstGeom>
          <a:noFill/>
          <a:ln cap="flat" cmpd="sng" w="19050">
            <a:solidFill>
              <a:srgbClr val="FFFFFF"/>
            </a:solidFill>
            <a:prstDash val="solid"/>
            <a:round/>
            <a:headEnd len="med" w="med" type="none"/>
            <a:tailEnd len="med" w="med" type="none"/>
          </a:ln>
        </p:spPr>
      </p:cxnSp>
      <p:sp>
        <p:nvSpPr>
          <p:cNvPr id="206" name="Google Shape;206;p31"/>
          <p:cNvSpPr txBox="1"/>
          <p:nvPr/>
        </p:nvSpPr>
        <p:spPr>
          <a:xfrm>
            <a:off x="304875" y="795313"/>
            <a:ext cx="4831500" cy="735600"/>
          </a:xfrm>
          <a:prstGeom prst="rect">
            <a:avLst/>
          </a:prstGeom>
          <a:noFill/>
          <a:ln>
            <a:noFill/>
          </a:ln>
        </p:spPr>
        <p:txBody>
          <a:bodyPr anchorCtr="0" anchor="t" bIns="26775" lIns="91425" spcFirstLastPara="1" rIns="26775" wrap="square" tIns="26775">
            <a:noAutofit/>
          </a:bodyPr>
          <a:lstStyle/>
          <a:p>
            <a:pPr indent="0" lvl="0" marL="0" rtl="0" algn="l">
              <a:spcBef>
                <a:spcPts val="0"/>
              </a:spcBef>
              <a:spcAft>
                <a:spcPts val="1000"/>
              </a:spcAft>
              <a:buNone/>
            </a:pPr>
            <a:r>
              <a:rPr b="1" lang="en" sz="2000">
                <a:solidFill>
                  <a:srgbClr val="FFFFFF"/>
                </a:solidFill>
                <a:latin typeface="Raleway"/>
                <a:ea typeface="Raleway"/>
                <a:cs typeface="Raleway"/>
                <a:sym typeface="Raleway"/>
              </a:rPr>
              <a:t>Where are Quick Commerce shoppers, and when are they shopping?</a:t>
            </a:r>
            <a:endParaRPr b="1" sz="800">
              <a:solidFill>
                <a:srgbClr val="FFFFFF"/>
              </a:solidFill>
              <a:latin typeface="Lato"/>
              <a:ea typeface="Lato"/>
              <a:cs typeface="Lato"/>
              <a:sym typeface="Lato"/>
            </a:endParaRPr>
          </a:p>
        </p:txBody>
      </p:sp>
      <p:sp>
        <p:nvSpPr>
          <p:cNvPr id="207" name="Google Shape;207;p31"/>
          <p:cNvSpPr txBox="1"/>
          <p:nvPr/>
        </p:nvSpPr>
        <p:spPr>
          <a:xfrm>
            <a:off x="304875" y="1581538"/>
            <a:ext cx="5044800" cy="708000"/>
          </a:xfrm>
          <a:prstGeom prst="rect">
            <a:avLst/>
          </a:prstGeom>
          <a:noFill/>
          <a:ln>
            <a:noFill/>
          </a:ln>
        </p:spPr>
        <p:txBody>
          <a:bodyPr anchorCtr="0" anchor="t" bIns="91425" lIns="91425" spcFirstLastPara="1" rIns="91425" wrap="square" tIns="0">
            <a:spAutoFit/>
          </a:bodyPr>
          <a:lstStyle/>
          <a:p>
            <a:pPr indent="0" lvl="0" marL="0" rtl="0" algn="l">
              <a:lnSpc>
                <a:spcPct val="100000"/>
              </a:lnSpc>
              <a:spcBef>
                <a:spcPts val="0"/>
              </a:spcBef>
              <a:spcAft>
                <a:spcPts val="0"/>
              </a:spcAft>
              <a:buNone/>
            </a:pPr>
            <a:r>
              <a:rPr lang="en" sz="1000">
                <a:solidFill>
                  <a:srgbClr val="FFFFFF"/>
                </a:solidFill>
                <a:latin typeface="Lato"/>
                <a:ea typeface="Lato"/>
                <a:cs typeface="Lato"/>
                <a:sym typeface="Lato"/>
              </a:rPr>
              <a:t>In the US, the city with the most Quick Commerce shoppers is New York. Following New York are Chicago, LA, Houston, and Dallas. When looking at the data by state, New York also takes the lead for Quick Commerce shoppers, followed by Texas, Florida, California, Illinois, Georgia, North Carolina, New Jersey, Pennsylvania, and Massachusetts.</a:t>
            </a:r>
            <a:endParaRPr sz="1000">
              <a:solidFill>
                <a:srgbClr val="FFFFFF"/>
              </a:solidFill>
              <a:latin typeface="Lato"/>
              <a:ea typeface="Lato"/>
              <a:cs typeface="Lato"/>
              <a:sym typeface="Lato"/>
            </a:endParaRPr>
          </a:p>
        </p:txBody>
      </p:sp>
      <p:sp>
        <p:nvSpPr>
          <p:cNvPr id="208" name="Google Shape;208;p31"/>
          <p:cNvSpPr/>
          <p:nvPr/>
        </p:nvSpPr>
        <p:spPr>
          <a:xfrm>
            <a:off x="5676325" y="-45050"/>
            <a:ext cx="3492600" cy="51963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209" name="Google Shape;209;p31"/>
          <p:cNvSpPr txBox="1"/>
          <p:nvPr/>
        </p:nvSpPr>
        <p:spPr>
          <a:xfrm>
            <a:off x="5964925" y="578275"/>
            <a:ext cx="2833500" cy="1169700"/>
          </a:xfrm>
          <a:prstGeom prst="rect">
            <a:avLst/>
          </a:prstGeom>
          <a:noFill/>
          <a:ln>
            <a:noFill/>
          </a:ln>
        </p:spPr>
        <p:txBody>
          <a:bodyPr anchorCtr="0" anchor="t" bIns="91425" lIns="91425" spcFirstLastPara="1" rIns="91425" wrap="square" tIns="0">
            <a:spAutoFit/>
          </a:bodyPr>
          <a:lstStyle/>
          <a:p>
            <a:pPr indent="0" lvl="0" marL="0" rtl="0" algn="l">
              <a:lnSpc>
                <a:spcPct val="100000"/>
              </a:lnSpc>
              <a:spcBef>
                <a:spcPts val="0"/>
              </a:spcBef>
              <a:spcAft>
                <a:spcPts val="0"/>
              </a:spcAft>
              <a:buNone/>
            </a:pPr>
            <a:r>
              <a:rPr lang="en" sz="1000">
                <a:solidFill>
                  <a:schemeClr val="dk1"/>
                </a:solidFill>
                <a:latin typeface="Lato"/>
                <a:ea typeface="Lato"/>
                <a:cs typeface="Lato"/>
                <a:sym typeface="Lato"/>
              </a:rPr>
              <a:t>When do they shop the most? According to the MikMak Shopping Index, Saturday sees the most shopping activity from Quick Commerce consumers. In general, evening hours seem to be best. This could be from shoppers getting their late-night snacks, or being home from work and available to accept deliveries.</a:t>
            </a:r>
            <a:endParaRPr sz="1000">
              <a:solidFill>
                <a:schemeClr val="dk1"/>
              </a:solidFill>
              <a:latin typeface="Lato"/>
              <a:ea typeface="Lato"/>
              <a:cs typeface="Lato"/>
              <a:sym typeface="Lato"/>
            </a:endParaRPr>
          </a:p>
        </p:txBody>
      </p:sp>
      <p:sp>
        <p:nvSpPr>
          <p:cNvPr id="210" name="Google Shape;210;p31"/>
          <p:cNvSpPr/>
          <p:nvPr/>
        </p:nvSpPr>
        <p:spPr>
          <a:xfrm>
            <a:off x="4067775" y="2571750"/>
            <a:ext cx="1149600" cy="2139000"/>
          </a:xfrm>
          <a:prstGeom prst="roundRect">
            <a:avLst>
              <a:gd fmla="val 3022" name="adj"/>
            </a:avLst>
          </a:prstGeom>
          <a:solidFill>
            <a:schemeClr val="lt2"/>
          </a:solidFill>
          <a:ln>
            <a:noFill/>
          </a:ln>
          <a:effectLst>
            <a:outerShdw blurRad="14288" rotWithShape="0" algn="bl" dir="5400000" dist="19050">
              <a:srgbClr val="000000">
                <a:alpha val="9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31"/>
          <p:cNvSpPr txBox="1"/>
          <p:nvPr/>
        </p:nvSpPr>
        <p:spPr>
          <a:xfrm>
            <a:off x="4129575" y="2676900"/>
            <a:ext cx="1026000" cy="1928700"/>
          </a:xfrm>
          <a:prstGeom prst="rect">
            <a:avLst/>
          </a:prstGeom>
          <a:noFill/>
          <a:ln>
            <a:noFill/>
          </a:ln>
        </p:spPr>
        <p:txBody>
          <a:bodyPr anchorCtr="0" anchor="t" bIns="91425" lIns="91425" spcFirstLastPara="1" rIns="91425" wrap="square" tIns="91425">
            <a:spAutoFit/>
          </a:bodyPr>
          <a:lstStyle/>
          <a:p>
            <a:pPr indent="-279400" lvl="0" marL="457200" rtl="0" algn="l">
              <a:lnSpc>
                <a:spcPct val="115000"/>
              </a:lnSpc>
              <a:spcBef>
                <a:spcPts val="300"/>
              </a:spcBef>
              <a:spcAft>
                <a:spcPts val="0"/>
              </a:spcAft>
              <a:buClr>
                <a:srgbClr val="FFFFFF"/>
              </a:buClr>
              <a:buSzPts val="800"/>
              <a:buFont typeface="Lato"/>
              <a:buAutoNum type="arabicPeriod"/>
            </a:pPr>
            <a:r>
              <a:rPr b="1" lang="en" sz="800">
                <a:solidFill>
                  <a:srgbClr val="FFFFFF"/>
                </a:solidFill>
                <a:latin typeface="Lato"/>
                <a:ea typeface="Lato"/>
                <a:cs typeface="Lato"/>
                <a:sym typeface="Lato"/>
              </a:rPr>
              <a:t>NY</a:t>
            </a:r>
            <a:endParaRPr b="1" sz="800">
              <a:solidFill>
                <a:srgbClr val="FFFFFF"/>
              </a:solidFill>
              <a:latin typeface="Lato"/>
              <a:ea typeface="Lato"/>
              <a:cs typeface="Lato"/>
              <a:sym typeface="Lato"/>
            </a:endParaRPr>
          </a:p>
          <a:p>
            <a:pPr indent="-279400" lvl="0" marL="457200" rtl="0" algn="l">
              <a:lnSpc>
                <a:spcPct val="115000"/>
              </a:lnSpc>
              <a:spcBef>
                <a:spcPts val="300"/>
              </a:spcBef>
              <a:spcAft>
                <a:spcPts val="0"/>
              </a:spcAft>
              <a:buClr>
                <a:srgbClr val="FFFFFF"/>
              </a:buClr>
              <a:buSzPts val="800"/>
              <a:buFont typeface="Lato"/>
              <a:buAutoNum type="arabicPeriod"/>
            </a:pPr>
            <a:r>
              <a:rPr b="1" lang="en" sz="800">
                <a:solidFill>
                  <a:srgbClr val="FFFFFF"/>
                </a:solidFill>
                <a:latin typeface="Lato"/>
                <a:ea typeface="Lato"/>
                <a:cs typeface="Lato"/>
                <a:sym typeface="Lato"/>
              </a:rPr>
              <a:t>TX</a:t>
            </a:r>
            <a:endParaRPr b="1" sz="800">
              <a:solidFill>
                <a:srgbClr val="FFFFFF"/>
              </a:solidFill>
              <a:latin typeface="Lato"/>
              <a:ea typeface="Lato"/>
              <a:cs typeface="Lato"/>
              <a:sym typeface="Lato"/>
            </a:endParaRPr>
          </a:p>
          <a:p>
            <a:pPr indent="-279400" lvl="0" marL="457200" rtl="0" algn="l">
              <a:lnSpc>
                <a:spcPct val="115000"/>
              </a:lnSpc>
              <a:spcBef>
                <a:spcPts val="300"/>
              </a:spcBef>
              <a:spcAft>
                <a:spcPts val="0"/>
              </a:spcAft>
              <a:buClr>
                <a:srgbClr val="FFFFFF"/>
              </a:buClr>
              <a:buSzPts val="800"/>
              <a:buFont typeface="Lato"/>
              <a:buAutoNum type="arabicPeriod"/>
            </a:pPr>
            <a:r>
              <a:rPr b="1" lang="en" sz="800">
                <a:solidFill>
                  <a:srgbClr val="FFFFFF"/>
                </a:solidFill>
                <a:latin typeface="Lato"/>
                <a:ea typeface="Lato"/>
                <a:cs typeface="Lato"/>
                <a:sym typeface="Lato"/>
              </a:rPr>
              <a:t>FL</a:t>
            </a:r>
            <a:endParaRPr b="1" sz="800">
              <a:solidFill>
                <a:srgbClr val="FFFFFF"/>
              </a:solidFill>
              <a:latin typeface="Lato"/>
              <a:ea typeface="Lato"/>
              <a:cs typeface="Lato"/>
              <a:sym typeface="Lato"/>
            </a:endParaRPr>
          </a:p>
          <a:p>
            <a:pPr indent="-279400" lvl="0" marL="457200" rtl="0" algn="l">
              <a:lnSpc>
                <a:spcPct val="115000"/>
              </a:lnSpc>
              <a:spcBef>
                <a:spcPts val="300"/>
              </a:spcBef>
              <a:spcAft>
                <a:spcPts val="0"/>
              </a:spcAft>
              <a:buClr>
                <a:srgbClr val="FFFFFF"/>
              </a:buClr>
              <a:buSzPts val="800"/>
              <a:buFont typeface="Lato"/>
              <a:buAutoNum type="arabicPeriod"/>
            </a:pPr>
            <a:r>
              <a:rPr b="1" lang="en" sz="800">
                <a:solidFill>
                  <a:srgbClr val="FFFFFF"/>
                </a:solidFill>
                <a:latin typeface="Lato"/>
                <a:ea typeface="Lato"/>
                <a:cs typeface="Lato"/>
                <a:sym typeface="Lato"/>
              </a:rPr>
              <a:t>CA </a:t>
            </a:r>
            <a:endParaRPr b="1" sz="800">
              <a:solidFill>
                <a:srgbClr val="FFFFFF"/>
              </a:solidFill>
              <a:latin typeface="Lato"/>
              <a:ea typeface="Lato"/>
              <a:cs typeface="Lato"/>
              <a:sym typeface="Lato"/>
            </a:endParaRPr>
          </a:p>
          <a:p>
            <a:pPr indent="-279400" lvl="0" marL="457200" rtl="0" algn="l">
              <a:lnSpc>
                <a:spcPct val="115000"/>
              </a:lnSpc>
              <a:spcBef>
                <a:spcPts val="300"/>
              </a:spcBef>
              <a:spcAft>
                <a:spcPts val="0"/>
              </a:spcAft>
              <a:buClr>
                <a:srgbClr val="FFFFFF"/>
              </a:buClr>
              <a:buSzPts val="800"/>
              <a:buFont typeface="Lato"/>
              <a:buAutoNum type="arabicPeriod"/>
            </a:pPr>
            <a:r>
              <a:rPr b="1" lang="en" sz="800">
                <a:solidFill>
                  <a:srgbClr val="FFFFFF"/>
                </a:solidFill>
                <a:latin typeface="Lato"/>
                <a:ea typeface="Lato"/>
                <a:cs typeface="Lato"/>
                <a:sym typeface="Lato"/>
              </a:rPr>
              <a:t>IL</a:t>
            </a:r>
            <a:endParaRPr b="1" sz="800">
              <a:solidFill>
                <a:srgbClr val="FFFFFF"/>
              </a:solidFill>
              <a:latin typeface="Lato"/>
              <a:ea typeface="Lato"/>
              <a:cs typeface="Lato"/>
              <a:sym typeface="Lato"/>
            </a:endParaRPr>
          </a:p>
          <a:p>
            <a:pPr indent="-279400" lvl="0" marL="457200" rtl="0" algn="l">
              <a:lnSpc>
                <a:spcPct val="115000"/>
              </a:lnSpc>
              <a:spcBef>
                <a:spcPts val="300"/>
              </a:spcBef>
              <a:spcAft>
                <a:spcPts val="0"/>
              </a:spcAft>
              <a:buClr>
                <a:srgbClr val="FFFFFF"/>
              </a:buClr>
              <a:buSzPts val="800"/>
              <a:buFont typeface="Lato"/>
              <a:buAutoNum type="arabicPeriod"/>
            </a:pPr>
            <a:r>
              <a:rPr b="1" lang="en" sz="800">
                <a:solidFill>
                  <a:srgbClr val="FFFFFF"/>
                </a:solidFill>
                <a:latin typeface="Lato"/>
                <a:ea typeface="Lato"/>
                <a:cs typeface="Lato"/>
                <a:sym typeface="Lato"/>
              </a:rPr>
              <a:t>GA</a:t>
            </a:r>
            <a:endParaRPr b="1" sz="800">
              <a:solidFill>
                <a:srgbClr val="FFFFFF"/>
              </a:solidFill>
              <a:latin typeface="Lato"/>
              <a:ea typeface="Lato"/>
              <a:cs typeface="Lato"/>
              <a:sym typeface="Lato"/>
            </a:endParaRPr>
          </a:p>
          <a:p>
            <a:pPr indent="-279400" lvl="0" marL="457200" rtl="0" algn="l">
              <a:lnSpc>
                <a:spcPct val="115000"/>
              </a:lnSpc>
              <a:spcBef>
                <a:spcPts val="300"/>
              </a:spcBef>
              <a:spcAft>
                <a:spcPts val="0"/>
              </a:spcAft>
              <a:buClr>
                <a:srgbClr val="FFFFFF"/>
              </a:buClr>
              <a:buSzPts val="800"/>
              <a:buFont typeface="Lato"/>
              <a:buAutoNum type="arabicPeriod"/>
            </a:pPr>
            <a:r>
              <a:rPr b="1" lang="en" sz="800">
                <a:solidFill>
                  <a:srgbClr val="FFFFFF"/>
                </a:solidFill>
                <a:latin typeface="Lato"/>
                <a:ea typeface="Lato"/>
                <a:cs typeface="Lato"/>
                <a:sym typeface="Lato"/>
              </a:rPr>
              <a:t>NC</a:t>
            </a:r>
            <a:endParaRPr b="1" sz="800">
              <a:solidFill>
                <a:srgbClr val="FFFFFF"/>
              </a:solidFill>
              <a:latin typeface="Lato"/>
              <a:ea typeface="Lato"/>
              <a:cs typeface="Lato"/>
              <a:sym typeface="Lato"/>
            </a:endParaRPr>
          </a:p>
          <a:p>
            <a:pPr indent="-279400" lvl="0" marL="457200" rtl="0" algn="l">
              <a:lnSpc>
                <a:spcPct val="115000"/>
              </a:lnSpc>
              <a:spcBef>
                <a:spcPts val="300"/>
              </a:spcBef>
              <a:spcAft>
                <a:spcPts val="0"/>
              </a:spcAft>
              <a:buClr>
                <a:srgbClr val="FFFFFF"/>
              </a:buClr>
              <a:buSzPts val="800"/>
              <a:buFont typeface="Lato"/>
              <a:buAutoNum type="arabicPeriod"/>
            </a:pPr>
            <a:r>
              <a:rPr b="1" lang="en" sz="800">
                <a:solidFill>
                  <a:srgbClr val="FFFFFF"/>
                </a:solidFill>
                <a:latin typeface="Lato"/>
                <a:ea typeface="Lato"/>
                <a:cs typeface="Lato"/>
                <a:sym typeface="Lato"/>
              </a:rPr>
              <a:t>NJ</a:t>
            </a:r>
            <a:endParaRPr b="1" sz="800">
              <a:solidFill>
                <a:srgbClr val="FFFFFF"/>
              </a:solidFill>
              <a:latin typeface="Lato"/>
              <a:ea typeface="Lato"/>
              <a:cs typeface="Lato"/>
              <a:sym typeface="Lato"/>
            </a:endParaRPr>
          </a:p>
          <a:p>
            <a:pPr indent="-279400" lvl="0" marL="457200" rtl="0" algn="l">
              <a:lnSpc>
                <a:spcPct val="115000"/>
              </a:lnSpc>
              <a:spcBef>
                <a:spcPts val="300"/>
              </a:spcBef>
              <a:spcAft>
                <a:spcPts val="0"/>
              </a:spcAft>
              <a:buClr>
                <a:srgbClr val="FFFFFF"/>
              </a:buClr>
              <a:buSzPts val="800"/>
              <a:buFont typeface="Lato"/>
              <a:buAutoNum type="arabicPeriod"/>
            </a:pPr>
            <a:r>
              <a:rPr b="1" lang="en" sz="800">
                <a:solidFill>
                  <a:srgbClr val="FFFFFF"/>
                </a:solidFill>
                <a:latin typeface="Lato"/>
                <a:ea typeface="Lato"/>
                <a:cs typeface="Lato"/>
                <a:sym typeface="Lato"/>
              </a:rPr>
              <a:t>PA</a:t>
            </a:r>
            <a:endParaRPr b="1" sz="800">
              <a:solidFill>
                <a:srgbClr val="FFFFFF"/>
              </a:solidFill>
              <a:latin typeface="Lato"/>
              <a:ea typeface="Lato"/>
              <a:cs typeface="Lato"/>
              <a:sym typeface="Lato"/>
            </a:endParaRPr>
          </a:p>
          <a:p>
            <a:pPr indent="-279400" lvl="0" marL="457200" rtl="0" algn="l">
              <a:lnSpc>
                <a:spcPct val="115000"/>
              </a:lnSpc>
              <a:spcBef>
                <a:spcPts val="300"/>
              </a:spcBef>
              <a:spcAft>
                <a:spcPts val="0"/>
              </a:spcAft>
              <a:buClr>
                <a:srgbClr val="FFFFFF"/>
              </a:buClr>
              <a:buSzPts val="800"/>
              <a:buFont typeface="Lato"/>
              <a:buAutoNum type="arabicPeriod"/>
            </a:pPr>
            <a:r>
              <a:rPr b="1" lang="en" sz="800">
                <a:solidFill>
                  <a:srgbClr val="FFFFFF"/>
                </a:solidFill>
                <a:latin typeface="Lato"/>
                <a:ea typeface="Lato"/>
                <a:cs typeface="Lato"/>
                <a:sym typeface="Lato"/>
              </a:rPr>
              <a:t>MA</a:t>
            </a:r>
            <a:endParaRPr b="1" sz="700">
              <a:solidFill>
                <a:srgbClr val="FFFFFF"/>
              </a:solidFill>
              <a:latin typeface="Lato"/>
              <a:ea typeface="Lato"/>
              <a:cs typeface="Lato"/>
              <a:sym typeface="Lato"/>
            </a:endParaRPr>
          </a:p>
        </p:txBody>
      </p:sp>
      <p:pic>
        <p:nvPicPr>
          <p:cNvPr id="212" name="Google Shape;212;p31"/>
          <p:cNvPicPr preferRelativeResize="0"/>
          <p:nvPr/>
        </p:nvPicPr>
        <p:blipFill rotWithShape="1">
          <a:blip r:embed="rId3">
            <a:alphaModFix/>
          </a:blip>
          <a:srcRect b="0" l="0" r="0" t="7071"/>
          <a:stretch/>
        </p:blipFill>
        <p:spPr>
          <a:xfrm>
            <a:off x="396000" y="2465175"/>
            <a:ext cx="3446426" cy="2245649"/>
          </a:xfrm>
          <a:prstGeom prst="rect">
            <a:avLst/>
          </a:prstGeom>
          <a:noFill/>
          <a:ln>
            <a:noFill/>
          </a:ln>
        </p:spPr>
      </p:pic>
      <p:sp>
        <p:nvSpPr>
          <p:cNvPr id="213" name="Google Shape;213;p31"/>
          <p:cNvSpPr txBox="1"/>
          <p:nvPr/>
        </p:nvSpPr>
        <p:spPr>
          <a:xfrm>
            <a:off x="6040075" y="3379500"/>
            <a:ext cx="2758200" cy="338700"/>
          </a:xfrm>
          <a:prstGeom prst="rect">
            <a:avLst/>
          </a:prstGeom>
          <a:noFill/>
          <a:ln>
            <a:noFill/>
          </a:ln>
        </p:spPr>
        <p:txBody>
          <a:bodyPr anchorCtr="0" anchor="t" bIns="91425" lIns="0" spcFirstLastPara="1" rIns="91425" wrap="square" tIns="91425">
            <a:spAutoFit/>
          </a:bodyPr>
          <a:lstStyle/>
          <a:p>
            <a:pPr indent="0" lvl="0" marL="0" rtl="0" algn="l">
              <a:spcBef>
                <a:spcPts val="0"/>
              </a:spcBef>
              <a:spcAft>
                <a:spcPts val="1000"/>
              </a:spcAft>
              <a:buNone/>
            </a:pPr>
            <a:r>
              <a:rPr b="1" lang="en" sz="1000">
                <a:solidFill>
                  <a:schemeClr val="dk1"/>
                </a:solidFill>
                <a:latin typeface="Lato"/>
                <a:ea typeface="Lato"/>
                <a:cs typeface="Lato"/>
                <a:sym typeface="Lato"/>
              </a:rPr>
              <a:t>Most Popular Shopping Time of Day: (EST)</a:t>
            </a:r>
            <a:endParaRPr b="1" sz="1000">
              <a:solidFill>
                <a:schemeClr val="dk1"/>
              </a:solidFill>
              <a:latin typeface="Lato"/>
              <a:ea typeface="Lato"/>
              <a:cs typeface="Lato"/>
              <a:sym typeface="Lato"/>
            </a:endParaRPr>
          </a:p>
        </p:txBody>
      </p:sp>
      <p:grpSp>
        <p:nvGrpSpPr>
          <p:cNvPr id="214" name="Google Shape;214;p31"/>
          <p:cNvGrpSpPr/>
          <p:nvPr/>
        </p:nvGrpSpPr>
        <p:grpSpPr>
          <a:xfrm>
            <a:off x="6040075" y="3836325"/>
            <a:ext cx="2777525" cy="874500"/>
            <a:chOff x="5263950" y="3556688"/>
            <a:chExt cx="2777525" cy="874500"/>
          </a:xfrm>
        </p:grpSpPr>
        <p:sp>
          <p:nvSpPr>
            <p:cNvPr id="215" name="Google Shape;215;p31"/>
            <p:cNvSpPr/>
            <p:nvPr/>
          </p:nvSpPr>
          <p:spPr>
            <a:xfrm>
              <a:off x="5263950" y="3556688"/>
              <a:ext cx="2758200" cy="874500"/>
            </a:xfrm>
            <a:prstGeom prst="roundRect">
              <a:avLst>
                <a:gd fmla="val 5557" name="adj"/>
              </a:avLst>
            </a:prstGeom>
            <a:solidFill>
              <a:schemeClr val="accent1"/>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31"/>
            <p:cNvSpPr txBox="1"/>
            <p:nvPr/>
          </p:nvSpPr>
          <p:spPr>
            <a:xfrm>
              <a:off x="5980775" y="3624488"/>
              <a:ext cx="1026000" cy="738900"/>
            </a:xfrm>
            <a:prstGeom prst="rect">
              <a:avLst/>
            </a:prstGeom>
            <a:noFill/>
            <a:ln>
              <a:noFill/>
            </a:ln>
          </p:spPr>
          <p:txBody>
            <a:bodyPr anchorCtr="0" anchor="t" bIns="91425" lIns="91425" spcFirstLastPara="1" rIns="91425" wrap="square" tIns="91425">
              <a:spAutoFit/>
            </a:bodyPr>
            <a:lstStyle/>
            <a:p>
              <a:pPr indent="-292100" lvl="0" marL="457200" rtl="0" algn="l">
                <a:lnSpc>
                  <a:spcPct val="130000"/>
                </a:lnSpc>
                <a:spcBef>
                  <a:spcPts val="0"/>
                </a:spcBef>
                <a:spcAft>
                  <a:spcPts val="0"/>
                </a:spcAft>
                <a:buClr>
                  <a:schemeClr val="accent3"/>
                </a:buClr>
                <a:buSzPts val="1000"/>
                <a:buFont typeface="Lato"/>
                <a:buAutoNum type="arabicPeriod"/>
              </a:pPr>
              <a:r>
                <a:rPr lang="en" sz="1000">
                  <a:solidFill>
                    <a:schemeClr val="accent3"/>
                  </a:solidFill>
                  <a:latin typeface="Lato"/>
                  <a:ea typeface="Lato"/>
                  <a:cs typeface="Lato"/>
                  <a:sym typeface="Lato"/>
                </a:rPr>
                <a:t>9pm</a:t>
              </a:r>
              <a:endParaRPr sz="1000">
                <a:solidFill>
                  <a:schemeClr val="accent3"/>
                </a:solidFill>
                <a:latin typeface="Lato"/>
                <a:ea typeface="Lato"/>
                <a:cs typeface="Lato"/>
                <a:sym typeface="Lato"/>
              </a:endParaRPr>
            </a:p>
            <a:p>
              <a:pPr indent="-292100" lvl="0" marL="457200" rtl="0" algn="l">
                <a:lnSpc>
                  <a:spcPct val="130000"/>
                </a:lnSpc>
                <a:spcBef>
                  <a:spcPts val="0"/>
                </a:spcBef>
                <a:spcAft>
                  <a:spcPts val="0"/>
                </a:spcAft>
                <a:buClr>
                  <a:schemeClr val="accent3"/>
                </a:buClr>
                <a:buSzPts val="1000"/>
                <a:buFont typeface="Lato"/>
                <a:buAutoNum type="arabicPeriod"/>
              </a:pPr>
              <a:r>
                <a:rPr lang="en" sz="1000">
                  <a:solidFill>
                    <a:schemeClr val="accent3"/>
                  </a:solidFill>
                  <a:latin typeface="Lato"/>
                  <a:ea typeface="Lato"/>
                  <a:cs typeface="Lato"/>
                  <a:sym typeface="Lato"/>
                </a:rPr>
                <a:t>8pm</a:t>
              </a:r>
              <a:endParaRPr sz="1000">
                <a:solidFill>
                  <a:schemeClr val="accent3"/>
                </a:solidFill>
                <a:latin typeface="Lato"/>
                <a:ea typeface="Lato"/>
                <a:cs typeface="Lato"/>
                <a:sym typeface="Lato"/>
              </a:endParaRPr>
            </a:p>
            <a:p>
              <a:pPr indent="-292100" lvl="0" marL="457200" rtl="0" algn="l">
                <a:lnSpc>
                  <a:spcPct val="130000"/>
                </a:lnSpc>
                <a:spcBef>
                  <a:spcPts val="0"/>
                </a:spcBef>
                <a:spcAft>
                  <a:spcPts val="0"/>
                </a:spcAft>
                <a:buClr>
                  <a:schemeClr val="accent3"/>
                </a:buClr>
                <a:buSzPts val="1000"/>
                <a:buFont typeface="Lato"/>
                <a:buAutoNum type="arabicPeriod"/>
              </a:pPr>
              <a:r>
                <a:rPr lang="en" sz="1000">
                  <a:solidFill>
                    <a:schemeClr val="accent3"/>
                  </a:solidFill>
                  <a:latin typeface="Lato"/>
                  <a:ea typeface="Lato"/>
                  <a:cs typeface="Lato"/>
                  <a:sym typeface="Lato"/>
                </a:rPr>
                <a:t>7pm</a:t>
              </a:r>
              <a:endParaRPr sz="1000">
                <a:solidFill>
                  <a:schemeClr val="accent3"/>
                </a:solidFill>
                <a:latin typeface="Lato"/>
                <a:ea typeface="Lato"/>
                <a:cs typeface="Lato"/>
                <a:sym typeface="Lato"/>
              </a:endParaRPr>
            </a:p>
          </p:txBody>
        </p:sp>
        <p:sp>
          <p:nvSpPr>
            <p:cNvPr id="217" name="Google Shape;217;p31"/>
            <p:cNvSpPr txBox="1"/>
            <p:nvPr/>
          </p:nvSpPr>
          <p:spPr>
            <a:xfrm>
              <a:off x="7015475" y="3624488"/>
              <a:ext cx="1026000" cy="538800"/>
            </a:xfrm>
            <a:prstGeom prst="rect">
              <a:avLst/>
            </a:prstGeom>
            <a:noFill/>
            <a:ln>
              <a:noFill/>
            </a:ln>
          </p:spPr>
          <p:txBody>
            <a:bodyPr anchorCtr="0" anchor="t" bIns="91425" lIns="91425" spcFirstLastPara="1" rIns="91425" wrap="square" tIns="91425">
              <a:spAutoFit/>
            </a:bodyPr>
            <a:lstStyle/>
            <a:p>
              <a:pPr indent="0" lvl="0" marL="0" rtl="0" algn="l">
                <a:lnSpc>
                  <a:spcPct val="130000"/>
                </a:lnSpc>
                <a:spcBef>
                  <a:spcPts val="0"/>
                </a:spcBef>
                <a:spcAft>
                  <a:spcPts val="0"/>
                </a:spcAft>
                <a:buNone/>
              </a:pPr>
              <a:r>
                <a:rPr lang="en" sz="1000">
                  <a:solidFill>
                    <a:schemeClr val="accent3"/>
                  </a:solidFill>
                  <a:latin typeface="Lato"/>
                  <a:ea typeface="Lato"/>
                  <a:cs typeface="Lato"/>
                  <a:sym typeface="Lato"/>
                </a:rPr>
                <a:t>4.         6pm</a:t>
              </a:r>
              <a:endParaRPr sz="1000">
                <a:solidFill>
                  <a:schemeClr val="accent3"/>
                </a:solidFill>
                <a:latin typeface="Lato"/>
                <a:ea typeface="Lato"/>
                <a:cs typeface="Lato"/>
                <a:sym typeface="Lato"/>
              </a:endParaRPr>
            </a:p>
            <a:p>
              <a:pPr indent="0" lvl="0" marL="0" rtl="0" algn="l">
                <a:lnSpc>
                  <a:spcPct val="130000"/>
                </a:lnSpc>
                <a:spcBef>
                  <a:spcPts val="0"/>
                </a:spcBef>
                <a:spcAft>
                  <a:spcPts val="0"/>
                </a:spcAft>
                <a:buNone/>
              </a:pPr>
              <a:r>
                <a:rPr lang="en" sz="1000">
                  <a:solidFill>
                    <a:schemeClr val="accent3"/>
                  </a:solidFill>
                  <a:latin typeface="Lato"/>
                  <a:ea typeface="Lato"/>
                  <a:cs typeface="Lato"/>
                  <a:sym typeface="Lato"/>
                </a:rPr>
                <a:t>5.</a:t>
              </a:r>
              <a:r>
                <a:rPr lang="en" sz="1000">
                  <a:solidFill>
                    <a:schemeClr val="accent3"/>
                  </a:solidFill>
                  <a:latin typeface="Lato"/>
                  <a:ea typeface="Lato"/>
                  <a:cs typeface="Lato"/>
                  <a:sym typeface="Lato"/>
                </a:rPr>
                <a:t>         10</a:t>
              </a:r>
              <a:r>
                <a:rPr lang="en" sz="1000">
                  <a:solidFill>
                    <a:schemeClr val="accent3"/>
                  </a:solidFill>
                  <a:latin typeface="Lato"/>
                  <a:ea typeface="Lato"/>
                  <a:cs typeface="Lato"/>
                  <a:sym typeface="Lato"/>
                </a:rPr>
                <a:t>pm</a:t>
              </a:r>
              <a:endParaRPr sz="1000">
                <a:solidFill>
                  <a:schemeClr val="accent3"/>
                </a:solidFill>
                <a:latin typeface="Lato"/>
                <a:ea typeface="Lato"/>
                <a:cs typeface="Lato"/>
                <a:sym typeface="Lato"/>
              </a:endParaRPr>
            </a:p>
          </p:txBody>
        </p:sp>
        <p:sp>
          <p:nvSpPr>
            <p:cNvPr id="218" name="Google Shape;218;p31"/>
            <p:cNvSpPr/>
            <p:nvPr/>
          </p:nvSpPr>
          <p:spPr>
            <a:xfrm>
              <a:off x="5361275" y="3651486"/>
              <a:ext cx="690300" cy="684900"/>
            </a:xfrm>
            <a:prstGeom prst="roundRect">
              <a:avLst>
                <a:gd fmla="val 5557"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19" name="Google Shape;219;p31"/>
            <p:cNvPicPr preferRelativeResize="0"/>
            <p:nvPr/>
          </p:nvPicPr>
          <p:blipFill>
            <a:blip r:embed="rId4">
              <a:alphaModFix/>
            </a:blip>
            <a:stretch>
              <a:fillRect/>
            </a:stretch>
          </p:blipFill>
          <p:spPr>
            <a:xfrm>
              <a:off x="5432074" y="3719586"/>
              <a:ext cx="548700" cy="548700"/>
            </a:xfrm>
            <a:prstGeom prst="rect">
              <a:avLst/>
            </a:prstGeom>
            <a:noFill/>
            <a:ln>
              <a:noFill/>
            </a:ln>
          </p:spPr>
        </p:pic>
      </p:grpSp>
      <p:sp>
        <p:nvSpPr>
          <p:cNvPr id="220" name="Google Shape;220;p31"/>
          <p:cNvSpPr txBox="1"/>
          <p:nvPr/>
        </p:nvSpPr>
        <p:spPr>
          <a:xfrm>
            <a:off x="6040075" y="1862563"/>
            <a:ext cx="2758200" cy="338700"/>
          </a:xfrm>
          <a:prstGeom prst="rect">
            <a:avLst/>
          </a:prstGeom>
          <a:noFill/>
          <a:ln>
            <a:noFill/>
          </a:ln>
        </p:spPr>
        <p:txBody>
          <a:bodyPr anchorCtr="0" anchor="t" bIns="91425" lIns="0" spcFirstLastPara="1" rIns="91425" wrap="square" tIns="91425">
            <a:spAutoFit/>
          </a:bodyPr>
          <a:lstStyle/>
          <a:p>
            <a:pPr indent="0" lvl="0" marL="0" rtl="0" algn="l">
              <a:spcBef>
                <a:spcPts val="0"/>
              </a:spcBef>
              <a:spcAft>
                <a:spcPts val="1000"/>
              </a:spcAft>
              <a:buNone/>
            </a:pPr>
            <a:r>
              <a:rPr b="1" lang="en" sz="1000">
                <a:solidFill>
                  <a:schemeClr val="dk1"/>
                </a:solidFill>
                <a:latin typeface="Lato"/>
                <a:ea typeface="Lato"/>
                <a:cs typeface="Lato"/>
                <a:sym typeface="Lato"/>
              </a:rPr>
              <a:t>Most Popular </a:t>
            </a:r>
            <a:r>
              <a:rPr b="1" lang="en" sz="1000">
                <a:solidFill>
                  <a:schemeClr val="dk1"/>
                </a:solidFill>
                <a:latin typeface="Lato"/>
                <a:ea typeface="Lato"/>
                <a:cs typeface="Lato"/>
                <a:sym typeface="Lato"/>
              </a:rPr>
              <a:t>Shopping Days of Week</a:t>
            </a:r>
            <a:endParaRPr b="1" sz="1000">
              <a:solidFill>
                <a:schemeClr val="dk1"/>
              </a:solidFill>
              <a:latin typeface="Lato"/>
              <a:ea typeface="Lato"/>
              <a:cs typeface="Lato"/>
              <a:sym typeface="Lato"/>
            </a:endParaRPr>
          </a:p>
        </p:txBody>
      </p:sp>
      <p:sp>
        <p:nvSpPr>
          <p:cNvPr id="221" name="Google Shape;221;p31"/>
          <p:cNvSpPr/>
          <p:nvPr/>
        </p:nvSpPr>
        <p:spPr>
          <a:xfrm>
            <a:off x="6040075" y="2315850"/>
            <a:ext cx="2758200" cy="874500"/>
          </a:xfrm>
          <a:prstGeom prst="roundRect">
            <a:avLst>
              <a:gd fmla="val 5557" name="adj"/>
            </a:avLst>
          </a:prstGeom>
          <a:solidFill>
            <a:schemeClr val="accent1"/>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31"/>
          <p:cNvSpPr txBox="1"/>
          <p:nvPr/>
        </p:nvSpPr>
        <p:spPr>
          <a:xfrm>
            <a:off x="6756900" y="2383650"/>
            <a:ext cx="1026000" cy="738900"/>
          </a:xfrm>
          <a:prstGeom prst="rect">
            <a:avLst/>
          </a:prstGeom>
          <a:noFill/>
          <a:ln>
            <a:noFill/>
          </a:ln>
        </p:spPr>
        <p:txBody>
          <a:bodyPr anchorCtr="0" anchor="t" bIns="91425" lIns="91425" spcFirstLastPara="1" rIns="91425" wrap="square" tIns="91425">
            <a:spAutoFit/>
          </a:bodyPr>
          <a:lstStyle/>
          <a:p>
            <a:pPr indent="-292100" lvl="0" marL="457200" rtl="0" algn="l">
              <a:lnSpc>
                <a:spcPct val="130000"/>
              </a:lnSpc>
              <a:spcBef>
                <a:spcPts val="0"/>
              </a:spcBef>
              <a:spcAft>
                <a:spcPts val="0"/>
              </a:spcAft>
              <a:buClr>
                <a:schemeClr val="accent3"/>
              </a:buClr>
              <a:buSzPts val="1000"/>
              <a:buFont typeface="Lato"/>
              <a:buAutoNum type="arabicPeriod"/>
            </a:pPr>
            <a:r>
              <a:rPr lang="en" sz="1000">
                <a:solidFill>
                  <a:schemeClr val="accent3"/>
                </a:solidFill>
                <a:latin typeface="Lato"/>
                <a:ea typeface="Lato"/>
                <a:cs typeface="Lato"/>
                <a:sym typeface="Lato"/>
              </a:rPr>
              <a:t>Sat</a:t>
            </a:r>
            <a:endParaRPr sz="1000">
              <a:solidFill>
                <a:schemeClr val="accent3"/>
              </a:solidFill>
              <a:latin typeface="Lato"/>
              <a:ea typeface="Lato"/>
              <a:cs typeface="Lato"/>
              <a:sym typeface="Lato"/>
            </a:endParaRPr>
          </a:p>
          <a:p>
            <a:pPr indent="-292100" lvl="0" marL="457200" rtl="0" algn="l">
              <a:lnSpc>
                <a:spcPct val="130000"/>
              </a:lnSpc>
              <a:spcBef>
                <a:spcPts val="0"/>
              </a:spcBef>
              <a:spcAft>
                <a:spcPts val="0"/>
              </a:spcAft>
              <a:buClr>
                <a:schemeClr val="accent3"/>
              </a:buClr>
              <a:buSzPts val="1000"/>
              <a:buFont typeface="Lato"/>
              <a:buAutoNum type="arabicPeriod"/>
            </a:pPr>
            <a:r>
              <a:rPr lang="en" sz="1000">
                <a:solidFill>
                  <a:schemeClr val="accent3"/>
                </a:solidFill>
                <a:latin typeface="Lato"/>
                <a:ea typeface="Lato"/>
                <a:cs typeface="Lato"/>
                <a:sym typeface="Lato"/>
              </a:rPr>
              <a:t>Thurs</a:t>
            </a:r>
            <a:endParaRPr sz="1000">
              <a:solidFill>
                <a:schemeClr val="accent3"/>
              </a:solidFill>
              <a:latin typeface="Lato"/>
              <a:ea typeface="Lato"/>
              <a:cs typeface="Lato"/>
              <a:sym typeface="Lato"/>
            </a:endParaRPr>
          </a:p>
          <a:p>
            <a:pPr indent="-292100" lvl="0" marL="457200" rtl="0" algn="l">
              <a:lnSpc>
                <a:spcPct val="130000"/>
              </a:lnSpc>
              <a:spcBef>
                <a:spcPts val="0"/>
              </a:spcBef>
              <a:spcAft>
                <a:spcPts val="0"/>
              </a:spcAft>
              <a:buClr>
                <a:schemeClr val="accent3"/>
              </a:buClr>
              <a:buSzPts val="1000"/>
              <a:buFont typeface="Lato"/>
              <a:buAutoNum type="arabicPeriod"/>
            </a:pPr>
            <a:r>
              <a:rPr lang="en" sz="1000">
                <a:solidFill>
                  <a:schemeClr val="accent3"/>
                </a:solidFill>
                <a:latin typeface="Lato"/>
                <a:ea typeface="Lato"/>
                <a:cs typeface="Lato"/>
                <a:sym typeface="Lato"/>
              </a:rPr>
              <a:t>Tues</a:t>
            </a:r>
            <a:endParaRPr sz="1000">
              <a:solidFill>
                <a:schemeClr val="accent3"/>
              </a:solidFill>
              <a:latin typeface="Lato"/>
              <a:ea typeface="Lato"/>
              <a:cs typeface="Lato"/>
              <a:sym typeface="Lato"/>
            </a:endParaRPr>
          </a:p>
        </p:txBody>
      </p:sp>
      <p:sp>
        <p:nvSpPr>
          <p:cNvPr id="223" name="Google Shape;223;p31"/>
          <p:cNvSpPr txBox="1"/>
          <p:nvPr/>
        </p:nvSpPr>
        <p:spPr>
          <a:xfrm>
            <a:off x="7791600" y="2383650"/>
            <a:ext cx="1026000" cy="538800"/>
          </a:xfrm>
          <a:prstGeom prst="rect">
            <a:avLst/>
          </a:prstGeom>
          <a:noFill/>
          <a:ln>
            <a:noFill/>
          </a:ln>
        </p:spPr>
        <p:txBody>
          <a:bodyPr anchorCtr="0" anchor="t" bIns="91425" lIns="91425" spcFirstLastPara="1" rIns="91425" wrap="square" tIns="91425">
            <a:spAutoFit/>
          </a:bodyPr>
          <a:lstStyle/>
          <a:p>
            <a:pPr indent="0" lvl="0" marL="0" rtl="0" algn="l">
              <a:lnSpc>
                <a:spcPct val="130000"/>
              </a:lnSpc>
              <a:spcBef>
                <a:spcPts val="0"/>
              </a:spcBef>
              <a:spcAft>
                <a:spcPts val="0"/>
              </a:spcAft>
              <a:buNone/>
            </a:pPr>
            <a:r>
              <a:rPr lang="en" sz="1000">
                <a:solidFill>
                  <a:schemeClr val="accent3"/>
                </a:solidFill>
                <a:latin typeface="Lato"/>
                <a:ea typeface="Lato"/>
                <a:cs typeface="Lato"/>
                <a:sym typeface="Lato"/>
              </a:rPr>
              <a:t>4.         Sun</a:t>
            </a:r>
            <a:endParaRPr sz="1000">
              <a:solidFill>
                <a:schemeClr val="accent3"/>
              </a:solidFill>
              <a:latin typeface="Lato"/>
              <a:ea typeface="Lato"/>
              <a:cs typeface="Lato"/>
              <a:sym typeface="Lato"/>
            </a:endParaRPr>
          </a:p>
          <a:p>
            <a:pPr indent="0" lvl="0" marL="0" rtl="0" algn="l">
              <a:lnSpc>
                <a:spcPct val="130000"/>
              </a:lnSpc>
              <a:spcBef>
                <a:spcPts val="0"/>
              </a:spcBef>
              <a:spcAft>
                <a:spcPts val="0"/>
              </a:spcAft>
              <a:buNone/>
            </a:pPr>
            <a:r>
              <a:rPr lang="en" sz="1000">
                <a:solidFill>
                  <a:schemeClr val="accent3"/>
                </a:solidFill>
                <a:latin typeface="Lato"/>
                <a:ea typeface="Lato"/>
                <a:cs typeface="Lato"/>
                <a:sym typeface="Lato"/>
              </a:rPr>
              <a:t>5.         Wed</a:t>
            </a:r>
            <a:endParaRPr sz="1000">
              <a:solidFill>
                <a:schemeClr val="accent3"/>
              </a:solidFill>
              <a:latin typeface="Lato"/>
              <a:ea typeface="Lato"/>
              <a:cs typeface="Lato"/>
              <a:sym typeface="Lato"/>
            </a:endParaRPr>
          </a:p>
        </p:txBody>
      </p:sp>
      <p:sp>
        <p:nvSpPr>
          <p:cNvPr id="224" name="Google Shape;224;p31"/>
          <p:cNvSpPr/>
          <p:nvPr/>
        </p:nvSpPr>
        <p:spPr>
          <a:xfrm>
            <a:off x="6137400" y="2410648"/>
            <a:ext cx="690300" cy="684900"/>
          </a:xfrm>
          <a:prstGeom prst="roundRect">
            <a:avLst>
              <a:gd fmla="val 5557"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25" name="Google Shape;225;p31"/>
          <p:cNvPicPr preferRelativeResize="0"/>
          <p:nvPr/>
        </p:nvPicPr>
        <p:blipFill rotWithShape="1">
          <a:blip r:embed="rId5">
            <a:alphaModFix/>
          </a:blip>
          <a:srcRect b="0" l="0" r="0" t="0"/>
          <a:stretch/>
        </p:blipFill>
        <p:spPr>
          <a:xfrm>
            <a:off x="6245001" y="2502375"/>
            <a:ext cx="479325" cy="4793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229" name="Shape 229"/>
        <p:cNvGrpSpPr/>
        <p:nvPr/>
      </p:nvGrpSpPr>
      <p:grpSpPr>
        <a:xfrm>
          <a:off x="0" y="0"/>
          <a:ext cx="0" cy="0"/>
          <a:chOff x="0" y="0"/>
          <a:chExt cx="0" cy="0"/>
        </a:xfrm>
      </p:grpSpPr>
      <p:sp>
        <p:nvSpPr>
          <p:cNvPr id="230" name="Google Shape;230;p32"/>
          <p:cNvSpPr txBox="1"/>
          <p:nvPr/>
        </p:nvSpPr>
        <p:spPr>
          <a:xfrm>
            <a:off x="323050" y="1465225"/>
            <a:ext cx="7658400" cy="2729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100">
                <a:solidFill>
                  <a:schemeClr val="lt1"/>
                </a:solidFill>
                <a:latin typeface="Lato"/>
                <a:ea typeface="Lato"/>
                <a:cs typeface="Lato"/>
                <a:sym typeface="Lato"/>
              </a:rPr>
              <a:t>So you’ve got the insights, now what? </a:t>
            </a:r>
            <a:r>
              <a:rPr lang="en" sz="1100">
                <a:solidFill>
                  <a:schemeClr val="lt1"/>
                </a:solidFill>
                <a:latin typeface="Lato"/>
                <a:ea typeface="Lato"/>
                <a:cs typeface="Lato"/>
                <a:sym typeface="Lato"/>
              </a:rPr>
              <a:t>Here’s a list to help optimize your Quick Commerce marketing initiatives for 2023.</a:t>
            </a:r>
            <a:endParaRPr sz="1100">
              <a:solidFill>
                <a:schemeClr val="lt1"/>
              </a:solidFill>
              <a:latin typeface="Lato"/>
              <a:ea typeface="Lato"/>
              <a:cs typeface="Lato"/>
              <a:sym typeface="Lato"/>
            </a:endParaRPr>
          </a:p>
          <a:p>
            <a:pPr indent="-298450" lvl="0" marL="457200" rtl="0" algn="l">
              <a:spcBef>
                <a:spcPts val="1000"/>
              </a:spcBef>
              <a:spcAft>
                <a:spcPts val="0"/>
              </a:spcAft>
              <a:buClr>
                <a:schemeClr val="lt1"/>
              </a:buClr>
              <a:buSzPts val="1100"/>
              <a:buFont typeface="Lato"/>
              <a:buAutoNum type="arabicPeriod"/>
            </a:pPr>
            <a:r>
              <a:rPr b="1" lang="en" sz="1100">
                <a:solidFill>
                  <a:schemeClr val="lt1"/>
                </a:solidFill>
                <a:latin typeface="Lato"/>
                <a:ea typeface="Lato"/>
                <a:cs typeface="Lato"/>
                <a:sym typeface="Lato"/>
              </a:rPr>
              <a:t>Get the basics down. </a:t>
            </a:r>
            <a:r>
              <a:rPr lang="en" sz="1100">
                <a:solidFill>
                  <a:schemeClr val="lt1"/>
                </a:solidFill>
                <a:latin typeface="Lato"/>
                <a:ea typeface="Lato"/>
                <a:cs typeface="Lato"/>
                <a:sym typeface="Lato"/>
              </a:rPr>
              <a:t>Are your ads on Meta informing shoppers of Quick Commerce options? Are you marketing to Quick Commerce shoppers in the right regions, at the right time, and day of the week? Does your brand allow shoppers to check out from Q-Commerce retailers directly from its  website?</a:t>
            </a:r>
            <a:endParaRPr sz="1100">
              <a:solidFill>
                <a:schemeClr val="lt1"/>
              </a:solidFill>
              <a:latin typeface="Lato"/>
              <a:ea typeface="Lato"/>
              <a:cs typeface="Lato"/>
              <a:sym typeface="Lato"/>
            </a:endParaRPr>
          </a:p>
          <a:p>
            <a:pPr indent="-298450" lvl="0" marL="457200" rtl="0" algn="l">
              <a:spcBef>
                <a:spcPts val="1000"/>
              </a:spcBef>
              <a:spcAft>
                <a:spcPts val="0"/>
              </a:spcAft>
              <a:buClr>
                <a:schemeClr val="lt1"/>
              </a:buClr>
              <a:buSzPts val="1100"/>
              <a:buFont typeface="Lato"/>
              <a:buAutoNum type="arabicPeriod"/>
            </a:pPr>
            <a:r>
              <a:rPr b="1" lang="en" sz="1100">
                <a:solidFill>
                  <a:schemeClr val="lt1"/>
                </a:solidFill>
                <a:latin typeface="Lato"/>
                <a:ea typeface="Lato"/>
                <a:cs typeface="Lato"/>
                <a:sym typeface="Lato"/>
              </a:rPr>
              <a:t>Explore joint growth opportunities. </a:t>
            </a:r>
            <a:r>
              <a:rPr lang="en" sz="1100">
                <a:solidFill>
                  <a:schemeClr val="lt1"/>
                </a:solidFill>
                <a:latin typeface="Lato"/>
                <a:ea typeface="Lato"/>
                <a:cs typeface="Lato"/>
                <a:sym typeface="Lato"/>
              </a:rPr>
              <a:t>Retailers and brands have shared goals: selling more products and earning more revenue. To achieve these goals, it helps to be on the same page and look at the same data. Sharing data leads to more complete insights and more productive relationships.</a:t>
            </a:r>
            <a:endParaRPr sz="1100">
              <a:solidFill>
                <a:schemeClr val="lt1"/>
              </a:solidFill>
              <a:latin typeface="Lato"/>
              <a:ea typeface="Lato"/>
              <a:cs typeface="Lato"/>
              <a:sym typeface="Lato"/>
            </a:endParaRPr>
          </a:p>
          <a:p>
            <a:pPr indent="-298450" lvl="0" marL="457200" rtl="0" algn="l">
              <a:spcBef>
                <a:spcPts val="1000"/>
              </a:spcBef>
              <a:spcAft>
                <a:spcPts val="0"/>
              </a:spcAft>
              <a:buClr>
                <a:schemeClr val="lt1"/>
              </a:buClr>
              <a:buSzPts val="1100"/>
              <a:buFont typeface="Lato"/>
              <a:buAutoNum type="arabicPeriod"/>
            </a:pPr>
            <a:r>
              <a:rPr b="1" lang="en" sz="1100">
                <a:solidFill>
                  <a:schemeClr val="lt1"/>
                </a:solidFill>
                <a:latin typeface="Lato"/>
                <a:ea typeface="Lato"/>
                <a:cs typeface="Lato"/>
                <a:sym typeface="Lato"/>
              </a:rPr>
              <a:t>Stay close to the data, daily.</a:t>
            </a:r>
            <a:r>
              <a:rPr b="1" lang="en" sz="1100">
                <a:solidFill>
                  <a:schemeClr val="lt1"/>
                </a:solidFill>
                <a:latin typeface="Lato"/>
                <a:ea typeface="Lato"/>
                <a:cs typeface="Lato"/>
                <a:sym typeface="Lato"/>
              </a:rPr>
              <a:t> </a:t>
            </a:r>
            <a:r>
              <a:rPr lang="en" sz="1100">
                <a:solidFill>
                  <a:schemeClr val="lt1"/>
                </a:solidFill>
                <a:latin typeface="Lato"/>
                <a:ea typeface="Lato"/>
                <a:cs typeface="Lato"/>
                <a:sym typeface="Lato"/>
              </a:rPr>
              <a:t>What matters most to your consumers? How does this vary by geography, platform, demographics, and more? Finding out the answers to these questions is the first step in improving your consumer insights and positioning with retailers, and results in stronger relationships and sales. This can all be done in real time within the MikMak Platform.</a:t>
            </a:r>
            <a:endParaRPr sz="1100">
              <a:solidFill>
                <a:schemeClr val="lt1"/>
              </a:solidFill>
              <a:latin typeface="Lato"/>
              <a:ea typeface="Lato"/>
              <a:cs typeface="Lato"/>
              <a:sym typeface="Lato"/>
            </a:endParaRPr>
          </a:p>
          <a:p>
            <a:pPr indent="0" lvl="0" marL="0" rtl="0" algn="l">
              <a:spcBef>
                <a:spcPts val="1000"/>
              </a:spcBef>
              <a:spcAft>
                <a:spcPts val="1000"/>
              </a:spcAft>
              <a:buNone/>
            </a:pPr>
            <a:r>
              <a:rPr lang="en" sz="1100">
                <a:solidFill>
                  <a:schemeClr val="lt1"/>
                </a:solidFill>
                <a:latin typeface="Lato"/>
                <a:ea typeface="Lato"/>
                <a:cs typeface="Lato"/>
                <a:sym typeface="Lato"/>
              </a:rPr>
              <a:t>Want to learn more? </a:t>
            </a:r>
            <a:r>
              <a:rPr b="1" lang="en" sz="1100" u="sng">
                <a:solidFill>
                  <a:schemeClr val="hlink"/>
                </a:solidFill>
                <a:latin typeface="Lato"/>
                <a:ea typeface="Lato"/>
                <a:cs typeface="Lato"/>
                <a:sym typeface="Lato"/>
                <a:hlinkClick r:id="rId3"/>
              </a:rPr>
              <a:t>Schedule a Demo here.</a:t>
            </a:r>
            <a:endParaRPr b="1" sz="1100">
              <a:solidFill>
                <a:schemeClr val="lt1"/>
              </a:solidFill>
              <a:latin typeface="Lato"/>
              <a:ea typeface="Lato"/>
              <a:cs typeface="Lato"/>
              <a:sym typeface="Lato"/>
            </a:endParaRPr>
          </a:p>
        </p:txBody>
      </p:sp>
      <p:sp>
        <p:nvSpPr>
          <p:cNvPr id="231" name="Google Shape;231;p32"/>
          <p:cNvSpPr txBox="1"/>
          <p:nvPr/>
        </p:nvSpPr>
        <p:spPr>
          <a:xfrm>
            <a:off x="304800" y="948563"/>
            <a:ext cx="50529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rgbClr val="000000"/>
              </a:buClr>
              <a:buSzPts val="1100"/>
              <a:buFont typeface="Arial"/>
              <a:buNone/>
            </a:pPr>
            <a:r>
              <a:rPr b="1" lang="en" sz="1800">
                <a:solidFill>
                  <a:schemeClr val="lt1"/>
                </a:solidFill>
                <a:latin typeface="Raleway"/>
                <a:ea typeface="Raleway"/>
                <a:cs typeface="Raleway"/>
                <a:sym typeface="Raleway"/>
              </a:rPr>
              <a:t>Your eCommerce Marketing Checklist</a:t>
            </a:r>
            <a:endParaRPr b="1" sz="1800">
              <a:solidFill>
                <a:schemeClr val="lt1"/>
              </a:solidFill>
              <a:latin typeface="Raleway"/>
              <a:ea typeface="Raleway"/>
              <a:cs typeface="Raleway"/>
              <a:sym typeface="Raleway"/>
            </a:endParaRPr>
          </a:p>
        </p:txBody>
      </p:sp>
      <p:sp>
        <p:nvSpPr>
          <p:cNvPr id="232" name="Google Shape;232;p32"/>
          <p:cNvSpPr txBox="1"/>
          <p:nvPr/>
        </p:nvSpPr>
        <p:spPr>
          <a:xfrm>
            <a:off x="396000" y="228600"/>
            <a:ext cx="3262800" cy="338700"/>
          </a:xfrm>
          <a:prstGeom prst="rect">
            <a:avLst/>
          </a:prstGeom>
          <a:noFill/>
          <a:ln>
            <a:noFill/>
          </a:ln>
        </p:spPr>
        <p:txBody>
          <a:bodyPr anchorCtr="0" anchor="t" bIns="91425" lIns="0" spcFirstLastPara="1" rIns="91425" wrap="square" tIns="91425">
            <a:spAutoFit/>
          </a:bodyPr>
          <a:lstStyle/>
          <a:p>
            <a:pPr indent="0" lvl="0" marL="0" rtl="0" algn="l">
              <a:spcBef>
                <a:spcPts val="0"/>
              </a:spcBef>
              <a:spcAft>
                <a:spcPts val="0"/>
              </a:spcAft>
              <a:buNone/>
            </a:pPr>
            <a:r>
              <a:rPr lang="en" sz="1000">
                <a:solidFill>
                  <a:srgbClr val="FFFFFF"/>
                </a:solidFill>
                <a:latin typeface="Lato"/>
                <a:ea typeface="Lato"/>
                <a:cs typeface="Lato"/>
                <a:sym typeface="Lato"/>
              </a:rPr>
              <a:t>Quick Commerce Retailer Benchmarks &amp; Insights Report</a:t>
            </a:r>
            <a:endParaRPr sz="1000">
              <a:solidFill>
                <a:srgbClr val="FFFFFF"/>
              </a:solidFill>
              <a:latin typeface="Lato"/>
              <a:ea typeface="Lato"/>
              <a:cs typeface="Lato"/>
              <a:sym typeface="Lato"/>
            </a:endParaRPr>
          </a:p>
        </p:txBody>
      </p:sp>
      <p:cxnSp>
        <p:nvCxnSpPr>
          <p:cNvPr id="233" name="Google Shape;233;p32"/>
          <p:cNvCxnSpPr/>
          <p:nvPr/>
        </p:nvCxnSpPr>
        <p:spPr>
          <a:xfrm>
            <a:off x="396000" y="567300"/>
            <a:ext cx="690300" cy="0"/>
          </a:xfrm>
          <a:prstGeom prst="straightConnector1">
            <a:avLst/>
          </a:prstGeom>
          <a:noFill/>
          <a:ln cap="flat" cmpd="sng" w="19050">
            <a:solidFill>
              <a:srgbClr val="FFFFFF"/>
            </a:solidFill>
            <a:prstDash val="solid"/>
            <a:round/>
            <a:headEnd len="med" w="med" type="none"/>
            <a:tailEnd len="med" w="med" type="none"/>
          </a:ln>
        </p:spPr>
      </p:cxnSp>
      <p:pic>
        <p:nvPicPr>
          <p:cNvPr id="234" name="Google Shape;234;p32">
            <a:hlinkClick r:id="rId4"/>
          </p:cNvPr>
          <p:cNvPicPr preferRelativeResize="0"/>
          <p:nvPr/>
        </p:nvPicPr>
        <p:blipFill rotWithShape="1">
          <a:blip r:embed="rId5">
            <a:alphaModFix/>
          </a:blip>
          <a:srcRect b="0" l="1095" r="1095" t="0"/>
          <a:stretch/>
        </p:blipFill>
        <p:spPr>
          <a:xfrm>
            <a:off x="374600" y="4604925"/>
            <a:ext cx="607352" cy="2217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238" name="Shape 238"/>
        <p:cNvGrpSpPr/>
        <p:nvPr/>
      </p:nvGrpSpPr>
      <p:grpSpPr>
        <a:xfrm>
          <a:off x="0" y="0"/>
          <a:ext cx="0" cy="0"/>
          <a:chOff x="0" y="0"/>
          <a:chExt cx="0" cy="0"/>
        </a:xfrm>
      </p:grpSpPr>
      <p:grpSp>
        <p:nvGrpSpPr>
          <p:cNvPr id="239" name="Google Shape;239;p33"/>
          <p:cNvGrpSpPr/>
          <p:nvPr/>
        </p:nvGrpSpPr>
        <p:grpSpPr>
          <a:xfrm>
            <a:off x="0" y="592981"/>
            <a:ext cx="4333634" cy="4066657"/>
            <a:chOff x="0" y="2108675"/>
            <a:chExt cx="4740875" cy="2462700"/>
          </a:xfrm>
        </p:grpSpPr>
        <p:sp>
          <p:nvSpPr>
            <p:cNvPr id="240" name="Google Shape;240;p33"/>
            <p:cNvSpPr/>
            <p:nvPr/>
          </p:nvSpPr>
          <p:spPr>
            <a:xfrm>
              <a:off x="346175" y="2108675"/>
              <a:ext cx="4394700" cy="2462700"/>
            </a:xfrm>
            <a:prstGeom prst="roundRect">
              <a:avLst>
                <a:gd fmla="val 1972" name="adj"/>
              </a:avLst>
            </a:prstGeom>
            <a:solidFill>
              <a:srgbClr val="FFFFFF"/>
            </a:solidFill>
            <a:ln>
              <a:noFill/>
            </a:ln>
            <a:effectLst>
              <a:outerShdw blurRad="57150" rotWithShape="0" algn="bl" dir="5400000" dist="19050">
                <a:srgbClr val="000000">
                  <a:alpha val="11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33"/>
            <p:cNvSpPr/>
            <p:nvPr/>
          </p:nvSpPr>
          <p:spPr>
            <a:xfrm>
              <a:off x="0" y="2108675"/>
              <a:ext cx="425700" cy="24627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42" name="Google Shape;242;p33"/>
          <p:cNvSpPr txBox="1"/>
          <p:nvPr/>
        </p:nvSpPr>
        <p:spPr>
          <a:xfrm>
            <a:off x="275500" y="2066675"/>
            <a:ext cx="37629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1000"/>
              </a:spcAft>
              <a:buNone/>
            </a:pPr>
            <a:r>
              <a:rPr b="1" lang="en" sz="1200">
                <a:solidFill>
                  <a:schemeClr val="dk1"/>
                </a:solidFill>
                <a:latin typeface="Raleway"/>
                <a:ea typeface="Raleway"/>
                <a:cs typeface="Raleway"/>
                <a:sym typeface="Raleway"/>
              </a:rPr>
              <a:t>Check out these BRAVE COMMERCE episodes:</a:t>
            </a:r>
            <a:endParaRPr sz="1000">
              <a:solidFill>
                <a:schemeClr val="dk1"/>
              </a:solidFill>
              <a:latin typeface="Lato"/>
              <a:ea typeface="Lato"/>
              <a:cs typeface="Lato"/>
              <a:sym typeface="Lato"/>
            </a:endParaRPr>
          </a:p>
        </p:txBody>
      </p:sp>
      <p:graphicFrame>
        <p:nvGraphicFramePr>
          <p:cNvPr id="243" name="Google Shape;243;p33"/>
          <p:cNvGraphicFramePr/>
          <p:nvPr/>
        </p:nvGraphicFramePr>
        <p:xfrm>
          <a:off x="275575" y="3495288"/>
          <a:ext cx="3000000" cy="3000000"/>
        </p:xfrm>
        <a:graphic>
          <a:graphicData uri="http://schemas.openxmlformats.org/drawingml/2006/table">
            <a:tbl>
              <a:tblPr>
                <a:noFill/>
                <a:tableStyleId>{BAB1B194-3AE2-4E28-8E75-A1C0864EC6CD}</a:tableStyleId>
              </a:tblPr>
              <a:tblGrid>
                <a:gridCol w="1247050"/>
                <a:gridCol w="1334750"/>
                <a:gridCol w="1235725"/>
              </a:tblGrid>
              <a:tr h="987900">
                <a:tc>
                  <a:txBody>
                    <a:bodyPr/>
                    <a:lstStyle/>
                    <a:p>
                      <a:pPr indent="0" lvl="0" marL="0" rtl="0" algn="l">
                        <a:spcBef>
                          <a:spcPts val="0"/>
                        </a:spcBef>
                        <a:spcAft>
                          <a:spcPts val="0"/>
                        </a:spcAft>
                        <a:buNone/>
                      </a:pPr>
                      <a:r>
                        <a:rPr b="1" lang="en" sz="800">
                          <a:latin typeface="Lato"/>
                          <a:ea typeface="Lato"/>
                          <a:cs typeface="Lato"/>
                          <a:sym typeface="Lato"/>
                        </a:rPr>
                        <a:t>Chris Rogers of Instacart </a:t>
                      </a:r>
                      <a:r>
                        <a:rPr lang="en" sz="800">
                          <a:latin typeface="Lato"/>
                          <a:ea typeface="Lato"/>
                          <a:cs typeface="Lato"/>
                          <a:sym typeface="Lato"/>
                        </a:rPr>
                        <a:t>on Developing Strong Retailer Relationships, and Utilizing AI for Commerce</a:t>
                      </a:r>
                      <a:endParaRPr sz="800">
                        <a:latin typeface="Lato"/>
                        <a:ea typeface="Lato"/>
                        <a:cs typeface="Lato"/>
                        <a:sym typeface="Lato"/>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spcBef>
                          <a:spcPts val="0"/>
                        </a:spcBef>
                        <a:spcAft>
                          <a:spcPts val="0"/>
                        </a:spcAft>
                        <a:buNone/>
                      </a:pPr>
                      <a:r>
                        <a:rPr b="1" lang="en" sz="800">
                          <a:latin typeface="Lato"/>
                          <a:ea typeface="Lato"/>
                          <a:cs typeface="Lato"/>
                          <a:sym typeface="Lato"/>
                        </a:rPr>
                        <a:t>Gopuff's Daniel Slotwiner </a:t>
                      </a:r>
                      <a:r>
                        <a:rPr lang="en" sz="800">
                          <a:latin typeface="Lato"/>
                          <a:ea typeface="Lato"/>
                          <a:cs typeface="Lato"/>
                          <a:sym typeface="Lato"/>
                        </a:rPr>
                        <a:t>on following the data to find success</a:t>
                      </a:r>
                      <a:endParaRPr sz="800">
                        <a:latin typeface="Lato"/>
                        <a:ea typeface="Lato"/>
                        <a:cs typeface="Lato"/>
                        <a:sym typeface="Lato"/>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spcBef>
                          <a:spcPts val="0"/>
                        </a:spcBef>
                        <a:spcAft>
                          <a:spcPts val="0"/>
                        </a:spcAft>
                        <a:buNone/>
                      </a:pPr>
                      <a:r>
                        <a:rPr b="1" lang="en" sz="800">
                          <a:latin typeface="Lato"/>
                          <a:ea typeface="Lato"/>
                          <a:cs typeface="Lato"/>
                          <a:sym typeface="Lato"/>
                        </a:rPr>
                        <a:t>Uber Eats' Eduardo Donnelly </a:t>
                      </a:r>
                      <a:r>
                        <a:rPr lang="en" sz="800">
                          <a:latin typeface="Lato"/>
                          <a:ea typeface="Lato"/>
                          <a:cs typeface="Lato"/>
                          <a:sym typeface="Lato"/>
                        </a:rPr>
                        <a:t>on the digital transformation of Latin America as a result of the pandemic</a:t>
                      </a:r>
                      <a:endParaRPr sz="800">
                        <a:latin typeface="Lato"/>
                        <a:ea typeface="Lato"/>
                        <a:cs typeface="Lato"/>
                        <a:sym typeface="Lato"/>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bl>
          </a:graphicData>
        </a:graphic>
      </p:graphicFrame>
      <p:grpSp>
        <p:nvGrpSpPr>
          <p:cNvPr id="244" name="Google Shape;244;p33"/>
          <p:cNvGrpSpPr/>
          <p:nvPr/>
        </p:nvGrpSpPr>
        <p:grpSpPr>
          <a:xfrm>
            <a:off x="399650" y="363875"/>
            <a:ext cx="2947200" cy="359700"/>
            <a:chOff x="5114825" y="1915813"/>
            <a:chExt cx="2947200" cy="359700"/>
          </a:xfrm>
        </p:grpSpPr>
        <p:sp>
          <p:nvSpPr>
            <p:cNvPr id="245" name="Google Shape;245;p33"/>
            <p:cNvSpPr/>
            <p:nvPr/>
          </p:nvSpPr>
          <p:spPr>
            <a:xfrm>
              <a:off x="5114825" y="1915813"/>
              <a:ext cx="2947200" cy="359700"/>
            </a:xfrm>
            <a:prstGeom prst="roundRect">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33"/>
            <p:cNvSpPr txBox="1"/>
            <p:nvPr/>
          </p:nvSpPr>
          <p:spPr>
            <a:xfrm>
              <a:off x="5198475" y="1926313"/>
              <a:ext cx="27708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1000"/>
                </a:spcAft>
                <a:buNone/>
              </a:pPr>
              <a:r>
                <a:rPr b="1" lang="en" sz="1000">
                  <a:solidFill>
                    <a:srgbClr val="FFFFFF"/>
                  </a:solidFill>
                  <a:latin typeface="Lato"/>
                  <a:ea typeface="Lato"/>
                  <a:cs typeface="Lato"/>
                  <a:sym typeface="Lato"/>
                </a:rPr>
                <a:t>Want to keep learning about</a:t>
              </a:r>
              <a:r>
                <a:rPr b="1" lang="en" sz="1000">
                  <a:solidFill>
                    <a:srgbClr val="FFFFFF"/>
                  </a:solidFill>
                  <a:latin typeface="Lato"/>
                  <a:ea typeface="Lato"/>
                  <a:cs typeface="Lato"/>
                  <a:sym typeface="Lato"/>
                </a:rPr>
                <a:t> retailer insights?</a:t>
              </a:r>
              <a:endParaRPr sz="800">
                <a:solidFill>
                  <a:srgbClr val="FFFFFF"/>
                </a:solidFill>
                <a:latin typeface="Lato"/>
                <a:ea typeface="Lato"/>
                <a:cs typeface="Lato"/>
                <a:sym typeface="Lato"/>
              </a:endParaRPr>
            </a:p>
          </p:txBody>
        </p:sp>
      </p:grpSp>
      <p:grpSp>
        <p:nvGrpSpPr>
          <p:cNvPr id="247" name="Google Shape;247;p33"/>
          <p:cNvGrpSpPr/>
          <p:nvPr/>
        </p:nvGrpSpPr>
        <p:grpSpPr>
          <a:xfrm>
            <a:off x="369775" y="2551975"/>
            <a:ext cx="757825" cy="292500"/>
            <a:chOff x="3247275" y="4687581"/>
            <a:chExt cx="757825" cy="292500"/>
          </a:xfrm>
        </p:grpSpPr>
        <p:sp>
          <p:nvSpPr>
            <p:cNvPr id="248" name="Google Shape;248;p33"/>
            <p:cNvSpPr/>
            <p:nvPr/>
          </p:nvSpPr>
          <p:spPr>
            <a:xfrm>
              <a:off x="3247300" y="4711575"/>
              <a:ext cx="757800" cy="244500"/>
            </a:xfrm>
            <a:prstGeom prst="roundRect">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33"/>
            <p:cNvSpPr txBox="1"/>
            <p:nvPr/>
          </p:nvSpPr>
          <p:spPr>
            <a:xfrm>
              <a:off x="3247275" y="4687581"/>
              <a:ext cx="757800" cy="292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1000"/>
                </a:spcAft>
                <a:buNone/>
              </a:pPr>
              <a:r>
                <a:rPr b="1" lang="en" sz="700">
                  <a:solidFill>
                    <a:schemeClr val="lt1"/>
                  </a:solidFill>
                  <a:uFill>
                    <a:noFill/>
                  </a:uFill>
                  <a:latin typeface="Lato"/>
                  <a:ea typeface="Lato"/>
                  <a:cs typeface="Lato"/>
                  <a:sym typeface="Lato"/>
                  <a:hlinkClick r:id="rId3">
                    <a:extLst>
                      <a:ext uri="{A12FA001-AC4F-418D-AE19-62706E023703}">
                        <ahyp:hlinkClr val="tx"/>
                      </a:ext>
                    </a:extLst>
                  </a:hlinkClick>
                </a:rPr>
                <a:t>LISTEN NOW</a:t>
              </a:r>
              <a:endParaRPr sz="500">
                <a:solidFill>
                  <a:schemeClr val="lt1"/>
                </a:solidFill>
                <a:latin typeface="Lato"/>
                <a:ea typeface="Lato"/>
                <a:cs typeface="Lato"/>
                <a:sym typeface="Lato"/>
              </a:endParaRPr>
            </a:p>
          </p:txBody>
        </p:sp>
      </p:grpSp>
      <p:grpSp>
        <p:nvGrpSpPr>
          <p:cNvPr id="250" name="Google Shape;250;p33"/>
          <p:cNvGrpSpPr/>
          <p:nvPr/>
        </p:nvGrpSpPr>
        <p:grpSpPr>
          <a:xfrm>
            <a:off x="1728450" y="2551800"/>
            <a:ext cx="757800" cy="292500"/>
            <a:chOff x="3247300" y="4687581"/>
            <a:chExt cx="757800" cy="292500"/>
          </a:xfrm>
        </p:grpSpPr>
        <p:sp>
          <p:nvSpPr>
            <p:cNvPr id="251" name="Google Shape;251;p33"/>
            <p:cNvSpPr/>
            <p:nvPr/>
          </p:nvSpPr>
          <p:spPr>
            <a:xfrm>
              <a:off x="3247300" y="4711575"/>
              <a:ext cx="757800" cy="244500"/>
            </a:xfrm>
            <a:prstGeom prst="roundRect">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33"/>
            <p:cNvSpPr txBox="1"/>
            <p:nvPr/>
          </p:nvSpPr>
          <p:spPr>
            <a:xfrm>
              <a:off x="3247300" y="4687581"/>
              <a:ext cx="757800" cy="292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1000"/>
                </a:spcAft>
                <a:buNone/>
              </a:pPr>
              <a:r>
                <a:rPr b="1" lang="en" sz="700">
                  <a:solidFill>
                    <a:schemeClr val="lt1"/>
                  </a:solidFill>
                  <a:uFill>
                    <a:noFill/>
                  </a:uFill>
                  <a:latin typeface="Lato"/>
                  <a:ea typeface="Lato"/>
                  <a:cs typeface="Lato"/>
                  <a:sym typeface="Lato"/>
                  <a:hlinkClick r:id="rId4">
                    <a:extLst>
                      <a:ext uri="{A12FA001-AC4F-418D-AE19-62706E023703}">
                        <ahyp:hlinkClr val="tx"/>
                      </a:ext>
                    </a:extLst>
                  </a:hlinkClick>
                </a:rPr>
                <a:t>LISTEN NOW</a:t>
              </a:r>
              <a:endParaRPr sz="500">
                <a:solidFill>
                  <a:schemeClr val="lt1"/>
                </a:solidFill>
                <a:latin typeface="Lato"/>
                <a:ea typeface="Lato"/>
                <a:cs typeface="Lato"/>
                <a:sym typeface="Lato"/>
              </a:endParaRPr>
            </a:p>
          </p:txBody>
        </p:sp>
      </p:grpSp>
      <p:grpSp>
        <p:nvGrpSpPr>
          <p:cNvPr id="253" name="Google Shape;253;p33"/>
          <p:cNvGrpSpPr/>
          <p:nvPr/>
        </p:nvGrpSpPr>
        <p:grpSpPr>
          <a:xfrm>
            <a:off x="3087125" y="2551975"/>
            <a:ext cx="757800" cy="292500"/>
            <a:chOff x="3247300" y="4687581"/>
            <a:chExt cx="757800" cy="292500"/>
          </a:xfrm>
        </p:grpSpPr>
        <p:sp>
          <p:nvSpPr>
            <p:cNvPr id="254" name="Google Shape;254;p33"/>
            <p:cNvSpPr/>
            <p:nvPr/>
          </p:nvSpPr>
          <p:spPr>
            <a:xfrm>
              <a:off x="3247300" y="4711575"/>
              <a:ext cx="757800" cy="244500"/>
            </a:xfrm>
            <a:prstGeom prst="roundRect">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33"/>
            <p:cNvSpPr txBox="1"/>
            <p:nvPr/>
          </p:nvSpPr>
          <p:spPr>
            <a:xfrm>
              <a:off x="3247300" y="4687581"/>
              <a:ext cx="757800" cy="292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1000"/>
                </a:spcAft>
                <a:buNone/>
              </a:pPr>
              <a:r>
                <a:rPr b="1" lang="en" sz="700">
                  <a:solidFill>
                    <a:schemeClr val="lt1"/>
                  </a:solidFill>
                  <a:uFill>
                    <a:noFill/>
                  </a:uFill>
                  <a:latin typeface="Lato"/>
                  <a:ea typeface="Lato"/>
                  <a:cs typeface="Lato"/>
                  <a:sym typeface="Lato"/>
                  <a:hlinkClick r:id="rId5">
                    <a:extLst>
                      <a:ext uri="{A12FA001-AC4F-418D-AE19-62706E023703}">
                        <ahyp:hlinkClr val="tx"/>
                      </a:ext>
                    </a:extLst>
                  </a:hlinkClick>
                </a:rPr>
                <a:t>LISTEN NOW</a:t>
              </a:r>
              <a:endParaRPr sz="500">
                <a:solidFill>
                  <a:schemeClr val="lt1"/>
                </a:solidFill>
                <a:latin typeface="Lato"/>
                <a:ea typeface="Lato"/>
                <a:cs typeface="Lato"/>
                <a:sym typeface="Lato"/>
              </a:endParaRPr>
            </a:p>
          </p:txBody>
        </p:sp>
      </p:grpSp>
      <p:pic>
        <p:nvPicPr>
          <p:cNvPr id="256" name="Google Shape;256;p33"/>
          <p:cNvPicPr preferRelativeResize="0"/>
          <p:nvPr/>
        </p:nvPicPr>
        <p:blipFill rotWithShape="1">
          <a:blip r:embed="rId6">
            <a:alphaModFix/>
          </a:blip>
          <a:srcRect b="0" l="16086" r="0" t="0"/>
          <a:stretch/>
        </p:blipFill>
        <p:spPr>
          <a:xfrm>
            <a:off x="0" y="946350"/>
            <a:ext cx="3610051" cy="936825"/>
          </a:xfrm>
          <a:prstGeom prst="rect">
            <a:avLst/>
          </a:prstGeom>
          <a:noFill/>
          <a:ln>
            <a:noFill/>
          </a:ln>
        </p:spPr>
      </p:pic>
      <p:sp>
        <p:nvSpPr>
          <p:cNvPr id="257" name="Google Shape;257;p33"/>
          <p:cNvSpPr txBox="1"/>
          <p:nvPr/>
        </p:nvSpPr>
        <p:spPr>
          <a:xfrm>
            <a:off x="4685800" y="592963"/>
            <a:ext cx="4066200" cy="695700"/>
          </a:xfrm>
          <a:prstGeom prst="rect">
            <a:avLst/>
          </a:prstGeom>
          <a:noFill/>
          <a:ln>
            <a:noFill/>
          </a:ln>
        </p:spPr>
        <p:txBody>
          <a:bodyPr anchorCtr="0" anchor="ctr" bIns="28575" lIns="28575" spcFirstLastPara="1" rIns="28575" wrap="square" tIns="28575">
            <a:noAutofit/>
          </a:bodyPr>
          <a:lstStyle/>
          <a:p>
            <a:pPr indent="0" lvl="0" marL="0" marR="0" rtl="0" algn="l">
              <a:lnSpc>
                <a:spcPct val="100000"/>
              </a:lnSpc>
              <a:spcBef>
                <a:spcPts val="0"/>
              </a:spcBef>
              <a:spcAft>
                <a:spcPts val="0"/>
              </a:spcAft>
              <a:buClr>
                <a:srgbClr val="D03DA8"/>
              </a:buClr>
              <a:buSzPts val="1500"/>
              <a:buFont typeface="Helvetica Neue"/>
              <a:buNone/>
            </a:pPr>
            <a:r>
              <a:rPr lang="en" sz="1600">
                <a:solidFill>
                  <a:srgbClr val="FFFFFF"/>
                </a:solidFill>
                <a:latin typeface="Raleway ExtraBold"/>
                <a:ea typeface="Raleway ExtraBold"/>
                <a:cs typeface="Raleway ExtraBold"/>
                <a:sym typeface="Raleway ExtraBold"/>
              </a:rPr>
              <a:t>All data and insights from Retailer Benchmark Reports are sourced from the MikMak Shopping Index</a:t>
            </a:r>
            <a:endParaRPr sz="1600">
              <a:solidFill>
                <a:srgbClr val="FFFFFF"/>
              </a:solidFill>
              <a:latin typeface="Raleway ExtraBold"/>
              <a:ea typeface="Raleway ExtraBold"/>
              <a:cs typeface="Raleway ExtraBold"/>
              <a:sym typeface="Raleway ExtraBold"/>
            </a:endParaRPr>
          </a:p>
        </p:txBody>
      </p:sp>
      <p:sp>
        <p:nvSpPr>
          <p:cNvPr id="258" name="Google Shape;258;p33"/>
          <p:cNvSpPr txBox="1"/>
          <p:nvPr/>
        </p:nvSpPr>
        <p:spPr>
          <a:xfrm>
            <a:off x="4648200" y="1662163"/>
            <a:ext cx="4103700" cy="15393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0"/>
              </a:spcBef>
              <a:spcAft>
                <a:spcPts val="0"/>
              </a:spcAft>
              <a:buClr>
                <a:srgbClr val="000000"/>
              </a:buClr>
              <a:buSzPts val="1100"/>
              <a:buFont typeface="Arial"/>
              <a:buNone/>
            </a:pPr>
            <a:r>
              <a:rPr lang="en" sz="1100">
                <a:solidFill>
                  <a:srgbClr val="FFFFFF"/>
                </a:solidFill>
                <a:latin typeface="Lato"/>
                <a:ea typeface="Lato"/>
                <a:cs typeface="Lato"/>
                <a:sym typeface="Lato"/>
              </a:rPr>
              <a:t>The MikMak Shopping Index was developed to provide a standardized set of metrics, methodology, and benchmarks to help drive brands’ business results and strategy. It is a collection of key eCommerce KPIs collected across hundreds of brands and over 250 channels, and over 3000 retailer integrations to understand consumer online shopping behavior.</a:t>
            </a:r>
            <a:endParaRPr sz="1100">
              <a:solidFill>
                <a:srgbClr val="FFFFFF"/>
              </a:solidFill>
              <a:latin typeface="Lato"/>
              <a:ea typeface="Lato"/>
              <a:cs typeface="Lato"/>
              <a:sym typeface="Lato"/>
            </a:endParaRPr>
          </a:p>
          <a:p>
            <a:pPr indent="0" lvl="0" marL="0" rtl="0" algn="l">
              <a:lnSpc>
                <a:spcPct val="100000"/>
              </a:lnSpc>
              <a:spcBef>
                <a:spcPts val="0"/>
              </a:spcBef>
              <a:spcAft>
                <a:spcPts val="0"/>
              </a:spcAft>
              <a:buNone/>
            </a:pPr>
            <a:r>
              <a:t/>
            </a:r>
            <a:endParaRPr sz="1100">
              <a:solidFill>
                <a:srgbClr val="FFFFFF"/>
              </a:solidFill>
              <a:latin typeface="Lato"/>
              <a:ea typeface="Lato"/>
              <a:cs typeface="Lato"/>
              <a:sym typeface="Lato"/>
            </a:endParaRPr>
          </a:p>
          <a:p>
            <a:pPr indent="0" lvl="0" marL="0" rtl="0" algn="l">
              <a:lnSpc>
                <a:spcPct val="100000"/>
              </a:lnSpc>
              <a:spcBef>
                <a:spcPts val="0"/>
              </a:spcBef>
              <a:spcAft>
                <a:spcPts val="0"/>
              </a:spcAft>
              <a:buNone/>
            </a:pPr>
            <a:r>
              <a:rPr lang="en" sz="1100">
                <a:solidFill>
                  <a:srgbClr val="FFFFFF"/>
                </a:solidFill>
                <a:latin typeface="Lato"/>
                <a:ea typeface="Lato"/>
                <a:cs typeface="Lato"/>
                <a:sym typeface="Lato"/>
              </a:rPr>
              <a:t>All data in this report is from 6/6/2022 to 6/6/2023.</a:t>
            </a:r>
            <a:endParaRPr sz="1100">
              <a:solidFill>
                <a:srgbClr val="FFFFFF"/>
              </a:solidFill>
              <a:latin typeface="Lato"/>
              <a:ea typeface="Lato"/>
              <a:cs typeface="Lato"/>
              <a:sym typeface="Lato"/>
            </a:endParaRPr>
          </a:p>
        </p:txBody>
      </p:sp>
      <p:cxnSp>
        <p:nvCxnSpPr>
          <p:cNvPr id="259" name="Google Shape;259;p33"/>
          <p:cNvCxnSpPr/>
          <p:nvPr/>
        </p:nvCxnSpPr>
        <p:spPr>
          <a:xfrm>
            <a:off x="4721425" y="1519213"/>
            <a:ext cx="638700" cy="0"/>
          </a:xfrm>
          <a:prstGeom prst="straightConnector1">
            <a:avLst/>
          </a:prstGeom>
          <a:noFill/>
          <a:ln cap="flat" cmpd="sng" w="19050">
            <a:solidFill>
              <a:srgbClr val="FFFFFF"/>
            </a:solidFill>
            <a:prstDash val="solid"/>
            <a:round/>
            <a:headEnd len="med" w="med" type="none"/>
            <a:tailEnd len="med" w="med" type="none"/>
          </a:ln>
        </p:spPr>
      </p:cxnSp>
      <p:sp>
        <p:nvSpPr>
          <p:cNvPr id="260" name="Google Shape;260;p33"/>
          <p:cNvSpPr/>
          <p:nvPr/>
        </p:nvSpPr>
        <p:spPr>
          <a:xfrm flipH="1">
            <a:off x="4721525" y="3344425"/>
            <a:ext cx="4030500" cy="1315200"/>
          </a:xfrm>
          <a:prstGeom prst="roundRect">
            <a:avLst>
              <a:gd fmla="val 4461" name="adj"/>
            </a:avLst>
          </a:prstGeom>
          <a:solidFill>
            <a:srgbClr val="FFFFFF"/>
          </a:solidFill>
          <a:ln>
            <a:noFill/>
          </a:ln>
          <a:effectLst>
            <a:outerShdw blurRad="57150" rotWithShape="0" algn="bl" dir="5400000" dist="19050">
              <a:srgbClr val="000000">
                <a:alpha val="11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33"/>
          <p:cNvSpPr txBox="1"/>
          <p:nvPr/>
        </p:nvSpPr>
        <p:spPr>
          <a:xfrm>
            <a:off x="4897900" y="3587725"/>
            <a:ext cx="3707100" cy="828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200">
                <a:solidFill>
                  <a:srgbClr val="000000"/>
                </a:solidFill>
                <a:latin typeface="Raleway"/>
                <a:ea typeface="Raleway"/>
                <a:cs typeface="Raleway"/>
                <a:sym typeface="Raleway"/>
              </a:rPr>
              <a:t>Let’s chat!</a:t>
            </a:r>
            <a:endParaRPr b="1" sz="1200">
              <a:solidFill>
                <a:srgbClr val="000000"/>
              </a:solidFill>
              <a:latin typeface="Raleway"/>
              <a:ea typeface="Raleway"/>
              <a:cs typeface="Raleway"/>
              <a:sym typeface="Raleway"/>
            </a:endParaRPr>
          </a:p>
          <a:p>
            <a:pPr indent="0" lvl="0" marL="0" rtl="0" algn="l">
              <a:lnSpc>
                <a:spcPct val="115000"/>
              </a:lnSpc>
              <a:spcBef>
                <a:spcPts val="1000"/>
              </a:spcBef>
              <a:spcAft>
                <a:spcPts val="0"/>
              </a:spcAft>
              <a:buNone/>
            </a:pPr>
            <a:r>
              <a:rPr lang="en" sz="1000">
                <a:latin typeface="Lato"/>
                <a:ea typeface="Lato"/>
                <a:cs typeface="Lato"/>
                <a:sym typeface="Lato"/>
              </a:rPr>
              <a:t>Want to get even more insights? Looking for a different retailer?</a:t>
            </a:r>
            <a:endParaRPr sz="1000">
              <a:solidFill>
                <a:srgbClr val="000000"/>
              </a:solidFill>
              <a:latin typeface="Lato"/>
              <a:ea typeface="Lato"/>
              <a:cs typeface="Lato"/>
              <a:sym typeface="Lato"/>
            </a:endParaRPr>
          </a:p>
          <a:p>
            <a:pPr indent="0" lvl="0" marL="0" rtl="0" algn="l">
              <a:lnSpc>
                <a:spcPct val="115000"/>
              </a:lnSpc>
              <a:spcBef>
                <a:spcPts val="0"/>
              </a:spcBef>
              <a:spcAft>
                <a:spcPts val="0"/>
              </a:spcAft>
              <a:buNone/>
            </a:pPr>
            <a:r>
              <a:rPr lang="en" sz="1000">
                <a:solidFill>
                  <a:srgbClr val="000000"/>
                </a:solidFill>
                <a:latin typeface="Lato"/>
                <a:ea typeface="Lato"/>
                <a:cs typeface="Lato"/>
                <a:sym typeface="Lato"/>
              </a:rPr>
              <a:t>Contact </a:t>
            </a:r>
            <a:r>
              <a:rPr b="1" lang="en" sz="1000" u="sng">
                <a:solidFill>
                  <a:schemeClr val="accent6"/>
                </a:solidFill>
                <a:latin typeface="Lato"/>
                <a:ea typeface="Lato"/>
                <a:cs typeface="Lato"/>
                <a:sym typeface="Lato"/>
                <a:hlinkClick r:id="rId7">
                  <a:extLst>
                    <a:ext uri="{A12FA001-AC4F-418D-AE19-62706E023703}">
                      <ahyp:hlinkClr val="tx"/>
                    </a:ext>
                  </a:extLst>
                </a:hlinkClick>
              </a:rPr>
              <a:t>marketing@mikmak.com</a:t>
            </a:r>
            <a:endParaRPr sz="1000">
              <a:solidFill>
                <a:srgbClr val="000000"/>
              </a:solidFill>
              <a:latin typeface="Lato"/>
              <a:ea typeface="Lato"/>
              <a:cs typeface="Lato"/>
              <a:sym typeface="Lato"/>
            </a:endParaRPr>
          </a:p>
        </p:txBody>
      </p:sp>
      <p:pic>
        <p:nvPicPr>
          <p:cNvPr id="262" name="Google Shape;262;p33"/>
          <p:cNvPicPr preferRelativeResize="0"/>
          <p:nvPr/>
        </p:nvPicPr>
        <p:blipFill>
          <a:blip r:embed="rId8">
            <a:alphaModFix/>
          </a:blip>
          <a:stretch>
            <a:fillRect/>
          </a:stretch>
        </p:blipFill>
        <p:spPr>
          <a:xfrm>
            <a:off x="369770" y="3140927"/>
            <a:ext cx="930725" cy="148335"/>
          </a:xfrm>
          <a:prstGeom prst="rect">
            <a:avLst/>
          </a:prstGeom>
          <a:noFill/>
          <a:ln>
            <a:noFill/>
          </a:ln>
        </p:spPr>
      </p:pic>
      <p:pic>
        <p:nvPicPr>
          <p:cNvPr id="263" name="Google Shape;263;p33"/>
          <p:cNvPicPr preferRelativeResize="0"/>
          <p:nvPr/>
        </p:nvPicPr>
        <p:blipFill>
          <a:blip r:embed="rId9">
            <a:alphaModFix/>
          </a:blip>
          <a:stretch>
            <a:fillRect/>
          </a:stretch>
        </p:blipFill>
        <p:spPr>
          <a:xfrm>
            <a:off x="1744647" y="3094525"/>
            <a:ext cx="725400" cy="241150"/>
          </a:xfrm>
          <a:prstGeom prst="rect">
            <a:avLst/>
          </a:prstGeom>
          <a:noFill/>
          <a:ln>
            <a:noFill/>
          </a:ln>
        </p:spPr>
      </p:pic>
      <p:pic>
        <p:nvPicPr>
          <p:cNvPr id="264" name="Google Shape;264;p33"/>
          <p:cNvPicPr preferRelativeResize="0"/>
          <p:nvPr/>
        </p:nvPicPr>
        <p:blipFill>
          <a:blip r:embed="rId10">
            <a:alphaModFix/>
          </a:blip>
          <a:stretch>
            <a:fillRect/>
          </a:stretch>
        </p:blipFill>
        <p:spPr>
          <a:xfrm>
            <a:off x="3013900" y="3140925"/>
            <a:ext cx="904226" cy="1483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EDF3F7"/>
      </a:lt1>
      <a:dk2>
        <a:srgbClr val="3A26A3"/>
      </a:dk2>
      <a:lt2>
        <a:srgbClr val="2D1E80"/>
      </a:lt2>
      <a:accent1>
        <a:srgbClr val="201559"/>
      </a:accent1>
      <a:accent2>
        <a:srgbClr val="00A6A4"/>
      </a:accent2>
      <a:accent3>
        <a:srgbClr val="FFFFFF"/>
      </a:accent3>
      <a:accent4>
        <a:srgbClr val="FFAB40"/>
      </a:accent4>
      <a:accent5>
        <a:srgbClr val="008C8B"/>
      </a:accent5>
      <a:accent6>
        <a:srgbClr val="EEFF41"/>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201559"/>
      </a:dk2>
      <a:lt2>
        <a:srgbClr val="3A26A3"/>
      </a:lt2>
      <a:accent1>
        <a:srgbClr val="BA3CAD"/>
      </a:accent1>
      <a:accent2>
        <a:srgbClr val="893085"/>
      </a:accent2>
      <a:accent3>
        <a:srgbClr val="66215F"/>
      </a:accent3>
      <a:accent4>
        <a:srgbClr val="2D1E80"/>
      </a:accent4>
      <a:accent5>
        <a:srgbClr val="EDF3F7"/>
      </a:accent5>
      <a:accent6>
        <a:srgbClr val="00A6A4"/>
      </a:accent6>
      <a:hlink>
        <a:srgbClr val="00A6A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