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aleway"/>
      <p:regular r:id="rId25"/>
      <p:bold r:id="rId26"/>
      <p:italic r:id="rId27"/>
      <p:boldItalic r:id="rId28"/>
    </p:embeddedFont>
    <p:embeddedFont>
      <p:font typeface="Raleway ExtraBold"/>
      <p:bold r:id="rId29"/>
      <p:boldItalic r:id="rId30"/>
    </p:embeddedFont>
    <p:embeddedFont>
      <p:font typeface="Lato"/>
      <p:regular r:id="rId31"/>
      <p:bold r:id="rId32"/>
      <p:italic r:id="rId33"/>
      <p:boldItalic r:id="rId34"/>
    </p:embeddedFont>
    <p:embeddedFont>
      <p:font typeface="Raleway Black"/>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ED1FB4-CF51-4CC5-A4AE-E8C5C899EC75}">
  <a:tblStyle styleId="{A8ED1FB4-CF51-4CC5-A4AE-E8C5C899EC75}" styleName="Table_0">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fill>
          <a:solidFill>
            <a:srgbClr val="FFFFFF"/>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98E21C9-A7DA-4E81-8A1F-54864733333F}"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Extra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regular.fntdata"/><Relationship Id="rId30" Type="http://schemas.openxmlformats.org/officeDocument/2006/relationships/font" Target="fonts/RalewayExtraBold-boldItalic.fntdata"/><Relationship Id="rId11" Type="http://schemas.openxmlformats.org/officeDocument/2006/relationships/slide" Target="slides/slide5.xml"/><Relationship Id="rId33" Type="http://schemas.openxmlformats.org/officeDocument/2006/relationships/font" Target="fonts/Lato-italic.fntdata"/><Relationship Id="rId10" Type="http://schemas.openxmlformats.org/officeDocument/2006/relationships/slide" Target="slides/slide4.xml"/><Relationship Id="rId32" Type="http://schemas.openxmlformats.org/officeDocument/2006/relationships/font" Target="fonts/Lato-bold.fntdata"/><Relationship Id="rId13" Type="http://schemas.openxmlformats.org/officeDocument/2006/relationships/slide" Target="slides/slide7.xml"/><Relationship Id="rId35" Type="http://schemas.openxmlformats.org/officeDocument/2006/relationships/font" Target="fonts/RalewayBlack-bold.fntdata"/><Relationship Id="rId12" Type="http://schemas.openxmlformats.org/officeDocument/2006/relationships/slide" Target="slides/slide6.xml"/><Relationship Id="rId34" Type="http://schemas.openxmlformats.org/officeDocument/2006/relationships/font" Target="fonts/Lato-boldItalic.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RalewayBlack-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a615011a1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a615011a1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8a615011a1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8a615011a1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a615011a1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8a615011a1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a615011a1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8a615011a1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8a615011a1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8a615011a1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8a615011a1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8a615011a1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8a615011a1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8a615011a1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a615011a1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8a615011a1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8a615011a1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8a615011a1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8a615011a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8a615011a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8a615011a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8a615011a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8a615011a1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8a615011a1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8a615011a1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8a615011a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8a615011a1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8a615011a1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a615011a1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a615011a1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a615011a1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8a615011a1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a615011a1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8a615011a1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mikmak.com/" TargetMode="External"/><Relationship Id="rId4" Type="http://schemas.openxmlformats.org/officeDocument/2006/relationships/image" Target="../media/image1.png"/><Relationship Id="rId10" Type="http://schemas.openxmlformats.org/officeDocument/2006/relationships/image" Target="../media/image7.png"/><Relationship Id="rId9" Type="http://schemas.openxmlformats.org/officeDocument/2006/relationships/hyperlink" Target="https://shows.acast.com/brave-commerce/episodes/6255a8c4ea4f57001220d4c1" TargetMode="External"/><Relationship Id="rId5" Type="http://schemas.openxmlformats.org/officeDocument/2006/relationships/image" Target="../media/image27.png"/><Relationship Id="rId6" Type="http://schemas.openxmlformats.org/officeDocument/2006/relationships/image" Target="../media/image16.png"/><Relationship Id="rId7" Type="http://schemas.openxmlformats.org/officeDocument/2006/relationships/hyperlink" Target="https://www.adweek.com/commerce/brave-commerce-podcast-mission-driven-approach-to-brand-growth/" TargetMode="External"/><Relationship Id="rId8" Type="http://schemas.openxmlformats.org/officeDocument/2006/relationships/hyperlink" Target="https://shows.acast.com/brave-commerce/episodes/6255a8c4ea4f57001220d4c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hyperlink" Target="https://www.mikmak.com/" TargetMode="External"/><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mailto:marketing@mikmak.com" TargetMode="External"/><Relationship Id="rId4" Type="http://schemas.openxmlformats.org/officeDocument/2006/relationships/hyperlink" Target="https://www.mikmak.com/" TargetMode="External"/><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mailto:marketing@mikmak.com" TargetMode="External"/><Relationship Id="rId4" Type="http://schemas.openxmlformats.org/officeDocument/2006/relationships/hyperlink" Target="https://www.mikmak.com/" TargetMode="External"/><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hyperlink" Target="https://www.statista.com/statistics/257525/us-toys-and-hobby-e-commerce-revenue/" TargetMode="External"/><Relationship Id="rId6"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hyperlink" Target="https://www.mikmak.com/" TargetMode="External"/><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hyperlink" Target="https://www.adweek.com/commerce/brave-commerce-podcast-mission-driven-approach-to-brand-growth/" TargetMode="External"/><Relationship Id="rId8" Type="http://schemas.openxmlformats.org/officeDocument/2006/relationships/hyperlink" Target="https://www.adweek.com/commerce/brave-commerce-podcast-mission-driven-approach-to-brand-growt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15.png"/><Relationship Id="rId9"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hyperlink" Target="https://www.mikmak.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ikmak.com/" TargetMode="External"/><Relationship Id="rId4" Type="http://schemas.openxmlformats.org/officeDocument/2006/relationships/image" Target="../media/image1.png"/><Relationship Id="rId10" Type="http://schemas.openxmlformats.org/officeDocument/2006/relationships/image" Target="../media/image7.png"/><Relationship Id="rId9" Type="http://schemas.openxmlformats.org/officeDocument/2006/relationships/hyperlink" Target="https://www.adweek.com/commerce/brave-commerce-podcast-building-global-brands-through-retail-media/" TargetMode="External"/><Relationship Id="rId5" Type="http://schemas.openxmlformats.org/officeDocument/2006/relationships/image" Target="../media/image27.png"/><Relationship Id="rId6" Type="http://schemas.openxmlformats.org/officeDocument/2006/relationships/image" Target="../media/image16.png"/><Relationship Id="rId7" Type="http://schemas.openxmlformats.org/officeDocument/2006/relationships/hyperlink" Target="https://www.adweek.com/commerce/brave-commerce-podcast-mission-driven-approach-to-brand-growth/" TargetMode="External"/><Relationship Id="rId8" Type="http://schemas.openxmlformats.org/officeDocument/2006/relationships/hyperlink" Target="https://www.adweek.com/commerce/brave-commerce-podcast-building-global-brands-through-retail-medi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mikmak.com/" TargetMode="External"/><Relationship Id="rId4" Type="http://schemas.openxmlformats.org/officeDocument/2006/relationships/image" Target="../media/image1.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3" name="Shape 53"/>
        <p:cNvGrpSpPr/>
        <p:nvPr/>
      </p:nvGrpSpPr>
      <p:grpSpPr>
        <a:xfrm>
          <a:off x="0" y="0"/>
          <a:ext cx="0" cy="0"/>
          <a:chOff x="0" y="0"/>
          <a:chExt cx="0" cy="0"/>
        </a:xfrm>
      </p:grpSpPr>
      <p:sp>
        <p:nvSpPr>
          <p:cNvPr id="54" name="Google Shape;54;p13"/>
          <p:cNvSpPr txBox="1"/>
          <p:nvPr/>
        </p:nvSpPr>
        <p:spPr>
          <a:xfrm>
            <a:off x="628800" y="2550250"/>
            <a:ext cx="3943200" cy="648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Raleway"/>
                <a:ea typeface="Raleway"/>
                <a:cs typeface="Raleway"/>
                <a:sym typeface="Raleway"/>
              </a:rPr>
              <a:t>How MikMak Helps Toy Brands Grow, Commerce-First</a:t>
            </a:r>
            <a:endParaRPr>
              <a:solidFill>
                <a:srgbClr val="FFFFFF"/>
              </a:solidFill>
              <a:latin typeface="Raleway"/>
              <a:ea typeface="Raleway"/>
              <a:cs typeface="Raleway"/>
              <a:sym typeface="Raleway"/>
            </a:endParaRPr>
          </a:p>
        </p:txBody>
      </p:sp>
      <p:pic>
        <p:nvPicPr>
          <p:cNvPr id="55" name="Google Shape;55;p13"/>
          <p:cNvPicPr preferRelativeResize="0"/>
          <p:nvPr/>
        </p:nvPicPr>
        <p:blipFill rotWithShape="1">
          <a:blip r:embed="rId3">
            <a:alphaModFix/>
          </a:blip>
          <a:srcRect b="0" l="5401" r="0" t="0"/>
          <a:stretch/>
        </p:blipFill>
        <p:spPr>
          <a:xfrm>
            <a:off x="628800" y="3742738"/>
            <a:ext cx="1757126" cy="663375"/>
          </a:xfrm>
          <a:prstGeom prst="rect">
            <a:avLst/>
          </a:prstGeom>
          <a:noFill/>
          <a:ln>
            <a:noFill/>
          </a:ln>
        </p:spPr>
      </p:pic>
      <p:cxnSp>
        <p:nvCxnSpPr>
          <p:cNvPr id="56" name="Google Shape;56;p13"/>
          <p:cNvCxnSpPr/>
          <p:nvPr/>
        </p:nvCxnSpPr>
        <p:spPr>
          <a:xfrm>
            <a:off x="628800" y="3415338"/>
            <a:ext cx="714900" cy="0"/>
          </a:xfrm>
          <a:prstGeom prst="straightConnector1">
            <a:avLst/>
          </a:prstGeom>
          <a:noFill/>
          <a:ln cap="flat" cmpd="sng" w="19050">
            <a:solidFill>
              <a:srgbClr val="FFFFFF"/>
            </a:solidFill>
            <a:prstDash val="solid"/>
            <a:round/>
            <a:headEnd len="med" w="med" type="none"/>
            <a:tailEnd len="med" w="med" type="none"/>
          </a:ln>
        </p:spPr>
      </p:cxnSp>
      <p:sp>
        <p:nvSpPr>
          <p:cNvPr id="57" name="Google Shape;57;p13"/>
          <p:cNvSpPr txBox="1"/>
          <p:nvPr/>
        </p:nvSpPr>
        <p:spPr>
          <a:xfrm>
            <a:off x="628800" y="1231050"/>
            <a:ext cx="3943200" cy="1204500"/>
          </a:xfrm>
          <a:prstGeom prst="rect">
            <a:avLst/>
          </a:prstGeom>
          <a:noFill/>
          <a:ln>
            <a:noFill/>
          </a:ln>
        </p:spPr>
        <p:txBody>
          <a:bodyPr anchorCtr="0" anchor="ctr" bIns="28575" lIns="0" spcFirstLastPara="1" rIns="28575" wrap="square" tIns="28575">
            <a:noAutofit/>
          </a:bodyPr>
          <a:lstStyle/>
          <a:p>
            <a:pPr indent="0" lvl="0" marL="0" rtl="0" algn="l">
              <a:lnSpc>
                <a:spcPct val="115000"/>
              </a:lnSpc>
              <a:spcBef>
                <a:spcPts val="0"/>
              </a:spcBef>
              <a:spcAft>
                <a:spcPts val="0"/>
              </a:spcAft>
              <a:buClr>
                <a:srgbClr val="000000"/>
              </a:buClr>
              <a:buSzPts val="1100"/>
              <a:buFont typeface="Arial"/>
              <a:buNone/>
            </a:pPr>
            <a:r>
              <a:rPr b="1" lang="en" sz="2400">
                <a:solidFill>
                  <a:srgbClr val="FFFFFF"/>
                </a:solidFill>
                <a:latin typeface="Raleway"/>
                <a:ea typeface="Raleway"/>
                <a:cs typeface="Raleway"/>
                <a:sym typeface="Raleway"/>
              </a:rPr>
              <a:t>eCommerce Benchmarks &amp; Insights for Multichannel Toy Brands</a:t>
            </a:r>
            <a:endParaRPr sz="2400">
              <a:solidFill>
                <a:srgbClr val="FFFFFF"/>
              </a:solidFill>
              <a:latin typeface="Raleway Black"/>
              <a:ea typeface="Raleway Black"/>
              <a:cs typeface="Raleway Black"/>
              <a:sym typeface="Raleway Black"/>
            </a:endParaRPr>
          </a:p>
        </p:txBody>
      </p:sp>
      <p:sp>
        <p:nvSpPr>
          <p:cNvPr id="58" name="Google Shape;58;p13"/>
          <p:cNvSpPr/>
          <p:nvPr/>
        </p:nvSpPr>
        <p:spPr>
          <a:xfrm>
            <a:off x="628800" y="651638"/>
            <a:ext cx="2295600" cy="358200"/>
          </a:xfrm>
          <a:prstGeom prst="roundRect">
            <a:avLst>
              <a:gd fmla="val 50000"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a:ea typeface="Raleway"/>
                <a:cs typeface="Raleway"/>
                <a:sym typeface="Raleway"/>
              </a:rPr>
              <a:t>2023 eCommerce Guide</a:t>
            </a:r>
            <a:endParaRPr/>
          </a:p>
        </p:txBody>
      </p:sp>
      <p:pic>
        <p:nvPicPr>
          <p:cNvPr id="59" name="Google Shape;59;p13"/>
          <p:cNvPicPr preferRelativeResize="0"/>
          <p:nvPr/>
        </p:nvPicPr>
        <p:blipFill rotWithShape="1">
          <a:blip r:embed="rId4">
            <a:alphaModFix/>
          </a:blip>
          <a:srcRect b="0" l="22476" r="24710" t="0"/>
          <a:stretch/>
        </p:blipFill>
        <p:spPr>
          <a:xfrm>
            <a:off x="5071875" y="0"/>
            <a:ext cx="4072125"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p22"/>
          <p:cNvSpPr/>
          <p:nvPr/>
        </p:nvSpPr>
        <p:spPr>
          <a:xfrm>
            <a:off x="2980075" y="0"/>
            <a:ext cx="61644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22"/>
          <p:cNvSpPr txBox="1"/>
          <p:nvPr/>
        </p:nvSpPr>
        <p:spPr>
          <a:xfrm>
            <a:off x="374600" y="1454500"/>
            <a:ext cx="2111100" cy="495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Lato"/>
                <a:ea typeface="Lato"/>
                <a:cs typeface="Lato"/>
                <a:sym typeface="Lato"/>
              </a:rPr>
              <a:t>Toy Shoppers are spending an average of $81.41 per order</a:t>
            </a:r>
            <a:endParaRPr sz="1100">
              <a:solidFill>
                <a:schemeClr val="dk1"/>
              </a:solidFill>
              <a:latin typeface="Lato"/>
              <a:ea typeface="Lato"/>
              <a:cs typeface="Lato"/>
              <a:sym typeface="Lato"/>
            </a:endParaRPr>
          </a:p>
        </p:txBody>
      </p:sp>
      <p:sp>
        <p:nvSpPr>
          <p:cNvPr id="204" name="Google Shape;204;p22"/>
          <p:cNvSpPr/>
          <p:nvPr/>
        </p:nvSpPr>
        <p:spPr>
          <a:xfrm>
            <a:off x="374600" y="2138725"/>
            <a:ext cx="2111100" cy="1285500"/>
          </a:xfrm>
          <a:prstGeom prst="roundRect">
            <a:avLst>
              <a:gd fmla="val 5806" name="adj"/>
            </a:avLst>
          </a:prstGeom>
          <a:solidFill>
            <a:schemeClr val="accent3"/>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05" name="Google Shape;205;p22"/>
          <p:cNvSpPr txBox="1"/>
          <p:nvPr/>
        </p:nvSpPr>
        <p:spPr>
          <a:xfrm>
            <a:off x="400825" y="2699025"/>
            <a:ext cx="2041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FFFF"/>
                </a:solidFill>
                <a:latin typeface="Lato"/>
                <a:ea typeface="Lato"/>
                <a:cs typeface="Lato"/>
                <a:sym typeface="Lato"/>
              </a:rPr>
              <a:t>Average Order Value</a:t>
            </a:r>
            <a:endParaRPr sz="1200">
              <a:solidFill>
                <a:srgbClr val="FFFFFF"/>
              </a:solidFill>
              <a:latin typeface="Lato"/>
              <a:ea typeface="Lato"/>
              <a:cs typeface="Lato"/>
              <a:sym typeface="Lato"/>
            </a:endParaRPr>
          </a:p>
        </p:txBody>
      </p:sp>
      <p:sp>
        <p:nvSpPr>
          <p:cNvPr id="206" name="Google Shape;206;p22"/>
          <p:cNvSpPr txBox="1"/>
          <p:nvPr/>
        </p:nvSpPr>
        <p:spPr>
          <a:xfrm>
            <a:off x="400893" y="2905100"/>
            <a:ext cx="204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FFFFFF"/>
                </a:solidFill>
                <a:latin typeface="Lato"/>
                <a:ea typeface="Lato"/>
                <a:cs typeface="Lato"/>
                <a:sym typeface="Lato"/>
              </a:rPr>
              <a:t>$81.41</a:t>
            </a:r>
            <a:endParaRPr sz="1600">
              <a:solidFill>
                <a:srgbClr val="FFFFFF"/>
              </a:solidFill>
              <a:latin typeface="Lato"/>
              <a:ea typeface="Lato"/>
              <a:cs typeface="Lato"/>
              <a:sym typeface="Lato"/>
            </a:endParaRPr>
          </a:p>
        </p:txBody>
      </p:sp>
      <p:sp>
        <p:nvSpPr>
          <p:cNvPr id="207" name="Google Shape;207;p22"/>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208" name="Google Shape;208;p22">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grpSp>
        <p:nvGrpSpPr>
          <p:cNvPr id="209" name="Google Shape;209;p22"/>
          <p:cNvGrpSpPr/>
          <p:nvPr/>
        </p:nvGrpSpPr>
        <p:grpSpPr>
          <a:xfrm>
            <a:off x="1197814" y="2298800"/>
            <a:ext cx="400160" cy="400218"/>
            <a:chOff x="2901275" y="2435275"/>
            <a:chExt cx="576600" cy="576600"/>
          </a:xfrm>
        </p:grpSpPr>
        <p:sp>
          <p:nvSpPr>
            <p:cNvPr id="210" name="Google Shape;210;p22"/>
            <p:cNvSpPr/>
            <p:nvPr/>
          </p:nvSpPr>
          <p:spPr>
            <a:xfrm>
              <a:off x="2901275" y="2435275"/>
              <a:ext cx="576600" cy="576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1" name="Google Shape;211;p22"/>
            <p:cNvPicPr preferRelativeResize="0"/>
            <p:nvPr/>
          </p:nvPicPr>
          <p:blipFill rotWithShape="1">
            <a:blip r:embed="rId5">
              <a:alphaModFix/>
            </a:blip>
            <a:srcRect b="0" l="0" r="0" t="0"/>
            <a:stretch/>
          </p:blipFill>
          <p:spPr>
            <a:xfrm>
              <a:off x="2989475" y="2523479"/>
              <a:ext cx="400200" cy="400200"/>
            </a:xfrm>
            <a:prstGeom prst="rect">
              <a:avLst/>
            </a:prstGeom>
            <a:noFill/>
            <a:ln>
              <a:noFill/>
            </a:ln>
          </p:spPr>
        </p:pic>
      </p:grpSp>
      <p:sp>
        <p:nvSpPr>
          <p:cNvPr id="212" name="Google Shape;212;p22"/>
          <p:cNvSpPr/>
          <p:nvPr/>
        </p:nvSpPr>
        <p:spPr>
          <a:xfrm>
            <a:off x="3509425" y="1404075"/>
            <a:ext cx="5105700" cy="2183100"/>
          </a:xfrm>
          <a:prstGeom prst="roundRect">
            <a:avLst>
              <a:gd fmla="val 2720" name="adj"/>
            </a:avLst>
          </a:prstGeom>
          <a:solidFill>
            <a:schemeClr val="accent2"/>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13" name="Google Shape;213;p22"/>
          <p:cNvGraphicFramePr/>
          <p:nvPr/>
        </p:nvGraphicFramePr>
        <p:xfrm>
          <a:off x="3744025" y="1756513"/>
          <a:ext cx="3000000" cy="3000000"/>
        </p:xfrm>
        <a:graphic>
          <a:graphicData uri="http://schemas.openxmlformats.org/drawingml/2006/table">
            <a:tbl>
              <a:tblPr>
                <a:noFill/>
                <a:tableStyleId>{C98E21C9-A7DA-4E81-8A1F-54864733333F}</a:tableStyleId>
              </a:tblPr>
              <a:tblGrid>
                <a:gridCol w="471900"/>
                <a:gridCol w="1811175"/>
              </a:tblGrid>
              <a:tr h="321475">
                <a:tc>
                  <a:txBody>
                    <a:bodyPr/>
                    <a:lstStyle/>
                    <a:p>
                      <a:pPr indent="0" lvl="0" marL="0" rtl="0" algn="ctr">
                        <a:lnSpc>
                          <a:spcPct val="115000"/>
                        </a:lnSpc>
                        <a:spcBef>
                          <a:spcPts val="0"/>
                        </a:spcBef>
                        <a:spcAft>
                          <a:spcPts val="0"/>
                        </a:spcAft>
                        <a:buNone/>
                      </a:pPr>
                      <a:r>
                        <a:rPr b="1" lang="en" sz="1100">
                          <a:solidFill>
                            <a:schemeClr val="dk2"/>
                          </a:solidFill>
                          <a:latin typeface="Lato"/>
                          <a:ea typeface="Lato"/>
                          <a:cs typeface="Lato"/>
                          <a:sym typeface="Lato"/>
                        </a:rPr>
                        <a:t>1</a:t>
                      </a:r>
                      <a:endParaRPr b="1" sz="1100">
                        <a:solidFill>
                          <a:schemeClr val="dk2"/>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Fashion Dolls</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dk2"/>
                          </a:solidFill>
                          <a:latin typeface="Lato"/>
                          <a:ea typeface="Lato"/>
                          <a:cs typeface="Lato"/>
                          <a:sym typeface="Lato"/>
                        </a:rPr>
                        <a:t>2</a:t>
                      </a:r>
                      <a:endParaRPr b="1" sz="1100">
                        <a:solidFill>
                          <a:schemeClr val="dk2"/>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Toy Gun</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dk2"/>
                          </a:solidFill>
                          <a:latin typeface="Lato"/>
                          <a:ea typeface="Lato"/>
                          <a:cs typeface="Lato"/>
                          <a:sym typeface="Lato"/>
                        </a:rPr>
                        <a:t>3</a:t>
                      </a:r>
                      <a:endParaRPr b="1" sz="1100">
                        <a:solidFill>
                          <a:schemeClr val="dk2"/>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Toy Rocket Ship</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dk2"/>
                          </a:solidFill>
                          <a:latin typeface="Lato"/>
                          <a:ea typeface="Lato"/>
                          <a:cs typeface="Lato"/>
                          <a:sym typeface="Lato"/>
                        </a:rPr>
                        <a:t>4</a:t>
                      </a:r>
                      <a:endParaRPr b="1" sz="1100">
                        <a:solidFill>
                          <a:schemeClr val="dk2"/>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Food Playset</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dk2"/>
                          </a:solidFill>
                          <a:latin typeface="Lato"/>
                          <a:ea typeface="Lato"/>
                          <a:cs typeface="Lato"/>
                          <a:sym typeface="Lato"/>
                        </a:rPr>
                        <a:t>5</a:t>
                      </a:r>
                      <a:endParaRPr b="1" sz="1100">
                        <a:solidFill>
                          <a:schemeClr val="dk2"/>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Magic Potion Play Set</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bl>
          </a:graphicData>
        </a:graphic>
      </p:graphicFrame>
      <p:graphicFrame>
        <p:nvGraphicFramePr>
          <p:cNvPr id="214" name="Google Shape;214;p22"/>
          <p:cNvGraphicFramePr/>
          <p:nvPr/>
        </p:nvGraphicFramePr>
        <p:xfrm>
          <a:off x="6115200" y="1756513"/>
          <a:ext cx="3000000" cy="3000000"/>
        </p:xfrm>
        <a:graphic>
          <a:graphicData uri="http://schemas.openxmlformats.org/drawingml/2006/table">
            <a:tbl>
              <a:tblPr>
                <a:noFill/>
                <a:tableStyleId>{C98E21C9-A7DA-4E81-8A1F-54864733333F}</a:tableStyleId>
              </a:tblPr>
              <a:tblGrid>
                <a:gridCol w="471925"/>
                <a:gridCol w="1811150"/>
              </a:tblGrid>
              <a:tr h="321475">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6</a:t>
                      </a:r>
                      <a:endParaRPr b="1" sz="1100">
                        <a:solidFill>
                          <a:schemeClr val="lt1"/>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Toy Dog</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7</a:t>
                      </a:r>
                      <a:endParaRPr b="1" sz="1100">
                        <a:solidFill>
                          <a:schemeClr val="lt1"/>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Read-along Story Play Set</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8</a:t>
                      </a:r>
                      <a:endParaRPr b="1" sz="1100">
                        <a:solidFill>
                          <a:schemeClr val="lt1"/>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Doll</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9</a:t>
                      </a:r>
                      <a:endParaRPr b="1" sz="1100">
                        <a:solidFill>
                          <a:schemeClr val="lt1"/>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Stuffed Animal</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21475">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10</a:t>
                      </a:r>
                      <a:endParaRPr b="1" sz="1100">
                        <a:solidFill>
                          <a:schemeClr val="lt1"/>
                        </a:solidFill>
                        <a:latin typeface="Lato"/>
                        <a:ea typeface="Lato"/>
                        <a:cs typeface="Lato"/>
                        <a:sym typeface="Lato"/>
                      </a:endParaRPr>
                    </a:p>
                  </a:txBody>
                  <a:tcPr marT="9125" marB="5485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lang="en" sz="1100">
                          <a:solidFill>
                            <a:schemeClr val="dk1"/>
                          </a:solidFill>
                          <a:latin typeface="Lato"/>
                          <a:ea typeface="Lato"/>
                          <a:cs typeface="Lato"/>
                          <a:sym typeface="Lato"/>
                        </a:rPr>
                        <a:t>Rocking Horse</a:t>
                      </a:r>
                      <a:endParaRPr sz="1100">
                        <a:solidFill>
                          <a:schemeClr val="dk1"/>
                        </a:solidFill>
                        <a:latin typeface="Lato"/>
                        <a:ea typeface="Lato"/>
                        <a:cs typeface="Lato"/>
                        <a:sym typeface="Lato"/>
                      </a:endParaRPr>
                    </a:p>
                  </a:txBody>
                  <a:tcPr marT="9125" marB="640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bl>
          </a:graphicData>
        </a:graphic>
      </p:graphicFrame>
      <p:sp>
        <p:nvSpPr>
          <p:cNvPr id="215" name="Google Shape;215;p22"/>
          <p:cNvSpPr/>
          <p:nvPr/>
        </p:nvSpPr>
        <p:spPr>
          <a:xfrm>
            <a:off x="4436425" y="1239300"/>
            <a:ext cx="3251700" cy="338700"/>
          </a:xfrm>
          <a:prstGeom prst="roundRect">
            <a:avLst>
              <a:gd fmla="val 50000" name="adj"/>
            </a:avLst>
          </a:prstGeom>
          <a:solidFill>
            <a:schemeClr val="accent3"/>
          </a:solidFill>
          <a:ln cap="flat" cmpd="sng" w="9525">
            <a:solidFill>
              <a:srgbClr val="E0E6EA"/>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1200">
                <a:solidFill>
                  <a:schemeClr val="lt1"/>
                </a:solidFill>
                <a:latin typeface="Lato"/>
                <a:ea typeface="Lato"/>
                <a:cs typeface="Lato"/>
                <a:sym typeface="Lato"/>
              </a:rPr>
              <a:t>Top 10 Toy Items </a:t>
            </a:r>
            <a:r>
              <a:rPr lang="en" sz="1200">
                <a:solidFill>
                  <a:schemeClr val="lt1"/>
                </a:solidFill>
                <a:latin typeface="Lato"/>
                <a:ea typeface="Lato"/>
                <a:cs typeface="Lato"/>
                <a:sym typeface="Lato"/>
              </a:rPr>
              <a:t>(</a:t>
            </a:r>
            <a:r>
              <a:rPr lang="en" sz="1200">
                <a:solidFill>
                  <a:schemeClr val="lt1"/>
                </a:solidFill>
                <a:latin typeface="Lato"/>
                <a:ea typeface="Lato"/>
                <a:cs typeface="Lato"/>
                <a:sym typeface="Lato"/>
              </a:rPr>
              <a:t>by Purchase Intent Rate)</a:t>
            </a:r>
            <a:endParaRPr sz="12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3"/>
          <p:cNvSpPr txBox="1"/>
          <p:nvPr/>
        </p:nvSpPr>
        <p:spPr>
          <a:xfrm>
            <a:off x="374600" y="947350"/>
            <a:ext cx="3114000" cy="8901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helps brands strengthen retailer partnerships</a:t>
            </a:r>
            <a:endParaRPr b="1" sz="1800">
              <a:solidFill>
                <a:schemeClr val="dk1"/>
              </a:solidFill>
              <a:latin typeface="Raleway"/>
              <a:ea typeface="Raleway"/>
              <a:cs typeface="Raleway"/>
              <a:sym typeface="Raleway"/>
            </a:endParaRPr>
          </a:p>
        </p:txBody>
      </p:sp>
      <p:sp>
        <p:nvSpPr>
          <p:cNvPr id="221" name="Google Shape;221;p23"/>
          <p:cNvSpPr txBox="1"/>
          <p:nvPr/>
        </p:nvSpPr>
        <p:spPr>
          <a:xfrm>
            <a:off x="374600" y="1958350"/>
            <a:ext cx="3114000" cy="20247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Do you know if your media investment resulted in a purchase? If so, what was in that cart? This is where MikMak Sales Insights’ closed-loop attribution, or the ability to tie granular consumer touchpoints like platform and campaign all the way through to purchase, comes in.</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Drive business impact and accelerate your eCommerce growth by gaining visibility into your consumers’ shopping journey, all the way through purchases at select retailers.</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dk1"/>
              </a:solidFill>
              <a:latin typeface="Lato"/>
              <a:ea typeface="Lato"/>
              <a:cs typeface="Lato"/>
              <a:sym typeface="Lato"/>
            </a:endParaRPr>
          </a:p>
        </p:txBody>
      </p:sp>
      <p:sp>
        <p:nvSpPr>
          <p:cNvPr id="222" name="Google Shape;222;p23"/>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223" name="Google Shape;223;p23">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24" name="Google Shape;224;p23"/>
          <p:cNvSpPr/>
          <p:nvPr/>
        </p:nvSpPr>
        <p:spPr>
          <a:xfrm>
            <a:off x="3775250" y="0"/>
            <a:ext cx="53691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23"/>
          <p:cNvSpPr/>
          <p:nvPr/>
        </p:nvSpPr>
        <p:spPr>
          <a:xfrm>
            <a:off x="3775250" y="2518125"/>
            <a:ext cx="5369100" cy="2625375"/>
          </a:xfrm>
          <a:prstGeom prst="flowChartManualInput">
            <a:avLst/>
          </a:prstGeom>
          <a:solidFill>
            <a:srgbClr val="E0E6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3"/>
          <p:cNvSpPr txBox="1"/>
          <p:nvPr/>
        </p:nvSpPr>
        <p:spPr>
          <a:xfrm>
            <a:off x="4238625" y="582300"/>
            <a:ext cx="3873600" cy="2793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1000"/>
              </a:spcAft>
              <a:buNone/>
            </a:pPr>
            <a:r>
              <a:rPr b="1" lang="en">
                <a:latin typeface="Raleway"/>
                <a:ea typeface="Raleway"/>
                <a:cs typeface="Raleway"/>
                <a:sym typeface="Raleway"/>
              </a:rPr>
              <a:t>Toy Brand Success Story</a:t>
            </a:r>
            <a:endParaRPr b="1">
              <a:latin typeface="Raleway"/>
              <a:ea typeface="Raleway"/>
              <a:cs typeface="Raleway"/>
              <a:sym typeface="Raleway"/>
            </a:endParaRPr>
          </a:p>
        </p:txBody>
      </p:sp>
      <p:sp>
        <p:nvSpPr>
          <p:cNvPr id="227" name="Google Shape;227;p23"/>
          <p:cNvSpPr txBox="1"/>
          <p:nvPr/>
        </p:nvSpPr>
        <p:spPr>
          <a:xfrm>
            <a:off x="4231550" y="861600"/>
            <a:ext cx="4456500" cy="456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Leading toy brand identified the best performing channel and retailer mix for a new product line in just weeks, in-turn maximizing marketing effectiveness.</a:t>
            </a:r>
            <a:endParaRPr sz="1100">
              <a:solidFill>
                <a:schemeClr val="dk1"/>
              </a:solidFill>
              <a:latin typeface="Lato"/>
              <a:ea typeface="Lato"/>
              <a:cs typeface="Lato"/>
              <a:sym typeface="Lato"/>
            </a:endParaRPr>
          </a:p>
        </p:txBody>
      </p:sp>
      <p:grpSp>
        <p:nvGrpSpPr>
          <p:cNvPr id="228" name="Google Shape;228;p23"/>
          <p:cNvGrpSpPr/>
          <p:nvPr/>
        </p:nvGrpSpPr>
        <p:grpSpPr>
          <a:xfrm>
            <a:off x="4231548" y="1604600"/>
            <a:ext cx="1989002" cy="890225"/>
            <a:chOff x="374611" y="2110752"/>
            <a:chExt cx="1989002" cy="833700"/>
          </a:xfrm>
        </p:grpSpPr>
        <p:sp>
          <p:nvSpPr>
            <p:cNvPr id="229" name="Google Shape;229;p23"/>
            <p:cNvSpPr/>
            <p:nvPr/>
          </p:nvSpPr>
          <p:spPr>
            <a:xfrm>
              <a:off x="374614" y="2110752"/>
              <a:ext cx="1989000" cy="833700"/>
            </a:xfrm>
            <a:prstGeom prst="roundRect">
              <a:avLst>
                <a:gd fmla="val 5735"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3"/>
            <p:cNvSpPr txBox="1"/>
            <p:nvPr/>
          </p:nvSpPr>
          <p:spPr>
            <a:xfrm>
              <a:off x="551913" y="2500877"/>
              <a:ext cx="1634400" cy="40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en" sz="800">
                  <a:solidFill>
                    <a:schemeClr val="dk1"/>
                  </a:solidFill>
                  <a:latin typeface="Lato"/>
                  <a:ea typeface="Lato"/>
                  <a:cs typeface="Lato"/>
                  <a:sym typeface="Lato"/>
                </a:rPr>
                <a:t>Of</a:t>
              </a:r>
              <a:r>
                <a:rPr b="1" lang="en" sz="800">
                  <a:solidFill>
                    <a:schemeClr val="dk1"/>
                  </a:solidFill>
                  <a:latin typeface="Lato"/>
                  <a:ea typeface="Lato"/>
                  <a:cs typeface="Lato"/>
                  <a:sym typeface="Lato"/>
                </a:rPr>
                <a:t> Purchase Intent</a:t>
              </a:r>
              <a:r>
                <a:rPr lang="en" sz="800">
                  <a:solidFill>
                    <a:schemeClr val="dk1"/>
                  </a:solidFill>
                  <a:latin typeface="Lato"/>
                  <a:ea typeface="Lato"/>
                  <a:cs typeface="Lato"/>
                  <a:sym typeface="Lato"/>
                </a:rPr>
                <a:t> generated from </a:t>
              </a:r>
              <a:r>
                <a:rPr b="1" lang="en" sz="800">
                  <a:solidFill>
                    <a:schemeClr val="dk1"/>
                  </a:solidFill>
                  <a:latin typeface="Lato"/>
                  <a:ea typeface="Lato"/>
                  <a:cs typeface="Lato"/>
                  <a:sym typeface="Lato"/>
                </a:rPr>
                <a:t>YouTube</a:t>
              </a:r>
              <a:endParaRPr b="1" sz="800">
                <a:solidFill>
                  <a:schemeClr val="dk1"/>
                </a:solidFill>
                <a:latin typeface="Lato"/>
                <a:ea typeface="Lato"/>
                <a:cs typeface="Lato"/>
                <a:sym typeface="Lato"/>
              </a:endParaRPr>
            </a:p>
          </p:txBody>
        </p:sp>
        <p:sp>
          <p:nvSpPr>
            <p:cNvPr id="231" name="Google Shape;231;p23"/>
            <p:cNvSpPr txBox="1"/>
            <p:nvPr/>
          </p:nvSpPr>
          <p:spPr>
            <a:xfrm>
              <a:off x="374611" y="2215056"/>
              <a:ext cx="1989000" cy="345900"/>
            </a:xfrm>
            <a:prstGeom prst="rect">
              <a:avLst/>
            </a:prstGeom>
            <a:solidFill>
              <a:schemeClr val="lt1"/>
            </a:solid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accent3"/>
                  </a:solidFill>
                  <a:latin typeface="Lato"/>
                  <a:ea typeface="Lato"/>
                  <a:cs typeface="Lato"/>
                  <a:sym typeface="Lato"/>
                </a:rPr>
                <a:t>86%</a:t>
              </a:r>
              <a:endParaRPr sz="2400">
                <a:solidFill>
                  <a:schemeClr val="accent3"/>
                </a:solidFill>
                <a:latin typeface="Lato"/>
                <a:ea typeface="Lato"/>
                <a:cs typeface="Lato"/>
                <a:sym typeface="Lato"/>
              </a:endParaRPr>
            </a:p>
          </p:txBody>
        </p:sp>
      </p:grpSp>
      <p:grpSp>
        <p:nvGrpSpPr>
          <p:cNvPr id="232" name="Google Shape;232;p23"/>
          <p:cNvGrpSpPr/>
          <p:nvPr/>
        </p:nvGrpSpPr>
        <p:grpSpPr>
          <a:xfrm>
            <a:off x="4231548" y="2612982"/>
            <a:ext cx="1989002" cy="920337"/>
            <a:chOff x="374611" y="2110747"/>
            <a:chExt cx="1989002" cy="861900"/>
          </a:xfrm>
        </p:grpSpPr>
        <p:sp>
          <p:nvSpPr>
            <p:cNvPr id="233" name="Google Shape;233;p23"/>
            <p:cNvSpPr/>
            <p:nvPr/>
          </p:nvSpPr>
          <p:spPr>
            <a:xfrm>
              <a:off x="374614" y="2110747"/>
              <a:ext cx="1989000" cy="861900"/>
            </a:xfrm>
            <a:prstGeom prst="roundRect">
              <a:avLst>
                <a:gd fmla="val 5735"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
            <p:cNvSpPr txBox="1"/>
            <p:nvPr/>
          </p:nvSpPr>
          <p:spPr>
            <a:xfrm>
              <a:off x="461753" y="2521026"/>
              <a:ext cx="1814700" cy="4035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en" sz="800">
                  <a:solidFill>
                    <a:schemeClr val="dk1"/>
                  </a:solidFill>
                  <a:latin typeface="Lato"/>
                  <a:ea typeface="Lato"/>
                  <a:cs typeface="Lato"/>
                  <a:sym typeface="Lato"/>
                </a:rPr>
                <a:t>Of overall </a:t>
              </a:r>
              <a:r>
                <a:rPr b="1" lang="en" sz="800">
                  <a:solidFill>
                    <a:schemeClr val="dk1"/>
                  </a:solidFill>
                  <a:latin typeface="Lato"/>
                  <a:ea typeface="Lato"/>
                  <a:cs typeface="Lato"/>
                  <a:sym typeface="Lato"/>
                </a:rPr>
                <a:t>Purchase Intent </a:t>
              </a:r>
              <a:r>
                <a:rPr lang="en" sz="800">
                  <a:solidFill>
                    <a:schemeClr val="dk1"/>
                  </a:solidFill>
                  <a:latin typeface="Lato"/>
                  <a:ea typeface="Lato"/>
                  <a:cs typeface="Lato"/>
                  <a:sym typeface="Lato"/>
                </a:rPr>
                <a:t>took place at </a:t>
              </a:r>
              <a:r>
                <a:rPr b="1" lang="en" sz="800">
                  <a:solidFill>
                    <a:schemeClr val="dk1"/>
                  </a:solidFill>
                  <a:latin typeface="Lato"/>
                  <a:ea typeface="Lato"/>
                  <a:cs typeface="Lato"/>
                  <a:sym typeface="Lato"/>
                </a:rPr>
                <a:t>Walmart</a:t>
              </a:r>
              <a:endParaRPr b="1" sz="800">
                <a:solidFill>
                  <a:schemeClr val="dk1"/>
                </a:solidFill>
                <a:latin typeface="Lato"/>
                <a:ea typeface="Lato"/>
                <a:cs typeface="Lato"/>
                <a:sym typeface="Lato"/>
              </a:endParaRPr>
            </a:p>
          </p:txBody>
        </p:sp>
        <p:sp>
          <p:nvSpPr>
            <p:cNvPr id="235" name="Google Shape;235;p23"/>
            <p:cNvSpPr txBox="1"/>
            <p:nvPr/>
          </p:nvSpPr>
          <p:spPr>
            <a:xfrm>
              <a:off x="374611" y="2208376"/>
              <a:ext cx="1989000" cy="345900"/>
            </a:xfrm>
            <a:prstGeom prst="rect">
              <a:avLst/>
            </a:prstGeom>
            <a:solidFill>
              <a:schemeClr val="lt1"/>
            </a:solid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accent3"/>
                  </a:solidFill>
                  <a:latin typeface="Lato"/>
                  <a:ea typeface="Lato"/>
                  <a:cs typeface="Lato"/>
                  <a:sym typeface="Lato"/>
                </a:rPr>
                <a:t>41%</a:t>
              </a:r>
              <a:endParaRPr sz="2400">
                <a:solidFill>
                  <a:schemeClr val="accent3"/>
                </a:solidFill>
                <a:latin typeface="Lato"/>
                <a:ea typeface="Lato"/>
                <a:cs typeface="Lato"/>
                <a:sym typeface="Lato"/>
              </a:endParaRPr>
            </a:p>
          </p:txBody>
        </p:sp>
      </p:grpSp>
      <p:grpSp>
        <p:nvGrpSpPr>
          <p:cNvPr id="236" name="Google Shape;236;p23"/>
          <p:cNvGrpSpPr/>
          <p:nvPr/>
        </p:nvGrpSpPr>
        <p:grpSpPr>
          <a:xfrm>
            <a:off x="4231548" y="3651476"/>
            <a:ext cx="1989002" cy="797647"/>
            <a:chOff x="374611" y="2110744"/>
            <a:chExt cx="1989002" cy="747000"/>
          </a:xfrm>
        </p:grpSpPr>
        <p:sp>
          <p:nvSpPr>
            <p:cNvPr id="237" name="Google Shape;237;p23"/>
            <p:cNvSpPr/>
            <p:nvPr/>
          </p:nvSpPr>
          <p:spPr>
            <a:xfrm>
              <a:off x="374614" y="2110744"/>
              <a:ext cx="1989000" cy="747000"/>
            </a:xfrm>
            <a:prstGeom prst="roundRect">
              <a:avLst>
                <a:gd fmla="val 5735"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txBox="1"/>
            <p:nvPr/>
          </p:nvSpPr>
          <p:spPr>
            <a:xfrm>
              <a:off x="461753" y="2420486"/>
              <a:ext cx="1814700" cy="40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en" sz="800">
                  <a:solidFill>
                    <a:schemeClr val="dk1"/>
                  </a:solidFill>
                  <a:latin typeface="Lato"/>
                  <a:ea typeface="Lato"/>
                  <a:cs typeface="Lato"/>
                  <a:sym typeface="Lato"/>
                </a:rPr>
                <a:t>Used in future campaigns to</a:t>
              </a:r>
              <a:r>
                <a:rPr b="1" lang="en" sz="800">
                  <a:solidFill>
                    <a:schemeClr val="dk1"/>
                  </a:solidFill>
                  <a:latin typeface="Lato"/>
                  <a:ea typeface="Lato"/>
                  <a:cs typeface="Lato"/>
                  <a:sym typeface="Lato"/>
                </a:rPr>
                <a:t> drive conversion</a:t>
              </a:r>
              <a:endParaRPr b="1" sz="800">
                <a:solidFill>
                  <a:schemeClr val="dk1"/>
                </a:solidFill>
                <a:latin typeface="Lato"/>
                <a:ea typeface="Lato"/>
                <a:cs typeface="Lato"/>
                <a:sym typeface="Lato"/>
              </a:endParaRPr>
            </a:p>
          </p:txBody>
        </p:sp>
        <p:sp>
          <p:nvSpPr>
            <p:cNvPr id="239" name="Google Shape;239;p23"/>
            <p:cNvSpPr txBox="1"/>
            <p:nvPr/>
          </p:nvSpPr>
          <p:spPr>
            <a:xfrm>
              <a:off x="374611" y="2218602"/>
              <a:ext cx="1989000" cy="201900"/>
            </a:xfrm>
            <a:prstGeom prst="rect">
              <a:avLst/>
            </a:prstGeom>
            <a:solidFill>
              <a:schemeClr val="lt1"/>
            </a:solid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a:solidFill>
                    <a:schemeClr val="accent3"/>
                  </a:solidFill>
                  <a:latin typeface="Lato"/>
                  <a:ea typeface="Lato"/>
                  <a:cs typeface="Lato"/>
                  <a:sym typeface="Lato"/>
                </a:rPr>
                <a:t>Engager Audiences</a:t>
              </a:r>
              <a:endParaRPr b="1">
                <a:solidFill>
                  <a:schemeClr val="accent3"/>
                </a:solidFill>
                <a:latin typeface="Lato"/>
                <a:ea typeface="Lato"/>
                <a:cs typeface="Lato"/>
                <a:sym typeface="Lato"/>
              </a:endParaRPr>
            </a:p>
          </p:txBody>
        </p:sp>
      </p:grpSp>
      <p:grpSp>
        <p:nvGrpSpPr>
          <p:cNvPr id="240" name="Google Shape;240;p23"/>
          <p:cNvGrpSpPr/>
          <p:nvPr/>
        </p:nvGrpSpPr>
        <p:grpSpPr>
          <a:xfrm>
            <a:off x="6457061" y="1590825"/>
            <a:ext cx="2808074" cy="3583955"/>
            <a:chOff x="5403829" y="548425"/>
            <a:chExt cx="3624725" cy="4626249"/>
          </a:xfrm>
        </p:grpSpPr>
        <p:pic>
          <p:nvPicPr>
            <p:cNvPr id="241" name="Google Shape;241;p23"/>
            <p:cNvPicPr preferRelativeResize="0"/>
            <p:nvPr/>
          </p:nvPicPr>
          <p:blipFill rotWithShape="1">
            <a:blip r:embed="rId5">
              <a:alphaModFix/>
            </a:blip>
            <a:srcRect b="0" l="481" r="1170" t="289"/>
            <a:stretch/>
          </p:blipFill>
          <p:spPr>
            <a:xfrm>
              <a:off x="6049900" y="1098625"/>
              <a:ext cx="1737350" cy="2925474"/>
            </a:xfrm>
            <a:prstGeom prst="rect">
              <a:avLst/>
            </a:prstGeom>
            <a:noFill/>
            <a:ln>
              <a:noFill/>
            </a:ln>
          </p:spPr>
        </p:pic>
        <p:pic>
          <p:nvPicPr>
            <p:cNvPr id="242" name="Google Shape;242;p23"/>
            <p:cNvPicPr preferRelativeResize="0"/>
            <p:nvPr/>
          </p:nvPicPr>
          <p:blipFill rotWithShape="1">
            <a:blip r:embed="rId6">
              <a:alphaModFix/>
            </a:blip>
            <a:srcRect b="89927" l="0" r="0" t="0"/>
            <a:stretch/>
          </p:blipFill>
          <p:spPr>
            <a:xfrm>
              <a:off x="6049725" y="698225"/>
              <a:ext cx="1737701" cy="400398"/>
            </a:xfrm>
            <a:prstGeom prst="rect">
              <a:avLst/>
            </a:prstGeom>
            <a:noFill/>
            <a:ln>
              <a:noFill/>
            </a:ln>
          </p:spPr>
        </p:pic>
        <p:pic>
          <p:nvPicPr>
            <p:cNvPr id="243" name="Google Shape;243;p23"/>
            <p:cNvPicPr preferRelativeResize="0"/>
            <p:nvPr/>
          </p:nvPicPr>
          <p:blipFill rotWithShape="1">
            <a:blip r:embed="rId7">
              <a:alphaModFix/>
            </a:blip>
            <a:srcRect b="20691" l="0" r="11394" t="0"/>
            <a:stretch/>
          </p:blipFill>
          <p:spPr>
            <a:xfrm rot="30000">
              <a:off x="5423812" y="563979"/>
              <a:ext cx="3584760" cy="4595142"/>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4"/>
          <p:cNvSpPr txBox="1"/>
          <p:nvPr/>
        </p:nvSpPr>
        <p:spPr>
          <a:xfrm>
            <a:off x="374600" y="1665700"/>
            <a:ext cx="2999400" cy="8355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Improve marketing effectiveness</a:t>
            </a:r>
            <a:endParaRPr b="1" sz="2400">
              <a:solidFill>
                <a:schemeClr val="dk1"/>
              </a:solidFill>
              <a:latin typeface="Raleway"/>
              <a:ea typeface="Raleway"/>
              <a:cs typeface="Raleway"/>
              <a:sym typeface="Raleway"/>
            </a:endParaRPr>
          </a:p>
        </p:txBody>
      </p:sp>
      <p:sp>
        <p:nvSpPr>
          <p:cNvPr id="249" name="Google Shape;249;p24"/>
          <p:cNvSpPr txBox="1"/>
          <p:nvPr/>
        </p:nvSpPr>
        <p:spPr>
          <a:xfrm>
            <a:off x="374600" y="2755250"/>
            <a:ext cx="2999400" cy="928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Do you know where is best to invest your next marketing dollar? First, it’s important to understand the channels, campaigns, creative, and audiences that actually convert.</a:t>
            </a:r>
            <a:endParaRPr sz="1100">
              <a:solidFill>
                <a:schemeClr val="dk1"/>
              </a:solidFill>
              <a:latin typeface="Lato"/>
              <a:ea typeface="Lato"/>
              <a:cs typeface="Lato"/>
              <a:sym typeface="Lato"/>
            </a:endParaRPr>
          </a:p>
        </p:txBody>
      </p:sp>
      <p:cxnSp>
        <p:nvCxnSpPr>
          <p:cNvPr id="250" name="Google Shape;250;p24"/>
          <p:cNvCxnSpPr/>
          <p:nvPr/>
        </p:nvCxnSpPr>
        <p:spPr>
          <a:xfrm>
            <a:off x="374600" y="2628150"/>
            <a:ext cx="714900" cy="0"/>
          </a:xfrm>
          <a:prstGeom prst="straightConnector1">
            <a:avLst/>
          </a:prstGeom>
          <a:noFill/>
          <a:ln cap="flat" cmpd="sng" w="19050">
            <a:solidFill>
              <a:schemeClr val="dk1"/>
            </a:solidFill>
            <a:prstDash val="solid"/>
            <a:round/>
            <a:headEnd len="med" w="med" type="none"/>
            <a:tailEnd len="med" w="med" type="none"/>
          </a:ln>
        </p:spPr>
      </p:cxnSp>
      <p:sp>
        <p:nvSpPr>
          <p:cNvPr id="251" name="Google Shape;251;p24"/>
          <p:cNvSpPr txBox="1"/>
          <p:nvPr/>
        </p:nvSpPr>
        <p:spPr>
          <a:xfrm>
            <a:off x="391475" y="1329000"/>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Drive Profitability &amp; Reduce Costs</a:t>
            </a:r>
            <a:endParaRPr>
              <a:solidFill>
                <a:schemeClr val="dk1"/>
              </a:solidFill>
              <a:latin typeface="Raleway"/>
              <a:ea typeface="Raleway"/>
              <a:cs typeface="Raleway"/>
              <a:sym typeface="Raleway"/>
            </a:endParaRPr>
          </a:p>
        </p:txBody>
      </p:sp>
      <p:sp>
        <p:nvSpPr>
          <p:cNvPr id="252" name="Google Shape;252;p24"/>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253" name="Google Shape;253;p24">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54" name="Google Shape;254;p24"/>
          <p:cNvSpPr/>
          <p:nvPr/>
        </p:nvSpPr>
        <p:spPr>
          <a:xfrm>
            <a:off x="3589000" y="0"/>
            <a:ext cx="55554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24"/>
          <p:cNvSpPr txBox="1"/>
          <p:nvPr/>
        </p:nvSpPr>
        <p:spPr>
          <a:xfrm>
            <a:off x="3963125" y="317300"/>
            <a:ext cx="4905300" cy="6156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Chicago drives the Highest Purchase Intent Rates </a:t>
            </a:r>
            <a:br>
              <a:rPr b="1" lang="en">
                <a:latin typeface="Raleway"/>
                <a:ea typeface="Raleway"/>
                <a:cs typeface="Raleway"/>
                <a:sym typeface="Raleway"/>
              </a:rPr>
            </a:br>
            <a:r>
              <a:rPr b="1" lang="en">
                <a:latin typeface="Raleway"/>
                <a:ea typeface="Raleway"/>
                <a:cs typeface="Raleway"/>
                <a:sym typeface="Raleway"/>
              </a:rPr>
              <a:t>By US City for Toy brands</a:t>
            </a:r>
            <a:endParaRPr b="1">
              <a:solidFill>
                <a:srgbClr val="000000"/>
              </a:solidFill>
            </a:endParaRPr>
          </a:p>
        </p:txBody>
      </p:sp>
      <p:sp>
        <p:nvSpPr>
          <p:cNvPr id="256" name="Google Shape;256;p24"/>
          <p:cNvSpPr/>
          <p:nvPr/>
        </p:nvSpPr>
        <p:spPr>
          <a:xfrm>
            <a:off x="3589000" y="2514450"/>
            <a:ext cx="2777700" cy="2629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4"/>
          <p:cNvSpPr/>
          <p:nvPr/>
        </p:nvSpPr>
        <p:spPr>
          <a:xfrm>
            <a:off x="6366700" y="2514450"/>
            <a:ext cx="2777700" cy="2629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24"/>
          <p:cNvSpPr txBox="1"/>
          <p:nvPr/>
        </p:nvSpPr>
        <p:spPr>
          <a:xfrm>
            <a:off x="3589100" y="2654950"/>
            <a:ext cx="2777700" cy="5184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200">
                <a:solidFill>
                  <a:srgbClr val="FFFFFF"/>
                </a:solidFill>
                <a:latin typeface="Lato"/>
                <a:ea typeface="Lato"/>
                <a:cs typeface="Lato"/>
                <a:sym typeface="Lato"/>
              </a:rPr>
              <a:t>Top Days of the Week</a:t>
            </a:r>
            <a:br>
              <a:rPr b="1" lang="en" sz="1200">
                <a:solidFill>
                  <a:srgbClr val="FFFFFF"/>
                </a:solidFill>
                <a:latin typeface="Lato"/>
                <a:ea typeface="Lato"/>
                <a:cs typeface="Lato"/>
                <a:sym typeface="Lato"/>
              </a:rPr>
            </a:br>
            <a:r>
              <a:rPr lang="en" sz="1200">
                <a:solidFill>
                  <a:srgbClr val="FFFFFF"/>
                </a:solidFill>
                <a:latin typeface="Lato"/>
                <a:ea typeface="Lato"/>
                <a:cs typeface="Lato"/>
                <a:sym typeface="Lato"/>
              </a:rPr>
              <a:t>(by Purchase Intent Rate)</a:t>
            </a:r>
            <a:endParaRPr sz="1200">
              <a:solidFill>
                <a:srgbClr val="FFFFFF"/>
              </a:solidFill>
              <a:latin typeface="Lato"/>
              <a:ea typeface="Lato"/>
              <a:cs typeface="Lato"/>
              <a:sym typeface="Lato"/>
            </a:endParaRPr>
          </a:p>
        </p:txBody>
      </p:sp>
      <p:graphicFrame>
        <p:nvGraphicFramePr>
          <p:cNvPr id="259" name="Google Shape;259;p24"/>
          <p:cNvGraphicFramePr/>
          <p:nvPr/>
        </p:nvGraphicFramePr>
        <p:xfrm>
          <a:off x="4072750" y="3246538"/>
          <a:ext cx="3000000" cy="3000000"/>
        </p:xfrm>
        <a:graphic>
          <a:graphicData uri="http://schemas.openxmlformats.org/drawingml/2006/table">
            <a:tbl>
              <a:tblPr>
                <a:noFill/>
                <a:tableStyleId>{C98E21C9-A7DA-4E81-8A1F-54864733333F}</a:tableStyleId>
              </a:tblPr>
              <a:tblGrid>
                <a:gridCol w="374175"/>
                <a:gridCol w="1436025"/>
              </a:tblGrid>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1</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Monday</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2</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Sunday</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3</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Thursday</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4</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Tuesday</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5</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Wednesday</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bl>
          </a:graphicData>
        </a:graphic>
      </p:graphicFrame>
      <p:sp>
        <p:nvSpPr>
          <p:cNvPr id="260" name="Google Shape;260;p24"/>
          <p:cNvSpPr txBox="1"/>
          <p:nvPr/>
        </p:nvSpPr>
        <p:spPr>
          <a:xfrm>
            <a:off x="6368600" y="2654950"/>
            <a:ext cx="2777700" cy="5184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200">
                <a:solidFill>
                  <a:srgbClr val="FFFFFF"/>
                </a:solidFill>
                <a:latin typeface="Lato"/>
                <a:ea typeface="Lato"/>
                <a:cs typeface="Lato"/>
                <a:sym typeface="Lato"/>
              </a:rPr>
              <a:t>Top Hours of Day</a:t>
            </a:r>
            <a:br>
              <a:rPr b="1" lang="en" sz="1200">
                <a:solidFill>
                  <a:srgbClr val="FFFFFF"/>
                </a:solidFill>
                <a:latin typeface="Lato"/>
                <a:ea typeface="Lato"/>
                <a:cs typeface="Lato"/>
                <a:sym typeface="Lato"/>
              </a:rPr>
            </a:br>
            <a:r>
              <a:rPr lang="en" sz="1200">
                <a:solidFill>
                  <a:srgbClr val="FFFFFF"/>
                </a:solidFill>
                <a:latin typeface="Lato"/>
                <a:ea typeface="Lato"/>
                <a:cs typeface="Lato"/>
                <a:sym typeface="Lato"/>
              </a:rPr>
              <a:t>(by Purchase Intent Rate)</a:t>
            </a:r>
            <a:endParaRPr sz="1200">
              <a:solidFill>
                <a:srgbClr val="FFFFFF"/>
              </a:solidFill>
              <a:latin typeface="Lato"/>
              <a:ea typeface="Lato"/>
              <a:cs typeface="Lato"/>
              <a:sym typeface="Lato"/>
            </a:endParaRPr>
          </a:p>
        </p:txBody>
      </p:sp>
      <p:graphicFrame>
        <p:nvGraphicFramePr>
          <p:cNvPr id="261" name="Google Shape;261;p24"/>
          <p:cNvGraphicFramePr/>
          <p:nvPr/>
        </p:nvGraphicFramePr>
        <p:xfrm>
          <a:off x="6852250" y="3246538"/>
          <a:ext cx="3000000" cy="3000000"/>
        </p:xfrm>
        <a:graphic>
          <a:graphicData uri="http://schemas.openxmlformats.org/drawingml/2006/table">
            <a:tbl>
              <a:tblPr>
                <a:noFill/>
                <a:tableStyleId>{C98E21C9-A7DA-4E81-8A1F-54864733333F}</a:tableStyleId>
              </a:tblPr>
              <a:tblGrid>
                <a:gridCol w="374175"/>
                <a:gridCol w="1436025"/>
              </a:tblGrid>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1</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10 AM ET</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dk2"/>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2</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11 AM ET</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dk2"/>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3</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1 PM ET</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dk2"/>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4</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2 PM ET</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dk2"/>
                    </a:solidFill>
                  </a:tcPr>
                </a:tc>
              </a:tr>
              <a:tr h="309300">
                <a:tc>
                  <a:txBody>
                    <a:bodyPr/>
                    <a:lstStyle/>
                    <a:p>
                      <a:pPr indent="0" lvl="0" marL="0" rtl="0" algn="ctr">
                        <a:lnSpc>
                          <a:spcPct val="115000"/>
                        </a:lnSpc>
                        <a:spcBef>
                          <a:spcPts val="0"/>
                        </a:spcBef>
                        <a:spcAft>
                          <a:spcPts val="0"/>
                        </a:spcAft>
                        <a:buNone/>
                      </a:pPr>
                      <a:r>
                        <a:rPr b="1" lang="en" sz="1100">
                          <a:solidFill>
                            <a:schemeClr val="lt1"/>
                          </a:solidFill>
                          <a:latin typeface="Lato"/>
                          <a:ea typeface="Lato"/>
                          <a:cs typeface="Lato"/>
                          <a:sym typeface="Lato"/>
                        </a:rPr>
                        <a:t>5</a:t>
                      </a:r>
                      <a:endParaRPr b="1" sz="1100">
                        <a:solidFill>
                          <a:schemeClr val="lt1"/>
                        </a:solidFill>
                        <a:latin typeface="Lato"/>
                        <a:ea typeface="Lato"/>
                        <a:cs typeface="Lato"/>
                        <a:sym typeface="Lato"/>
                      </a:endParaRPr>
                    </a:p>
                  </a:txBody>
                  <a:tcPr marT="9125" marB="45700" marR="12700" marL="0" anchor="b">
                    <a:lnL cap="flat" cmpd="sng" w="9525">
                      <a:solidFill>
                        <a:schemeClr val="accent1"/>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lnSpc>
                          <a:spcPct val="115000"/>
                        </a:lnSpc>
                        <a:spcBef>
                          <a:spcPts val="0"/>
                        </a:spcBef>
                        <a:spcAft>
                          <a:spcPts val="0"/>
                        </a:spcAft>
                        <a:buNone/>
                      </a:pPr>
                      <a:r>
                        <a:rPr b="1" lang="en" sz="1100">
                          <a:solidFill>
                            <a:schemeClr val="accent1"/>
                          </a:solidFill>
                          <a:latin typeface="Lato"/>
                          <a:ea typeface="Lato"/>
                          <a:cs typeface="Lato"/>
                          <a:sym typeface="Lato"/>
                        </a:rPr>
                        <a:t>3 PM ET</a:t>
                      </a:r>
                      <a:endParaRPr b="1" sz="1100">
                        <a:solidFill>
                          <a:schemeClr val="accent1"/>
                        </a:solidFill>
                        <a:latin typeface="Lato"/>
                        <a:ea typeface="Lato"/>
                        <a:cs typeface="Lato"/>
                        <a:sym typeface="Lato"/>
                      </a:endParaRPr>
                    </a:p>
                  </a:txBody>
                  <a:tcPr marT="9125" marB="45700" marR="12700" marL="0" anchor="b">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dk2"/>
                    </a:solidFill>
                  </a:tcPr>
                </a:tc>
              </a:tr>
            </a:tbl>
          </a:graphicData>
        </a:graphic>
      </p:graphicFrame>
      <p:pic>
        <p:nvPicPr>
          <p:cNvPr id="262" name="Google Shape;262;p24"/>
          <p:cNvPicPr preferRelativeResize="0"/>
          <p:nvPr/>
        </p:nvPicPr>
        <p:blipFill>
          <a:blip r:embed="rId5">
            <a:alphaModFix/>
          </a:blip>
          <a:stretch>
            <a:fillRect/>
          </a:stretch>
        </p:blipFill>
        <p:spPr>
          <a:xfrm>
            <a:off x="3963125" y="1049559"/>
            <a:ext cx="4807148" cy="10609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5"/>
          <p:cNvSpPr txBox="1"/>
          <p:nvPr/>
        </p:nvSpPr>
        <p:spPr>
          <a:xfrm>
            <a:off x="374600" y="1692738"/>
            <a:ext cx="33219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improves marketing effectiveness</a:t>
            </a:r>
            <a:endParaRPr b="1" sz="1800">
              <a:solidFill>
                <a:schemeClr val="dk1"/>
              </a:solidFill>
              <a:latin typeface="Raleway"/>
              <a:ea typeface="Raleway"/>
              <a:cs typeface="Raleway"/>
              <a:sym typeface="Raleway"/>
            </a:endParaRPr>
          </a:p>
        </p:txBody>
      </p:sp>
      <p:sp>
        <p:nvSpPr>
          <p:cNvPr id="268" name="Google Shape;268;p25"/>
          <p:cNvSpPr txBox="1"/>
          <p:nvPr/>
        </p:nvSpPr>
        <p:spPr>
          <a:xfrm>
            <a:off x="374600" y="2371650"/>
            <a:ext cx="3049500" cy="1024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MikMak provides the world’s leading Toy brands with exclusive first-party consumer insights. With MikMak Insights, you can look into your performance from every angle, and dig deeper than other providers</a:t>
            </a:r>
            <a:endParaRPr sz="1100">
              <a:solidFill>
                <a:schemeClr val="dk1"/>
              </a:solidFill>
              <a:latin typeface="Lato"/>
              <a:ea typeface="Lato"/>
              <a:cs typeface="Lato"/>
              <a:sym typeface="Lato"/>
            </a:endParaRPr>
          </a:p>
        </p:txBody>
      </p:sp>
      <p:sp>
        <p:nvSpPr>
          <p:cNvPr id="269" name="Google Shape;269;p25"/>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270" name="Google Shape;270;p25">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271" name="Google Shape;271;p25"/>
          <p:cNvPicPr preferRelativeResize="0"/>
          <p:nvPr/>
        </p:nvPicPr>
        <p:blipFill rotWithShape="1">
          <a:blip r:embed="rId5">
            <a:alphaModFix/>
          </a:blip>
          <a:srcRect b="0" l="13263" r="15159" t="0"/>
          <a:stretch/>
        </p:blipFill>
        <p:spPr>
          <a:xfrm>
            <a:off x="4004475" y="0"/>
            <a:ext cx="5139523" cy="5143500"/>
          </a:xfrm>
          <a:prstGeom prst="rect">
            <a:avLst/>
          </a:prstGeom>
          <a:noFill/>
          <a:ln>
            <a:noFill/>
          </a:ln>
        </p:spPr>
      </p:pic>
      <p:sp>
        <p:nvSpPr>
          <p:cNvPr id="272" name="Google Shape;272;p25"/>
          <p:cNvSpPr/>
          <p:nvPr/>
        </p:nvSpPr>
        <p:spPr>
          <a:xfrm>
            <a:off x="4004400" y="0"/>
            <a:ext cx="51396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25"/>
          <p:cNvSpPr/>
          <p:nvPr/>
        </p:nvSpPr>
        <p:spPr>
          <a:xfrm>
            <a:off x="4770000" y="982650"/>
            <a:ext cx="3744600" cy="31782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5"/>
          <p:cNvSpPr txBox="1"/>
          <p:nvPr/>
        </p:nvSpPr>
        <p:spPr>
          <a:xfrm>
            <a:off x="4981350" y="1982575"/>
            <a:ext cx="3321900" cy="204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"Gaming, in a digital space, became the new playground. Kids couldn't play together on the physical playground so games became their place to gather and hang out."</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"We think of our websites and our direct to consumer channels as part of an overall consumer experience so we have that direct line of communication with shoppers and then we can use that data and experience to better optimize their whole journey with us."</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Laura Henderson</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EVP of Marketing, Spin Master</a:t>
            </a:r>
            <a:endParaRPr sz="1000">
              <a:solidFill>
                <a:srgbClr val="FFFFFF"/>
              </a:solidFill>
              <a:latin typeface="Lato"/>
              <a:ea typeface="Lato"/>
              <a:cs typeface="Lato"/>
              <a:sym typeface="Lato"/>
            </a:endParaRPr>
          </a:p>
        </p:txBody>
      </p:sp>
      <p:pic>
        <p:nvPicPr>
          <p:cNvPr id="275" name="Google Shape;275;p25"/>
          <p:cNvPicPr preferRelativeResize="0"/>
          <p:nvPr/>
        </p:nvPicPr>
        <p:blipFill rotWithShape="1">
          <a:blip r:embed="rId6">
            <a:alphaModFix/>
          </a:blip>
          <a:srcRect b="34249" l="9271" r="3673" t="13275"/>
          <a:stretch/>
        </p:blipFill>
        <p:spPr>
          <a:xfrm>
            <a:off x="4770000" y="1217850"/>
            <a:ext cx="2024723" cy="639075"/>
          </a:xfrm>
          <a:prstGeom prst="rect">
            <a:avLst/>
          </a:prstGeom>
          <a:noFill/>
          <a:ln>
            <a:noFill/>
          </a:ln>
        </p:spPr>
      </p:pic>
      <p:sp>
        <p:nvSpPr>
          <p:cNvPr id="276" name="Google Shape;276;p25">
            <a:hlinkClick r:id="rId7"/>
          </p:cNvPr>
          <p:cNvSpPr/>
          <p:nvPr/>
        </p:nvSpPr>
        <p:spPr>
          <a:xfrm>
            <a:off x="7146250" y="1421850"/>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77" name="Google Shape;277;p25">
            <a:hlinkClick r:id="rId9"/>
          </p:cNvPr>
          <p:cNvPicPr preferRelativeResize="0"/>
          <p:nvPr/>
        </p:nvPicPr>
        <p:blipFill>
          <a:blip r:embed="rId10">
            <a:alphaModFix/>
          </a:blip>
          <a:stretch>
            <a:fillRect/>
          </a:stretch>
        </p:blipFill>
        <p:spPr>
          <a:xfrm>
            <a:off x="7242150" y="1481650"/>
            <a:ext cx="151275" cy="15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6"/>
          <p:cNvSpPr txBox="1"/>
          <p:nvPr/>
        </p:nvSpPr>
        <p:spPr>
          <a:xfrm>
            <a:off x="374600" y="1649075"/>
            <a:ext cx="3515400" cy="10587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To truly improve performance and lower costs, you must also own and have a consolidated view of your consumer data and audiences.</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b="1" lang="en" sz="1200">
                <a:solidFill>
                  <a:schemeClr val="dk1"/>
                </a:solidFill>
                <a:latin typeface="Lato"/>
                <a:ea typeface="Lato"/>
                <a:cs typeface="Lato"/>
                <a:sym typeface="Lato"/>
              </a:rPr>
              <a:t>Households with 1 child are most likely to shop for Toys online.</a:t>
            </a:r>
            <a:endParaRPr b="1" sz="12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dk1"/>
              </a:solidFill>
              <a:latin typeface="Lato"/>
              <a:ea typeface="Lato"/>
              <a:cs typeface="Lato"/>
              <a:sym typeface="Lato"/>
            </a:endParaRPr>
          </a:p>
        </p:txBody>
      </p:sp>
      <p:sp>
        <p:nvSpPr>
          <p:cNvPr id="283" name="Google Shape;283;p26"/>
          <p:cNvSpPr txBox="1"/>
          <p:nvPr/>
        </p:nvSpPr>
        <p:spPr>
          <a:xfrm>
            <a:off x="374600" y="1093925"/>
            <a:ext cx="3515400" cy="469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Collect first-party data</a:t>
            </a:r>
            <a:endParaRPr b="1" sz="2400">
              <a:solidFill>
                <a:schemeClr val="dk1"/>
              </a:solidFill>
              <a:latin typeface="Raleway"/>
              <a:ea typeface="Raleway"/>
              <a:cs typeface="Raleway"/>
              <a:sym typeface="Raleway"/>
            </a:endParaRPr>
          </a:p>
        </p:txBody>
      </p:sp>
      <p:cxnSp>
        <p:nvCxnSpPr>
          <p:cNvPr id="284" name="Google Shape;284;p26"/>
          <p:cNvCxnSpPr/>
          <p:nvPr/>
        </p:nvCxnSpPr>
        <p:spPr>
          <a:xfrm>
            <a:off x="374600" y="1606100"/>
            <a:ext cx="714900" cy="0"/>
          </a:xfrm>
          <a:prstGeom prst="straightConnector1">
            <a:avLst/>
          </a:prstGeom>
          <a:noFill/>
          <a:ln cap="flat" cmpd="sng" w="19050">
            <a:solidFill>
              <a:schemeClr val="dk1"/>
            </a:solidFill>
            <a:prstDash val="solid"/>
            <a:round/>
            <a:headEnd len="med" w="med" type="none"/>
            <a:tailEnd len="med" w="med" type="none"/>
          </a:ln>
        </p:spPr>
      </p:cxnSp>
      <p:sp>
        <p:nvSpPr>
          <p:cNvPr id="285" name="Google Shape;285;p26"/>
          <p:cNvSpPr txBox="1"/>
          <p:nvPr/>
        </p:nvSpPr>
        <p:spPr>
          <a:xfrm>
            <a:off x="391475" y="798725"/>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Drive Profitability &amp; Reduce Costs</a:t>
            </a:r>
            <a:endParaRPr>
              <a:solidFill>
                <a:schemeClr val="dk1"/>
              </a:solidFill>
              <a:latin typeface="Raleway"/>
              <a:ea typeface="Raleway"/>
              <a:cs typeface="Raleway"/>
              <a:sym typeface="Raleway"/>
            </a:endParaRPr>
          </a:p>
        </p:txBody>
      </p:sp>
      <p:sp>
        <p:nvSpPr>
          <p:cNvPr id="286" name="Google Shape;286;p26"/>
          <p:cNvSpPr/>
          <p:nvPr/>
        </p:nvSpPr>
        <p:spPr>
          <a:xfrm>
            <a:off x="4119100" y="0"/>
            <a:ext cx="5025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7" name="Google Shape;287;p26">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288" name="Google Shape;288;p26"/>
          <p:cNvSpPr txBox="1"/>
          <p:nvPr/>
        </p:nvSpPr>
        <p:spPr>
          <a:xfrm>
            <a:off x="374600" y="2881563"/>
            <a:ext cx="3515400" cy="400200"/>
          </a:xfrm>
          <a:prstGeom prst="rect">
            <a:avLst/>
          </a:prstGeom>
          <a:noFill/>
          <a:ln>
            <a:noFill/>
          </a:ln>
        </p:spPr>
        <p:txBody>
          <a:bodyPr anchorCtr="0" anchor="t" bIns="91425" lIns="0" spcFirstLastPara="1" rIns="0"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Purchase Intent Rate by Household Size</a:t>
            </a:r>
            <a:endParaRPr b="1">
              <a:solidFill>
                <a:srgbClr val="000000"/>
              </a:solidFill>
            </a:endParaRPr>
          </a:p>
        </p:txBody>
      </p:sp>
      <p:sp>
        <p:nvSpPr>
          <p:cNvPr id="289" name="Google Shape;289;p26"/>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sp>
        <p:nvSpPr>
          <p:cNvPr id="290" name="Google Shape;290;p26"/>
          <p:cNvSpPr txBox="1"/>
          <p:nvPr/>
        </p:nvSpPr>
        <p:spPr>
          <a:xfrm>
            <a:off x="4560550" y="360600"/>
            <a:ext cx="4236300" cy="615600"/>
          </a:xfrm>
          <a:prstGeom prst="rect">
            <a:avLst/>
          </a:prstGeom>
          <a:noFill/>
          <a:ln>
            <a:noFill/>
          </a:ln>
        </p:spPr>
        <p:txBody>
          <a:bodyPr anchorCtr="0" anchor="t" bIns="91425" lIns="0" spcFirstLastPara="1" rIns="0"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Baby Boomers drive the most in-market</a:t>
            </a:r>
            <a:br>
              <a:rPr b="1" lang="en">
                <a:latin typeface="Raleway"/>
                <a:ea typeface="Raleway"/>
                <a:cs typeface="Raleway"/>
                <a:sym typeface="Raleway"/>
              </a:rPr>
            </a:br>
            <a:r>
              <a:rPr b="1" lang="en">
                <a:latin typeface="Raleway"/>
                <a:ea typeface="Raleway"/>
                <a:cs typeface="Raleway"/>
                <a:sym typeface="Raleway"/>
              </a:rPr>
              <a:t>traffic to Toy brands</a:t>
            </a:r>
            <a:endParaRPr b="1">
              <a:latin typeface="Raleway"/>
              <a:ea typeface="Raleway"/>
              <a:cs typeface="Raleway"/>
              <a:sym typeface="Raleway"/>
            </a:endParaRPr>
          </a:p>
        </p:txBody>
      </p:sp>
      <p:pic>
        <p:nvPicPr>
          <p:cNvPr id="291" name="Google Shape;291;p26"/>
          <p:cNvPicPr preferRelativeResize="0"/>
          <p:nvPr/>
        </p:nvPicPr>
        <p:blipFill rotWithShape="1">
          <a:blip r:embed="rId5">
            <a:alphaModFix/>
          </a:blip>
          <a:srcRect b="16967" l="0" r="0" t="12974"/>
          <a:stretch/>
        </p:blipFill>
        <p:spPr>
          <a:xfrm>
            <a:off x="4744259" y="1756525"/>
            <a:ext cx="3868883" cy="2706602"/>
          </a:xfrm>
          <a:prstGeom prst="rect">
            <a:avLst/>
          </a:prstGeom>
          <a:noFill/>
          <a:ln>
            <a:noFill/>
          </a:ln>
        </p:spPr>
      </p:pic>
      <p:pic>
        <p:nvPicPr>
          <p:cNvPr id="292" name="Google Shape;292;p26"/>
          <p:cNvPicPr preferRelativeResize="0"/>
          <p:nvPr/>
        </p:nvPicPr>
        <p:blipFill>
          <a:blip r:embed="rId6">
            <a:alphaModFix/>
          </a:blip>
          <a:stretch>
            <a:fillRect/>
          </a:stretch>
        </p:blipFill>
        <p:spPr>
          <a:xfrm>
            <a:off x="374600" y="3378299"/>
            <a:ext cx="3450999" cy="1129771"/>
          </a:xfrm>
          <a:prstGeom prst="rect">
            <a:avLst/>
          </a:prstGeom>
          <a:noFill/>
          <a:ln>
            <a:noFill/>
          </a:ln>
        </p:spPr>
      </p:pic>
      <p:sp>
        <p:nvSpPr>
          <p:cNvPr id="293" name="Google Shape;293;p26"/>
          <p:cNvSpPr txBox="1"/>
          <p:nvPr/>
        </p:nvSpPr>
        <p:spPr>
          <a:xfrm>
            <a:off x="4560550" y="1128413"/>
            <a:ext cx="42363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Age Ranges by Share of Purchase Intent Clicks</a:t>
            </a:r>
            <a:endParaRPr b="1">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7"/>
          <p:cNvSpPr txBox="1"/>
          <p:nvPr/>
        </p:nvSpPr>
        <p:spPr>
          <a:xfrm>
            <a:off x="374600" y="1426400"/>
            <a:ext cx="2627100" cy="6678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provides first-party data</a:t>
            </a:r>
            <a:endParaRPr b="1" sz="1800">
              <a:solidFill>
                <a:srgbClr val="000000"/>
              </a:solidFill>
              <a:latin typeface="Raleway"/>
              <a:ea typeface="Raleway"/>
              <a:cs typeface="Raleway"/>
              <a:sym typeface="Raleway"/>
            </a:endParaRPr>
          </a:p>
        </p:txBody>
      </p:sp>
      <p:sp>
        <p:nvSpPr>
          <p:cNvPr id="299" name="Google Shape;299;p27"/>
          <p:cNvSpPr txBox="1"/>
          <p:nvPr/>
        </p:nvSpPr>
        <p:spPr>
          <a:xfrm>
            <a:off x="374600" y="2094200"/>
            <a:ext cx="2770200" cy="1642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Use first-party data collected by MikMak Commerce to build and segment qualified shopper audiences within your ads managers/DSP to improve media targeting based on product interest, retailer preferences, and channel behavior. You can also retarget or build lookalike audiences to be leveraged across your entire media plan.</a:t>
            </a:r>
            <a:endParaRPr sz="1100">
              <a:solidFill>
                <a:srgbClr val="000000"/>
              </a:solidFill>
              <a:latin typeface="Lato"/>
              <a:ea typeface="Lato"/>
              <a:cs typeface="Lato"/>
              <a:sym typeface="Lato"/>
            </a:endParaRPr>
          </a:p>
        </p:txBody>
      </p:sp>
      <p:sp>
        <p:nvSpPr>
          <p:cNvPr id="300" name="Google Shape;300;p27"/>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301" name="Google Shape;301;p27">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302" name="Google Shape;302;p27"/>
          <p:cNvPicPr preferRelativeResize="0"/>
          <p:nvPr/>
        </p:nvPicPr>
        <p:blipFill rotWithShape="1">
          <a:blip r:embed="rId5">
            <a:alphaModFix/>
          </a:blip>
          <a:srcRect b="0" l="26161" r="0" t="0"/>
          <a:stretch/>
        </p:blipFill>
        <p:spPr>
          <a:xfrm>
            <a:off x="3449600" y="0"/>
            <a:ext cx="5694397"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8"/>
          <p:cNvPicPr preferRelativeResize="0"/>
          <p:nvPr/>
        </p:nvPicPr>
        <p:blipFill>
          <a:blip r:embed="rId3">
            <a:alphaModFix/>
          </a:blip>
          <a:stretch>
            <a:fillRect/>
          </a:stretch>
        </p:blipFill>
        <p:spPr>
          <a:xfrm>
            <a:off x="4118699" y="0"/>
            <a:ext cx="5025299" cy="2148469"/>
          </a:xfrm>
          <a:prstGeom prst="rect">
            <a:avLst/>
          </a:prstGeom>
          <a:noFill/>
          <a:ln>
            <a:noFill/>
          </a:ln>
        </p:spPr>
      </p:pic>
      <p:sp>
        <p:nvSpPr>
          <p:cNvPr id="308" name="Google Shape;308;p28"/>
          <p:cNvSpPr txBox="1"/>
          <p:nvPr/>
        </p:nvSpPr>
        <p:spPr>
          <a:xfrm>
            <a:off x="374600" y="1701325"/>
            <a:ext cx="3350400" cy="4836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Save time and money</a:t>
            </a:r>
            <a:endParaRPr b="1" sz="2400">
              <a:solidFill>
                <a:schemeClr val="dk1"/>
              </a:solidFill>
              <a:latin typeface="Raleway"/>
              <a:ea typeface="Raleway"/>
              <a:cs typeface="Raleway"/>
              <a:sym typeface="Raleway"/>
            </a:endParaRPr>
          </a:p>
        </p:txBody>
      </p:sp>
      <p:sp>
        <p:nvSpPr>
          <p:cNvPr id="309" name="Google Shape;309;p28"/>
          <p:cNvSpPr txBox="1"/>
          <p:nvPr/>
        </p:nvSpPr>
        <p:spPr>
          <a:xfrm>
            <a:off x="374600" y="2432700"/>
            <a:ext cx="3350400" cy="1213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With consistent, real-time reporting and easy access to consumer, retailer, and platform insights, brands’ internal teams and agencies can save a ton of time and money. Couple these insights with best practices, and your team will be sure to gain market share and drive profitability time and time again.</a:t>
            </a:r>
            <a:endParaRPr sz="1100">
              <a:solidFill>
                <a:schemeClr val="dk1"/>
              </a:solidFill>
              <a:latin typeface="Lato"/>
              <a:ea typeface="Lato"/>
              <a:cs typeface="Lato"/>
              <a:sym typeface="Lato"/>
            </a:endParaRPr>
          </a:p>
        </p:txBody>
      </p:sp>
      <p:cxnSp>
        <p:nvCxnSpPr>
          <p:cNvPr id="310" name="Google Shape;310;p28"/>
          <p:cNvCxnSpPr/>
          <p:nvPr/>
        </p:nvCxnSpPr>
        <p:spPr>
          <a:xfrm>
            <a:off x="374600" y="2305600"/>
            <a:ext cx="714900" cy="0"/>
          </a:xfrm>
          <a:prstGeom prst="straightConnector1">
            <a:avLst/>
          </a:prstGeom>
          <a:noFill/>
          <a:ln cap="flat" cmpd="sng" w="19050">
            <a:solidFill>
              <a:schemeClr val="dk1"/>
            </a:solidFill>
            <a:prstDash val="solid"/>
            <a:round/>
            <a:headEnd len="med" w="med" type="none"/>
            <a:tailEnd len="med" w="med" type="none"/>
          </a:ln>
        </p:spPr>
      </p:cxnSp>
      <p:sp>
        <p:nvSpPr>
          <p:cNvPr id="311" name="Google Shape;311;p28"/>
          <p:cNvSpPr txBox="1"/>
          <p:nvPr/>
        </p:nvSpPr>
        <p:spPr>
          <a:xfrm>
            <a:off x="391475" y="1364625"/>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Drive Profitability &amp; Reduce Costs</a:t>
            </a:r>
            <a:endParaRPr>
              <a:solidFill>
                <a:schemeClr val="dk1"/>
              </a:solidFill>
              <a:latin typeface="Raleway"/>
              <a:ea typeface="Raleway"/>
              <a:cs typeface="Raleway"/>
              <a:sym typeface="Raleway"/>
            </a:endParaRPr>
          </a:p>
        </p:txBody>
      </p:sp>
      <p:sp>
        <p:nvSpPr>
          <p:cNvPr id="312" name="Google Shape;312;p28"/>
          <p:cNvSpPr/>
          <p:nvPr/>
        </p:nvSpPr>
        <p:spPr>
          <a:xfrm>
            <a:off x="4119100" y="2113275"/>
            <a:ext cx="5025300" cy="3030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 name="Google Shape;313;p28"/>
          <p:cNvSpPr txBox="1"/>
          <p:nvPr/>
        </p:nvSpPr>
        <p:spPr>
          <a:xfrm>
            <a:off x="4634875" y="2618575"/>
            <a:ext cx="4111800" cy="3327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rgbClr val="000000"/>
                </a:solidFill>
                <a:latin typeface="Raleway"/>
                <a:ea typeface="Raleway"/>
                <a:cs typeface="Raleway"/>
                <a:sym typeface="Raleway"/>
              </a:rPr>
              <a:t>How MikMak saves time and money</a:t>
            </a:r>
            <a:endParaRPr b="1" sz="1800">
              <a:solidFill>
                <a:srgbClr val="000000"/>
              </a:solidFill>
              <a:latin typeface="Raleway"/>
              <a:ea typeface="Raleway"/>
              <a:cs typeface="Raleway"/>
              <a:sym typeface="Raleway"/>
            </a:endParaRPr>
          </a:p>
        </p:txBody>
      </p:sp>
      <p:sp>
        <p:nvSpPr>
          <p:cNvPr id="314" name="Google Shape;314;p28"/>
          <p:cNvSpPr txBox="1"/>
          <p:nvPr/>
        </p:nvSpPr>
        <p:spPr>
          <a:xfrm>
            <a:off x="4634875" y="3103175"/>
            <a:ext cx="4111800" cy="13599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rgbClr val="000000"/>
                </a:solidFill>
                <a:latin typeface="Lato"/>
                <a:ea typeface="Lato"/>
                <a:cs typeface="Lato"/>
                <a:sym typeface="Lato"/>
              </a:rPr>
              <a:t>MikMak offers one easy-to-use global platform that automatically enables consistent reporting and fast decision-making across the entire organization. With the MikMak Platform, brands can also leverage direct integrations with third-party Product Information Management (PIM) platforms including Salsify and Syndigo; as well as Data Visualization Platforms and Data Lakes like </a:t>
            </a:r>
            <a:r>
              <a:rPr lang="en" sz="1100">
                <a:solidFill>
                  <a:srgbClr val="000000"/>
                </a:solidFill>
                <a:latin typeface="Lato"/>
                <a:ea typeface="Lato"/>
                <a:cs typeface="Lato"/>
                <a:sym typeface="Lato"/>
              </a:rPr>
              <a:t>Salesforce and Google Data Studio</a:t>
            </a:r>
            <a:r>
              <a:rPr lang="en" sz="1100">
                <a:solidFill>
                  <a:srgbClr val="000000"/>
                </a:solidFill>
                <a:latin typeface="Lato"/>
                <a:ea typeface="Lato"/>
                <a:cs typeface="Lato"/>
                <a:sym typeface="Lato"/>
              </a:rPr>
              <a:t>.</a:t>
            </a:r>
            <a:endParaRPr sz="1100">
              <a:solidFill>
                <a:srgbClr val="000000"/>
              </a:solidFill>
              <a:latin typeface="Lato"/>
              <a:ea typeface="Lato"/>
              <a:cs typeface="Lato"/>
              <a:sym typeface="Lato"/>
            </a:endParaRPr>
          </a:p>
        </p:txBody>
      </p:sp>
      <p:sp>
        <p:nvSpPr>
          <p:cNvPr id="315" name="Google Shape;315;p28"/>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316" name="Google Shape;316;p28">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20" name="Shape 320"/>
        <p:cNvGrpSpPr/>
        <p:nvPr/>
      </p:nvGrpSpPr>
      <p:grpSpPr>
        <a:xfrm>
          <a:off x="0" y="0"/>
          <a:ext cx="0" cy="0"/>
          <a:chOff x="0" y="0"/>
          <a:chExt cx="0" cy="0"/>
        </a:xfrm>
      </p:grpSpPr>
      <p:sp>
        <p:nvSpPr>
          <p:cNvPr id="321" name="Google Shape;321;p29"/>
          <p:cNvSpPr txBox="1"/>
          <p:nvPr/>
        </p:nvSpPr>
        <p:spPr>
          <a:xfrm>
            <a:off x="732300" y="1146625"/>
            <a:ext cx="7679400" cy="2986800"/>
          </a:xfrm>
          <a:prstGeom prst="rect">
            <a:avLst/>
          </a:prstGeom>
          <a:noFill/>
          <a:ln>
            <a:noFill/>
          </a:ln>
        </p:spPr>
        <p:txBody>
          <a:bodyPr anchorCtr="0" anchor="t" bIns="91425" lIns="0"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ato"/>
              <a:buChar char="●"/>
            </a:pPr>
            <a:r>
              <a:rPr b="1" lang="en" sz="1100">
                <a:solidFill>
                  <a:schemeClr val="dk1"/>
                </a:solidFill>
                <a:latin typeface="Lato"/>
                <a:ea typeface="Lato"/>
                <a:cs typeface="Lato"/>
                <a:sym typeface="Lato"/>
              </a:rPr>
              <a:t>Get the basics down.</a:t>
            </a:r>
            <a:r>
              <a:rPr lang="en" sz="1100">
                <a:solidFill>
                  <a:schemeClr val="dk1"/>
                </a:solidFill>
                <a:latin typeface="Lato"/>
                <a:ea typeface="Lato"/>
                <a:cs typeface="Lato"/>
                <a:sym typeface="Lato"/>
              </a:rPr>
              <a:t> </a:t>
            </a:r>
            <a:r>
              <a:rPr lang="en" sz="1100">
                <a:solidFill>
                  <a:schemeClr val="dk1"/>
                </a:solidFill>
                <a:latin typeface="Lato"/>
                <a:ea typeface="Lato"/>
                <a:cs typeface="Lato"/>
                <a:sym typeface="Lato"/>
              </a:rPr>
              <a:t>Are Facebook, YouTube, and Instagram part of your marketing mix? Are you taking a multichannel approach with multi-retailer checkout?  Are Amazon, Walmart, Amazon, and Target in your check-out options?</a:t>
            </a:r>
            <a:endParaRPr sz="1100">
              <a:solidFill>
                <a:schemeClr val="dk1"/>
              </a:solidFill>
              <a:latin typeface="Lato"/>
              <a:ea typeface="Lato"/>
              <a:cs typeface="Lato"/>
              <a:sym typeface="Lato"/>
            </a:endParaRPr>
          </a:p>
          <a:p>
            <a:pPr indent="-298450" lvl="0" marL="457200" rtl="0" algn="l">
              <a:lnSpc>
                <a:spcPct val="115000"/>
              </a:lnSpc>
              <a:spcBef>
                <a:spcPts val="1000"/>
              </a:spcBef>
              <a:spcAft>
                <a:spcPts val="0"/>
              </a:spcAft>
              <a:buClr>
                <a:schemeClr val="dk1"/>
              </a:buClr>
              <a:buSzPts val="1100"/>
              <a:buFont typeface="Lato"/>
              <a:buChar char="●"/>
            </a:pPr>
            <a:r>
              <a:rPr b="1" lang="en" sz="1100">
                <a:solidFill>
                  <a:schemeClr val="dk1"/>
                </a:solidFill>
                <a:latin typeface="Lato"/>
                <a:ea typeface="Lato"/>
                <a:cs typeface="Lato"/>
                <a:sym typeface="Lato"/>
              </a:rPr>
              <a:t>Develop more nuanced insights for consumer relevance.</a:t>
            </a:r>
            <a:r>
              <a:rPr lang="en" sz="1100">
                <a:solidFill>
                  <a:schemeClr val="dk1"/>
                </a:solidFill>
                <a:latin typeface="Lato"/>
                <a:ea typeface="Lato"/>
                <a:cs typeface="Lato"/>
                <a:sym typeface="Lato"/>
              </a:rPr>
              <a:t> </a:t>
            </a:r>
            <a:r>
              <a:rPr lang="en" sz="1100">
                <a:solidFill>
                  <a:schemeClr val="dk1"/>
                </a:solidFill>
                <a:latin typeface="Lato"/>
                <a:ea typeface="Lato"/>
                <a:cs typeface="Lato"/>
                <a:sym typeface="Lato"/>
              </a:rPr>
              <a:t>Is your brand’s website utilizing multi-retailer checkout? Which channels are part of their shopping journey? Add the channels and retailers that resonate with your consumers to the mix. Is retail media included in your media mix? Can you expand to new formats like QR codes and CTV?</a:t>
            </a:r>
            <a:endParaRPr sz="1100">
              <a:solidFill>
                <a:schemeClr val="dk1"/>
              </a:solidFill>
              <a:latin typeface="Lato"/>
              <a:ea typeface="Lato"/>
              <a:cs typeface="Lato"/>
              <a:sym typeface="Lato"/>
            </a:endParaRPr>
          </a:p>
          <a:p>
            <a:pPr indent="-298450" lvl="0" marL="457200" rtl="0" algn="l">
              <a:lnSpc>
                <a:spcPct val="115000"/>
              </a:lnSpc>
              <a:spcBef>
                <a:spcPts val="1000"/>
              </a:spcBef>
              <a:spcAft>
                <a:spcPts val="0"/>
              </a:spcAft>
              <a:buClr>
                <a:schemeClr val="dk1"/>
              </a:buClr>
              <a:buSzPts val="1100"/>
              <a:buFont typeface="Lato"/>
              <a:buChar char="●"/>
            </a:pPr>
            <a:r>
              <a:rPr b="1" lang="en" sz="1100">
                <a:solidFill>
                  <a:schemeClr val="dk1"/>
                </a:solidFill>
                <a:latin typeface="Lato"/>
                <a:ea typeface="Lato"/>
                <a:cs typeface="Lato"/>
                <a:sym typeface="Lato"/>
              </a:rPr>
              <a:t>Be agile</a:t>
            </a:r>
            <a:r>
              <a:rPr lang="en" sz="1100">
                <a:solidFill>
                  <a:schemeClr val="dk1"/>
                </a:solidFill>
                <a:latin typeface="Lato"/>
                <a:ea typeface="Lato"/>
                <a:cs typeface="Lato"/>
                <a:sym typeface="Lato"/>
              </a:rPr>
              <a:t> and quick with your data, </a:t>
            </a:r>
            <a:r>
              <a:rPr lang="en" sz="1100">
                <a:solidFill>
                  <a:schemeClr val="dk1"/>
                </a:solidFill>
                <a:latin typeface="Lato"/>
                <a:ea typeface="Lato"/>
                <a:cs typeface="Lato"/>
                <a:sym typeface="Lato"/>
              </a:rPr>
              <a:t>and use insights to adjust your creative and advertising methods effectively</a:t>
            </a:r>
            <a:endParaRPr sz="1100">
              <a:solidFill>
                <a:schemeClr val="dk1"/>
              </a:solidFill>
              <a:latin typeface="Lato"/>
              <a:ea typeface="Lato"/>
              <a:cs typeface="Lato"/>
              <a:sym typeface="Lato"/>
            </a:endParaRPr>
          </a:p>
          <a:p>
            <a:pPr indent="-298450" lvl="0" marL="457200" rtl="0" algn="l">
              <a:lnSpc>
                <a:spcPct val="115000"/>
              </a:lnSpc>
              <a:spcBef>
                <a:spcPts val="1000"/>
              </a:spcBef>
              <a:spcAft>
                <a:spcPts val="0"/>
              </a:spcAft>
              <a:buClr>
                <a:schemeClr val="dk1"/>
              </a:buClr>
              <a:buSzPts val="1100"/>
              <a:buFont typeface="Lato"/>
              <a:buChar char="●"/>
            </a:pPr>
            <a:r>
              <a:rPr b="1" lang="en" sz="1100">
                <a:solidFill>
                  <a:schemeClr val="dk1"/>
                </a:solidFill>
                <a:latin typeface="Lato"/>
                <a:ea typeface="Lato"/>
                <a:cs typeface="Lato"/>
                <a:sym typeface="Lato"/>
              </a:rPr>
              <a:t>Explore growth opportunities.</a:t>
            </a:r>
            <a:r>
              <a:rPr lang="en" sz="1100">
                <a:solidFill>
                  <a:schemeClr val="dk1"/>
                </a:solidFill>
                <a:latin typeface="Lato"/>
                <a:ea typeface="Lato"/>
                <a:cs typeface="Lato"/>
                <a:sym typeface="Lato"/>
              </a:rPr>
              <a:t> </a:t>
            </a:r>
            <a:r>
              <a:rPr lang="en" sz="1100">
                <a:solidFill>
                  <a:schemeClr val="dk1"/>
                </a:solidFill>
                <a:latin typeface="Lato"/>
                <a:ea typeface="Lato"/>
                <a:cs typeface="Lato"/>
                <a:sym typeface="Lato"/>
              </a:rPr>
              <a:t>Check your performance against category (and subcategory!) benchmarks to see how you stack up against the competition. A/B test creative and messaging to see if purchase intent increases.</a:t>
            </a:r>
            <a:endParaRPr sz="1100">
              <a:solidFill>
                <a:schemeClr val="dk1"/>
              </a:solidFill>
              <a:latin typeface="Lato"/>
              <a:ea typeface="Lato"/>
              <a:cs typeface="Lato"/>
              <a:sym typeface="Lato"/>
            </a:endParaRPr>
          </a:p>
          <a:p>
            <a:pPr indent="-298450" lvl="0" marL="457200" rtl="0" algn="l">
              <a:lnSpc>
                <a:spcPct val="115000"/>
              </a:lnSpc>
              <a:spcBef>
                <a:spcPts val="1000"/>
              </a:spcBef>
              <a:spcAft>
                <a:spcPts val="1000"/>
              </a:spcAft>
              <a:buClr>
                <a:schemeClr val="dk1"/>
              </a:buClr>
              <a:buSzPts val="1100"/>
              <a:buFont typeface="Lato"/>
              <a:buChar char="●"/>
            </a:pPr>
            <a:r>
              <a:rPr b="1" lang="en" sz="1100">
                <a:solidFill>
                  <a:schemeClr val="dk1"/>
                </a:solidFill>
                <a:latin typeface="Lato"/>
                <a:ea typeface="Lato"/>
                <a:cs typeface="Lato"/>
                <a:sym typeface="Lato"/>
              </a:rPr>
              <a:t>We're here to help. </a:t>
            </a:r>
            <a:r>
              <a:rPr lang="en" sz="1100">
                <a:solidFill>
                  <a:schemeClr val="dk1"/>
                </a:solidFill>
                <a:latin typeface="Lato"/>
                <a:ea typeface="Lato"/>
                <a:cs typeface="Lato"/>
                <a:sym typeface="Lato"/>
              </a:rPr>
              <a:t>MikMak helps multichannel brands gain deeper consumer insights to grow and protect market share. Contact us at </a:t>
            </a:r>
            <a:r>
              <a:rPr lang="en" sz="1100" u="sng">
                <a:solidFill>
                  <a:schemeClr val="dk1"/>
                </a:solidFill>
                <a:latin typeface="Lato"/>
                <a:ea typeface="Lato"/>
                <a:cs typeface="Lato"/>
                <a:sym typeface="Lato"/>
                <a:hlinkClick r:id="rId3">
                  <a:extLst>
                    <a:ext uri="{A12FA001-AC4F-418D-AE19-62706E023703}">
                      <ahyp:hlinkClr val="tx"/>
                    </a:ext>
                  </a:extLst>
                </a:hlinkClick>
              </a:rPr>
              <a:t>marketing@mikmak.com</a:t>
            </a:r>
            <a:r>
              <a:rPr lang="en" sz="1100">
                <a:solidFill>
                  <a:schemeClr val="dk1"/>
                </a:solidFill>
                <a:latin typeface="Lato"/>
                <a:ea typeface="Lato"/>
                <a:cs typeface="Lato"/>
                <a:sym typeface="Lato"/>
              </a:rPr>
              <a:t>!</a:t>
            </a:r>
            <a:endParaRPr sz="1100">
              <a:solidFill>
                <a:schemeClr val="dk1"/>
              </a:solidFill>
              <a:latin typeface="Lato"/>
              <a:ea typeface="Lato"/>
              <a:cs typeface="Lato"/>
              <a:sym typeface="Lato"/>
            </a:endParaRPr>
          </a:p>
        </p:txBody>
      </p:sp>
      <p:sp>
        <p:nvSpPr>
          <p:cNvPr id="322" name="Google Shape;322;p29"/>
          <p:cNvSpPr txBox="1"/>
          <p:nvPr/>
        </p:nvSpPr>
        <p:spPr>
          <a:xfrm>
            <a:off x="869700" y="618150"/>
            <a:ext cx="4395600" cy="4617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Your eCommerce Marketing Checklist</a:t>
            </a:r>
            <a:endParaRPr b="1" sz="1800">
              <a:solidFill>
                <a:schemeClr val="dk1"/>
              </a:solidFill>
              <a:latin typeface="Raleway"/>
              <a:ea typeface="Raleway"/>
              <a:cs typeface="Raleway"/>
              <a:sym typeface="Raleway"/>
            </a:endParaRPr>
          </a:p>
        </p:txBody>
      </p:sp>
      <p:pic>
        <p:nvPicPr>
          <p:cNvPr id="323" name="Google Shape;323;p29">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27" name="Shape 327"/>
        <p:cNvGrpSpPr/>
        <p:nvPr/>
      </p:nvGrpSpPr>
      <p:grpSpPr>
        <a:xfrm>
          <a:off x="0" y="0"/>
          <a:ext cx="0" cy="0"/>
          <a:chOff x="0" y="0"/>
          <a:chExt cx="0" cy="0"/>
        </a:xfrm>
      </p:grpSpPr>
      <p:sp>
        <p:nvSpPr>
          <p:cNvPr id="328" name="Google Shape;328;p30"/>
          <p:cNvSpPr txBox="1"/>
          <p:nvPr/>
        </p:nvSpPr>
        <p:spPr>
          <a:xfrm>
            <a:off x="622825" y="781625"/>
            <a:ext cx="3804300" cy="1186800"/>
          </a:xfrm>
          <a:prstGeom prst="rect">
            <a:avLst/>
          </a:prstGeom>
          <a:noFill/>
          <a:ln>
            <a:noFill/>
          </a:ln>
        </p:spPr>
        <p:txBody>
          <a:bodyPr anchorCtr="0" anchor="ctr" bIns="28575" lIns="0" spcFirstLastPara="1" rIns="28575" wrap="square" tIns="28575">
            <a:noAutofit/>
          </a:bodyPr>
          <a:lstStyle/>
          <a:p>
            <a:pPr indent="0" lvl="0" marL="0" marR="0" rtl="0" algn="l">
              <a:lnSpc>
                <a:spcPct val="115000"/>
              </a:lnSpc>
              <a:spcBef>
                <a:spcPts val="0"/>
              </a:spcBef>
              <a:spcAft>
                <a:spcPts val="0"/>
              </a:spcAft>
              <a:buClr>
                <a:srgbClr val="D03DA8"/>
              </a:buClr>
              <a:buSzPts val="1500"/>
              <a:buFont typeface="Helvetica Neue"/>
              <a:buNone/>
            </a:pPr>
            <a:r>
              <a:rPr lang="en" sz="1800">
                <a:solidFill>
                  <a:srgbClr val="FFFFFF"/>
                </a:solidFill>
                <a:latin typeface="Raleway ExtraBold"/>
                <a:ea typeface="Raleway ExtraBold"/>
                <a:cs typeface="Raleway ExtraBold"/>
                <a:sym typeface="Raleway ExtraBold"/>
              </a:rPr>
              <a:t>All data and insights from this Category Benchmark and Insights are sourced from the MikMak Shopping Index.</a:t>
            </a:r>
            <a:endParaRPr sz="1800">
              <a:solidFill>
                <a:srgbClr val="FFFFFF"/>
              </a:solidFill>
              <a:latin typeface="Raleway ExtraBold"/>
              <a:ea typeface="Raleway ExtraBold"/>
              <a:cs typeface="Raleway ExtraBold"/>
              <a:sym typeface="Raleway ExtraBold"/>
            </a:endParaRPr>
          </a:p>
        </p:txBody>
      </p:sp>
      <p:sp>
        <p:nvSpPr>
          <p:cNvPr id="329" name="Google Shape;329;p30"/>
          <p:cNvSpPr txBox="1"/>
          <p:nvPr/>
        </p:nvSpPr>
        <p:spPr>
          <a:xfrm>
            <a:off x="546525" y="2333675"/>
            <a:ext cx="3923400" cy="15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4,000 retailer integrations to understand consumer online shopping behavior.</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All data in this report is from 1/1/22 - 8/15/23.</a:t>
            </a:r>
            <a:endParaRPr sz="1000">
              <a:solidFill>
                <a:srgbClr val="FFFFFF"/>
              </a:solidFill>
              <a:latin typeface="Lato"/>
              <a:ea typeface="Lato"/>
              <a:cs typeface="Lato"/>
              <a:sym typeface="Lato"/>
            </a:endParaRPr>
          </a:p>
        </p:txBody>
      </p:sp>
      <p:cxnSp>
        <p:nvCxnSpPr>
          <p:cNvPr id="330" name="Google Shape;330;p30"/>
          <p:cNvCxnSpPr/>
          <p:nvPr/>
        </p:nvCxnSpPr>
        <p:spPr>
          <a:xfrm flipH="1" rot="10800000">
            <a:off x="622829" y="2181763"/>
            <a:ext cx="879300" cy="2700"/>
          </a:xfrm>
          <a:prstGeom prst="straightConnector1">
            <a:avLst/>
          </a:prstGeom>
          <a:noFill/>
          <a:ln cap="flat" cmpd="sng" w="19050">
            <a:solidFill>
              <a:srgbClr val="FFFFFF"/>
            </a:solidFill>
            <a:prstDash val="solid"/>
            <a:round/>
            <a:headEnd len="med" w="med" type="none"/>
            <a:tailEnd len="med" w="med" type="none"/>
          </a:ln>
        </p:spPr>
      </p:cxnSp>
      <p:sp>
        <p:nvSpPr>
          <p:cNvPr id="331" name="Google Shape;331;p30"/>
          <p:cNvSpPr/>
          <p:nvPr/>
        </p:nvSpPr>
        <p:spPr>
          <a:xfrm flipH="1">
            <a:off x="5057425" y="1589200"/>
            <a:ext cx="3105900" cy="18492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0"/>
          <p:cNvSpPr/>
          <p:nvPr/>
        </p:nvSpPr>
        <p:spPr>
          <a:xfrm>
            <a:off x="7958700" y="1589200"/>
            <a:ext cx="1185300" cy="184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
          <p:cNvSpPr txBox="1"/>
          <p:nvPr/>
        </p:nvSpPr>
        <p:spPr>
          <a:xfrm>
            <a:off x="5243475" y="1769600"/>
            <a:ext cx="3144900" cy="151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00"/>
                </a:solidFill>
                <a:latin typeface="Raleway"/>
                <a:ea typeface="Raleway"/>
                <a:cs typeface="Raleway"/>
                <a:sym typeface="Raleway"/>
              </a:rPr>
              <a:t>Let’s chat!</a:t>
            </a:r>
            <a:endParaRPr b="1" sz="16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a:latin typeface="Lato"/>
                <a:ea typeface="Lato"/>
                <a:cs typeface="Lato"/>
                <a:sym typeface="Lato"/>
              </a:rPr>
              <a:t>Want to get even more insights?</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Looking for a different category?</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
                <a:solidFill>
                  <a:srgbClr val="000000"/>
                </a:solidFill>
                <a:latin typeface="Lato"/>
                <a:ea typeface="Lato"/>
                <a:cs typeface="Lato"/>
                <a:sym typeface="Lato"/>
              </a:rPr>
              <a:t>Contact </a:t>
            </a:r>
            <a:r>
              <a:rPr b="1" lang="en" u="sng">
                <a:solidFill>
                  <a:schemeClr val="accent3"/>
                </a:solidFill>
                <a:latin typeface="Lato"/>
                <a:ea typeface="Lato"/>
                <a:cs typeface="Lato"/>
                <a:sym typeface="Lato"/>
                <a:hlinkClick r:id="rId3">
                  <a:extLst>
                    <a:ext uri="{A12FA001-AC4F-418D-AE19-62706E023703}">
                      <ahyp:hlinkClr val="tx"/>
                    </a:ext>
                  </a:extLst>
                </a:hlinkClick>
              </a:rPr>
              <a:t>marketing@mikmak.com</a:t>
            </a:r>
            <a:r>
              <a:rPr lang="en">
                <a:solidFill>
                  <a:srgbClr val="000000"/>
                </a:solidFill>
                <a:latin typeface="Lato"/>
                <a:ea typeface="Lato"/>
                <a:cs typeface="Lato"/>
                <a:sym typeface="Lato"/>
              </a:rPr>
              <a:t>!</a:t>
            </a:r>
            <a:endParaRPr>
              <a:solidFill>
                <a:srgbClr val="000000"/>
              </a:solidFill>
              <a:latin typeface="Lato"/>
              <a:ea typeface="Lato"/>
              <a:cs typeface="Lato"/>
              <a:sym typeface="Lato"/>
            </a:endParaRPr>
          </a:p>
        </p:txBody>
      </p:sp>
      <p:pic>
        <p:nvPicPr>
          <p:cNvPr id="334" name="Google Shape;334;p30">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65" name="Google Shape;65;p14"/>
          <p:cNvSpPr txBox="1"/>
          <p:nvPr/>
        </p:nvSpPr>
        <p:spPr>
          <a:xfrm>
            <a:off x="374600" y="722325"/>
            <a:ext cx="3981000" cy="527400"/>
          </a:xfrm>
          <a:prstGeom prst="rect">
            <a:avLst/>
          </a:prstGeom>
          <a:noFill/>
          <a:ln>
            <a:noFill/>
          </a:ln>
        </p:spPr>
        <p:txBody>
          <a:bodyPr anchorCtr="0" anchor="ctr" bIns="91425" lIns="0" spcFirstLastPara="1" rIns="2857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Overview</a:t>
            </a:r>
            <a:endParaRPr sz="2400">
              <a:solidFill>
                <a:schemeClr val="dk1"/>
              </a:solidFill>
              <a:latin typeface="Raleway Black"/>
              <a:ea typeface="Raleway Black"/>
              <a:cs typeface="Raleway Black"/>
              <a:sym typeface="Raleway Black"/>
            </a:endParaRPr>
          </a:p>
        </p:txBody>
      </p:sp>
      <p:sp>
        <p:nvSpPr>
          <p:cNvPr id="66" name="Google Shape;66;p14"/>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sp>
        <p:nvSpPr>
          <p:cNvPr id="67" name="Google Shape;67;p14"/>
          <p:cNvSpPr/>
          <p:nvPr/>
        </p:nvSpPr>
        <p:spPr>
          <a:xfrm>
            <a:off x="374600" y="1389750"/>
            <a:ext cx="3981000" cy="843900"/>
          </a:xfrm>
          <a:prstGeom prst="roundRect">
            <a:avLst>
              <a:gd fmla="val 5308" name="adj"/>
            </a:avLst>
          </a:prstGeom>
          <a:solidFill>
            <a:schemeClr val="dk2"/>
          </a:solidFill>
          <a:ln cap="flat" cmpd="sng" w="9525">
            <a:solidFill>
              <a:srgbClr val="E0E6EA"/>
            </a:solidFill>
            <a:prstDash val="solid"/>
            <a:round/>
            <a:headEnd len="sm" w="sm" type="none"/>
            <a:tailEnd len="sm" w="sm" type="none"/>
          </a:ln>
        </p:spPr>
        <p:txBody>
          <a:bodyPr anchorCtr="0" anchor="ctr" bIns="182875" lIns="182875" spcFirstLastPara="1" rIns="91425" wrap="square" tIns="182875">
            <a:noAutofit/>
          </a:bodyPr>
          <a:lstStyle/>
          <a:p>
            <a:pPr indent="0" lvl="0" marL="0" rtl="0" algn="l">
              <a:spcBef>
                <a:spcPts val="0"/>
              </a:spcBef>
              <a:spcAft>
                <a:spcPts val="0"/>
              </a:spcAft>
              <a:buNone/>
            </a:pPr>
            <a:r>
              <a:rPr lang="en" sz="1100">
                <a:solidFill>
                  <a:schemeClr val="dk1"/>
                </a:solidFill>
                <a:latin typeface="Lato"/>
                <a:ea typeface="Lato"/>
                <a:cs typeface="Lato"/>
                <a:sym typeface="Lato"/>
              </a:rPr>
              <a:t>According to </a:t>
            </a:r>
            <a:r>
              <a:rPr lang="en" sz="1100" u="sng">
                <a:solidFill>
                  <a:schemeClr val="hlink"/>
                </a:solidFill>
                <a:latin typeface="Lato"/>
                <a:ea typeface="Lato"/>
                <a:cs typeface="Lato"/>
                <a:sym typeface="Lato"/>
                <a:hlinkClick r:id="rId5"/>
              </a:rPr>
              <a:t>Statista</a:t>
            </a:r>
            <a:r>
              <a:rPr lang="en" sz="1100">
                <a:solidFill>
                  <a:schemeClr val="dk1"/>
                </a:solidFill>
                <a:latin typeface="Lato"/>
                <a:ea typeface="Lato"/>
                <a:cs typeface="Lato"/>
                <a:sym typeface="Lato"/>
              </a:rPr>
              <a:t>, eCommerce revenue for the Toys and Hobby industry is projected to reach $256.33 million in 2023, and grow to $385.17 million by 2027</a:t>
            </a:r>
            <a:endParaRPr sz="800">
              <a:solidFill>
                <a:schemeClr val="dk1"/>
              </a:solidFill>
              <a:latin typeface="Lato"/>
              <a:ea typeface="Lato"/>
              <a:cs typeface="Lato"/>
              <a:sym typeface="Lato"/>
            </a:endParaRPr>
          </a:p>
        </p:txBody>
      </p:sp>
      <p:sp>
        <p:nvSpPr>
          <p:cNvPr id="68" name="Google Shape;68;p14"/>
          <p:cNvSpPr/>
          <p:nvPr/>
        </p:nvSpPr>
        <p:spPr>
          <a:xfrm>
            <a:off x="374600" y="2429251"/>
            <a:ext cx="3981000" cy="843900"/>
          </a:xfrm>
          <a:prstGeom prst="roundRect">
            <a:avLst>
              <a:gd fmla="val 5308" name="adj"/>
            </a:avLst>
          </a:prstGeom>
          <a:solidFill>
            <a:schemeClr val="dk2"/>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solidFill>
                  <a:schemeClr val="dk1"/>
                </a:solidFill>
                <a:latin typeface="Lato"/>
                <a:ea typeface="Lato"/>
                <a:cs typeface="Lato"/>
                <a:sym typeface="Lato"/>
              </a:rPr>
              <a:t>MikMak Commerce-enabled Brand Websites drive the highest Purchase Intent Rates* for Toy brands compared to other channels</a:t>
            </a:r>
            <a:endParaRPr sz="1100">
              <a:solidFill>
                <a:schemeClr val="dk1"/>
              </a:solidFill>
              <a:latin typeface="Lato"/>
              <a:ea typeface="Lato"/>
              <a:cs typeface="Lato"/>
              <a:sym typeface="Lato"/>
            </a:endParaRPr>
          </a:p>
        </p:txBody>
      </p:sp>
      <p:sp>
        <p:nvSpPr>
          <p:cNvPr id="69" name="Google Shape;69;p14"/>
          <p:cNvSpPr/>
          <p:nvPr/>
        </p:nvSpPr>
        <p:spPr>
          <a:xfrm>
            <a:off x="374600" y="3468752"/>
            <a:ext cx="3981000" cy="843900"/>
          </a:xfrm>
          <a:prstGeom prst="roundRect">
            <a:avLst>
              <a:gd fmla="val 5308" name="adj"/>
            </a:avLst>
          </a:prstGeom>
          <a:solidFill>
            <a:schemeClr val="dk2"/>
          </a:solidFill>
          <a:ln cap="flat" cmpd="sng" w="9525">
            <a:solidFill>
              <a:srgbClr val="E0E6EA"/>
            </a:solidFill>
            <a:prstDash val="solid"/>
            <a:round/>
            <a:headEnd len="sm" w="sm" type="none"/>
            <a:tailEnd len="sm" w="sm" type="none"/>
          </a:ln>
        </p:spPr>
        <p:txBody>
          <a:bodyPr anchorCtr="0" anchor="ctr" bIns="182875" lIns="182875" spcFirstLastPara="1" rIns="182875" wrap="square" tIns="182875">
            <a:noAutofit/>
          </a:bodyPr>
          <a:lstStyle/>
          <a:p>
            <a:pPr indent="0" lvl="0" marL="0" rtl="0" algn="l">
              <a:spcBef>
                <a:spcPts val="0"/>
              </a:spcBef>
              <a:spcAft>
                <a:spcPts val="0"/>
              </a:spcAft>
              <a:buNone/>
            </a:pPr>
            <a:r>
              <a:rPr lang="en" sz="1100">
                <a:solidFill>
                  <a:schemeClr val="dk1"/>
                </a:solidFill>
                <a:latin typeface="Lato"/>
                <a:ea typeface="Lato"/>
                <a:cs typeface="Lato"/>
                <a:sym typeface="Lato"/>
              </a:rPr>
              <a:t>Walmart is the most popular online retailer for Toy Brands based on Share of Purchase Intent Clicks</a:t>
            </a:r>
            <a:endParaRPr sz="1100">
              <a:solidFill>
                <a:schemeClr val="dk1"/>
              </a:solidFill>
              <a:latin typeface="Lato"/>
              <a:ea typeface="Lato"/>
              <a:cs typeface="Lato"/>
              <a:sym typeface="Lato"/>
            </a:endParaRPr>
          </a:p>
        </p:txBody>
      </p:sp>
      <p:pic>
        <p:nvPicPr>
          <p:cNvPr id="70" name="Google Shape;70;p14"/>
          <p:cNvPicPr preferRelativeResize="0"/>
          <p:nvPr/>
        </p:nvPicPr>
        <p:blipFill rotWithShape="1">
          <a:blip r:embed="rId6">
            <a:alphaModFix/>
          </a:blip>
          <a:srcRect b="0" l="31042" r="11736" t="0"/>
          <a:stretch/>
        </p:blipFill>
        <p:spPr>
          <a:xfrm flipH="1">
            <a:off x="4728000" y="0"/>
            <a:ext cx="4416000" cy="5143501"/>
          </a:xfrm>
          <a:prstGeom prst="rect">
            <a:avLst/>
          </a:prstGeom>
          <a:noFill/>
          <a:ln>
            <a:noFill/>
          </a:ln>
        </p:spPr>
      </p:pic>
      <p:grpSp>
        <p:nvGrpSpPr>
          <p:cNvPr id="71" name="Google Shape;71;p14"/>
          <p:cNvGrpSpPr/>
          <p:nvPr/>
        </p:nvGrpSpPr>
        <p:grpSpPr>
          <a:xfrm>
            <a:off x="5181938" y="554525"/>
            <a:ext cx="2433600" cy="835225"/>
            <a:chOff x="374600" y="3459950"/>
            <a:chExt cx="2433600" cy="835225"/>
          </a:xfrm>
        </p:grpSpPr>
        <p:sp>
          <p:nvSpPr>
            <p:cNvPr id="72" name="Google Shape;72;p14"/>
            <p:cNvSpPr/>
            <p:nvPr/>
          </p:nvSpPr>
          <p:spPr>
            <a:xfrm>
              <a:off x="374600" y="3580275"/>
              <a:ext cx="2433600" cy="714900"/>
            </a:xfrm>
            <a:prstGeom prst="roundRect">
              <a:avLst>
                <a:gd fmla="val 7532" name="adj"/>
              </a:avLst>
            </a:prstGeom>
            <a:solidFill>
              <a:schemeClr val="dk2"/>
            </a:solidFill>
            <a:ln cap="flat" cmpd="sng" w="9525">
              <a:solidFill>
                <a:srgbClr val="E0E6EA"/>
              </a:solidFill>
              <a:prstDash val="solid"/>
              <a:round/>
              <a:headEnd len="sm" w="sm" type="none"/>
              <a:tailEnd len="sm" w="sm" type="none"/>
            </a:ln>
            <a:effectLst>
              <a:outerShdw blurRad="28575" rotWithShape="0" algn="bl" dir="336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a:off x="502400" y="3767750"/>
              <a:ext cx="219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900">
                  <a:solidFill>
                    <a:schemeClr val="dk1"/>
                  </a:solidFill>
                  <a:latin typeface="Lato"/>
                  <a:ea typeface="Lato"/>
                  <a:cs typeface="Lato"/>
                  <a:sym typeface="Lato"/>
                </a:rPr>
                <a:t>The percentage of shoppers who clicked through to at least one retailer.</a:t>
              </a:r>
              <a:endParaRPr sz="900">
                <a:solidFill>
                  <a:schemeClr val="dk1"/>
                </a:solidFill>
                <a:latin typeface="Lato"/>
                <a:ea typeface="Lato"/>
                <a:cs typeface="Lato"/>
                <a:sym typeface="Lato"/>
              </a:endParaRPr>
            </a:p>
          </p:txBody>
        </p:sp>
        <p:grpSp>
          <p:nvGrpSpPr>
            <p:cNvPr id="74" name="Google Shape;74;p14"/>
            <p:cNvGrpSpPr/>
            <p:nvPr/>
          </p:nvGrpSpPr>
          <p:grpSpPr>
            <a:xfrm>
              <a:off x="505675" y="3459950"/>
              <a:ext cx="1514400" cy="323100"/>
              <a:chOff x="613150" y="3872663"/>
              <a:chExt cx="1514400" cy="323100"/>
            </a:xfrm>
          </p:grpSpPr>
          <p:sp>
            <p:nvSpPr>
              <p:cNvPr id="75" name="Google Shape;75;p14"/>
              <p:cNvSpPr/>
              <p:nvPr/>
            </p:nvSpPr>
            <p:spPr>
              <a:xfrm>
                <a:off x="613150" y="3901913"/>
                <a:ext cx="1394100" cy="24930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nvSpPr>
            <p:spPr>
              <a:xfrm>
                <a:off x="733450" y="3872663"/>
                <a:ext cx="1394100" cy="3231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*Purchase Intent Rate: </a:t>
                </a:r>
                <a:endParaRPr b="1" sz="900">
                  <a:solidFill>
                    <a:srgbClr val="FFFFFF"/>
                  </a:solidFill>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5"/>
          <p:cNvSpPr txBox="1"/>
          <p:nvPr/>
        </p:nvSpPr>
        <p:spPr>
          <a:xfrm>
            <a:off x="374600" y="1436900"/>
            <a:ext cx="3554400" cy="793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Make your products discoverable</a:t>
            </a:r>
            <a:endParaRPr b="1" sz="2400">
              <a:solidFill>
                <a:schemeClr val="dk1"/>
              </a:solidFill>
              <a:latin typeface="Raleway"/>
              <a:ea typeface="Raleway"/>
              <a:cs typeface="Raleway"/>
              <a:sym typeface="Raleway"/>
            </a:endParaRPr>
          </a:p>
        </p:txBody>
      </p:sp>
      <p:sp>
        <p:nvSpPr>
          <p:cNvPr id="82" name="Google Shape;82;p15"/>
          <p:cNvSpPr txBox="1"/>
          <p:nvPr/>
        </p:nvSpPr>
        <p:spPr>
          <a:xfrm>
            <a:off x="374600" y="1100200"/>
            <a:ext cx="35544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Accelerate Sales &amp; Market Share</a:t>
            </a:r>
            <a:endParaRPr>
              <a:solidFill>
                <a:schemeClr val="dk1"/>
              </a:solidFill>
              <a:latin typeface="Raleway"/>
              <a:ea typeface="Raleway"/>
              <a:cs typeface="Raleway"/>
              <a:sym typeface="Raleway"/>
            </a:endParaRPr>
          </a:p>
        </p:txBody>
      </p:sp>
      <p:cxnSp>
        <p:nvCxnSpPr>
          <p:cNvPr id="83" name="Google Shape;83;p15"/>
          <p:cNvCxnSpPr/>
          <p:nvPr/>
        </p:nvCxnSpPr>
        <p:spPr>
          <a:xfrm>
            <a:off x="374600" y="2402763"/>
            <a:ext cx="714900" cy="0"/>
          </a:xfrm>
          <a:prstGeom prst="straightConnector1">
            <a:avLst/>
          </a:prstGeom>
          <a:noFill/>
          <a:ln cap="flat" cmpd="sng" w="19050">
            <a:solidFill>
              <a:schemeClr val="dk1"/>
            </a:solidFill>
            <a:prstDash val="solid"/>
            <a:round/>
            <a:headEnd len="med" w="med" type="none"/>
            <a:tailEnd len="med" w="med" type="none"/>
          </a:ln>
        </p:spPr>
      </p:cxnSp>
      <p:sp>
        <p:nvSpPr>
          <p:cNvPr id="84" name="Google Shape;84;p15"/>
          <p:cNvSpPr txBox="1"/>
          <p:nvPr/>
        </p:nvSpPr>
        <p:spPr>
          <a:xfrm>
            <a:off x="374600" y="2579975"/>
            <a:ext cx="3554400" cy="1183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For any brand, it is important that across all media and brand websites, shoppers can find and buy your Toy Brand products faster, in-store and online.</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Across all channels, Toy brands have an average category benchmark Purchase Intent Rate of 17 percent.</a:t>
            </a:r>
            <a:endParaRPr sz="1100">
              <a:solidFill>
                <a:schemeClr val="dk1"/>
              </a:solidFill>
              <a:latin typeface="Lato"/>
              <a:ea typeface="Lato"/>
              <a:cs typeface="Lato"/>
              <a:sym typeface="Lato"/>
            </a:endParaRPr>
          </a:p>
        </p:txBody>
      </p:sp>
      <p:sp>
        <p:nvSpPr>
          <p:cNvPr id="85" name="Google Shape;85;p15"/>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86" name="Google Shape;86;p15">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87" name="Google Shape;87;p15"/>
          <p:cNvSpPr/>
          <p:nvPr/>
        </p:nvSpPr>
        <p:spPr>
          <a:xfrm>
            <a:off x="4355525" y="0"/>
            <a:ext cx="47886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5"/>
          <p:cNvSpPr txBox="1"/>
          <p:nvPr/>
        </p:nvSpPr>
        <p:spPr>
          <a:xfrm>
            <a:off x="4733050" y="1460325"/>
            <a:ext cx="41355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Purchase Intent Rates by Channel Type</a:t>
            </a:r>
            <a:endParaRPr b="1">
              <a:solidFill>
                <a:srgbClr val="000000"/>
              </a:solidFill>
            </a:endParaRPr>
          </a:p>
        </p:txBody>
      </p:sp>
      <p:sp>
        <p:nvSpPr>
          <p:cNvPr id="89" name="Google Shape;89;p15"/>
          <p:cNvSpPr txBox="1"/>
          <p:nvPr/>
        </p:nvSpPr>
        <p:spPr>
          <a:xfrm>
            <a:off x="4733050" y="360600"/>
            <a:ext cx="4135500" cy="1033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Right now, for Toy brands, their MikMak Commerce-enabled brand websites drive the highest Purchase Intent Rates* with 67.5 percent Email drives the second highest with 33 percent. Social ads follow with 12.3  percent, then Video at 6.7 percent, and Brand Websites at 5.7 percent.</a:t>
            </a:r>
            <a:endParaRPr sz="1100">
              <a:solidFill>
                <a:schemeClr val="dk1"/>
              </a:solidFill>
              <a:latin typeface="Lato"/>
              <a:ea typeface="Lato"/>
              <a:cs typeface="Lato"/>
              <a:sym typeface="Lato"/>
            </a:endParaRPr>
          </a:p>
        </p:txBody>
      </p:sp>
      <p:graphicFrame>
        <p:nvGraphicFramePr>
          <p:cNvPr id="90" name="Google Shape;90;p15"/>
          <p:cNvGraphicFramePr/>
          <p:nvPr/>
        </p:nvGraphicFramePr>
        <p:xfrm>
          <a:off x="10360100" y="2893100"/>
          <a:ext cx="3000000" cy="3000000"/>
        </p:xfrm>
        <a:graphic>
          <a:graphicData uri="http://schemas.openxmlformats.org/drawingml/2006/table">
            <a:tbl>
              <a:tblPr>
                <a:noFill/>
                <a:tableStyleId>{A8ED1FB4-CF51-4CC5-A4AE-E8C5C899EC75}</a:tableStyleId>
              </a:tblPr>
              <a:tblGrid>
                <a:gridCol w="1558200"/>
                <a:gridCol w="504800"/>
                <a:gridCol w="1105525"/>
              </a:tblGrid>
              <a:tr h="304800">
                <a:tc>
                  <a:txBody>
                    <a:bodyPr/>
                    <a:lstStyle/>
                    <a:p>
                      <a:pPr indent="0" lvl="0" marL="0" rtl="0" algn="l">
                        <a:lnSpc>
                          <a:spcPct val="115000"/>
                        </a:lnSpc>
                        <a:spcBef>
                          <a:spcPts val="0"/>
                        </a:spcBef>
                        <a:spcAft>
                          <a:spcPts val="0"/>
                        </a:spcAft>
                        <a:buNone/>
                      </a:pPr>
                      <a:r>
                        <a:rPr lang="en" sz="1200">
                          <a:solidFill>
                            <a:srgbClr val="223448"/>
                          </a:solidFill>
                          <a:latin typeface="Lato"/>
                          <a:ea typeface="Lato"/>
                          <a:cs typeface="Lato"/>
                          <a:sym typeface="Lato"/>
                        </a:rPr>
                        <a:t>Brand Website</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solidFill>
                            <a:srgbClr val="223448"/>
                          </a:solidFill>
                          <a:latin typeface="Lato"/>
                          <a:ea typeface="Lato"/>
                          <a:cs typeface="Lato"/>
                          <a:sym typeface="Lato"/>
                        </a:rPr>
                        <a:t>67.51%</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r>
              <a:tr h="304800">
                <a:tc>
                  <a:txBody>
                    <a:bodyPr/>
                    <a:lstStyle/>
                    <a:p>
                      <a:pPr indent="0" lvl="0" marL="0" rtl="0" algn="l">
                        <a:lnSpc>
                          <a:spcPct val="115000"/>
                        </a:lnSpc>
                        <a:spcBef>
                          <a:spcPts val="0"/>
                        </a:spcBef>
                        <a:spcAft>
                          <a:spcPts val="0"/>
                        </a:spcAft>
                        <a:buNone/>
                      </a:pPr>
                      <a:r>
                        <a:rPr lang="en" sz="1200">
                          <a:solidFill>
                            <a:srgbClr val="223448"/>
                          </a:solidFill>
                          <a:latin typeface="Lato"/>
                          <a:ea typeface="Lato"/>
                          <a:cs typeface="Lato"/>
                          <a:sym typeface="Lato"/>
                        </a:rPr>
                        <a:t>Email</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solidFill>
                            <a:srgbClr val="223448"/>
                          </a:solidFill>
                          <a:latin typeface="Lato"/>
                          <a:ea typeface="Lato"/>
                          <a:cs typeface="Lato"/>
                          <a:sym typeface="Lato"/>
                        </a:rPr>
                        <a:t>32.97%</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r>
              <a:tr h="304800">
                <a:tc>
                  <a:txBody>
                    <a:bodyPr/>
                    <a:lstStyle/>
                    <a:p>
                      <a:pPr indent="0" lvl="0" marL="0" rtl="0" algn="l">
                        <a:lnSpc>
                          <a:spcPct val="115000"/>
                        </a:lnSpc>
                        <a:spcBef>
                          <a:spcPts val="0"/>
                        </a:spcBef>
                        <a:spcAft>
                          <a:spcPts val="0"/>
                        </a:spcAft>
                        <a:buNone/>
                      </a:pPr>
                      <a:r>
                        <a:rPr lang="en" sz="1200">
                          <a:solidFill>
                            <a:srgbClr val="223448"/>
                          </a:solidFill>
                          <a:latin typeface="Lato"/>
                          <a:ea typeface="Lato"/>
                          <a:cs typeface="Lato"/>
                          <a:sym typeface="Lato"/>
                        </a:rPr>
                        <a:t>Social</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solidFill>
                            <a:srgbClr val="223448"/>
                          </a:solidFill>
                          <a:latin typeface="Lato"/>
                          <a:ea typeface="Lato"/>
                          <a:cs typeface="Lato"/>
                          <a:sym typeface="Lato"/>
                        </a:rPr>
                        <a:t>12.29%</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r>
              <a:tr h="304800">
                <a:tc>
                  <a:txBody>
                    <a:bodyPr/>
                    <a:lstStyle/>
                    <a:p>
                      <a:pPr indent="0" lvl="0" marL="0" rtl="0" algn="l">
                        <a:lnSpc>
                          <a:spcPct val="115000"/>
                        </a:lnSpc>
                        <a:spcBef>
                          <a:spcPts val="0"/>
                        </a:spcBef>
                        <a:spcAft>
                          <a:spcPts val="0"/>
                        </a:spcAft>
                        <a:buNone/>
                      </a:pPr>
                      <a:r>
                        <a:rPr lang="en" sz="1200">
                          <a:solidFill>
                            <a:srgbClr val="223448"/>
                          </a:solidFill>
                          <a:latin typeface="Lato"/>
                          <a:ea typeface="Lato"/>
                          <a:cs typeface="Lato"/>
                          <a:sym typeface="Lato"/>
                        </a:rPr>
                        <a:t>Video</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solidFill>
                            <a:srgbClr val="223448"/>
                          </a:solidFill>
                          <a:latin typeface="Lato"/>
                          <a:ea typeface="Lato"/>
                          <a:cs typeface="Lato"/>
                          <a:sym typeface="Lato"/>
                        </a:rPr>
                        <a:t>6.71%</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r>
              <a:tr h="304800">
                <a:tc>
                  <a:txBody>
                    <a:bodyPr/>
                    <a:lstStyle/>
                    <a:p>
                      <a:pPr indent="0" lvl="0" marL="0" rtl="0" algn="l">
                        <a:lnSpc>
                          <a:spcPct val="115000"/>
                        </a:lnSpc>
                        <a:spcBef>
                          <a:spcPts val="0"/>
                        </a:spcBef>
                        <a:spcAft>
                          <a:spcPts val="0"/>
                        </a:spcAft>
                        <a:buNone/>
                      </a:pPr>
                      <a:r>
                        <a:rPr lang="en" sz="1200">
                          <a:solidFill>
                            <a:srgbClr val="223448"/>
                          </a:solidFill>
                          <a:latin typeface="Lato"/>
                          <a:ea typeface="Lato"/>
                          <a:cs typeface="Lato"/>
                          <a:sym typeface="Lato"/>
                        </a:rPr>
                        <a:t>Display</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solidFill>
                            <a:srgbClr val="223448"/>
                          </a:solidFill>
                          <a:latin typeface="Lato"/>
                          <a:ea typeface="Lato"/>
                          <a:cs typeface="Lato"/>
                          <a:sym typeface="Lato"/>
                        </a:rPr>
                        <a:t>5.65%</a:t>
                      </a:r>
                      <a:endParaRPr sz="1200">
                        <a:solidFill>
                          <a:srgbClr val="223448"/>
                        </a:solidFill>
                        <a:latin typeface="Lato"/>
                        <a:ea typeface="Lato"/>
                        <a:cs typeface="Lato"/>
                        <a:sym typeface="Lato"/>
                      </a:endParaRPr>
                    </a:p>
                    <a:p>
                      <a:pPr indent="0" lvl="0" marL="0" rtl="0" algn="r">
                        <a:lnSpc>
                          <a:spcPct val="115000"/>
                        </a:lnSpc>
                        <a:spcBef>
                          <a:spcPts val="0"/>
                        </a:spcBef>
                        <a:spcAft>
                          <a:spcPts val="0"/>
                        </a:spcAft>
                        <a:buNone/>
                      </a:pPr>
                      <a:r>
                        <a:t/>
                      </a:r>
                      <a:endParaRPr sz="1200">
                        <a:solidFill>
                          <a:srgbClr val="223448"/>
                        </a:solidFill>
                        <a:latin typeface="Lato"/>
                        <a:ea typeface="Lato"/>
                        <a:cs typeface="Lato"/>
                        <a:sym typeface="Lato"/>
                      </a:endParaRPr>
                    </a:p>
                    <a:p>
                      <a:pPr indent="0" lvl="0" marL="0" rtl="0" algn="r">
                        <a:lnSpc>
                          <a:spcPct val="115000"/>
                        </a:lnSpc>
                        <a:spcBef>
                          <a:spcPts val="0"/>
                        </a:spcBef>
                        <a:spcAft>
                          <a:spcPts val="0"/>
                        </a:spcAft>
                        <a:buNone/>
                      </a:pPr>
                      <a:r>
                        <a:t/>
                      </a:r>
                      <a:endParaRPr sz="1200">
                        <a:solidFill>
                          <a:srgbClr val="223448"/>
                        </a:solidFill>
                        <a:latin typeface="Lato"/>
                        <a:ea typeface="Lato"/>
                        <a:cs typeface="Lato"/>
                        <a:sym typeface="Lato"/>
                      </a:endParaRPr>
                    </a:p>
                  </a:txBody>
                  <a:tcPr marT="0" marB="0" marR="152400" marL="152400">
                    <a:lnL cap="flat" cmpd="sng">
                      <a:solidFill>
                        <a:srgbClr val="223448"/>
                      </a:solidFill>
                      <a:prstDash val="solid"/>
                      <a:round/>
                      <a:headEnd len="sm" w="sm" type="none"/>
                      <a:tailEnd len="sm" w="sm" type="none"/>
                    </a:lnL>
                    <a:lnR cap="flat" cmpd="sng">
                      <a:solidFill>
                        <a:srgbClr val="223448"/>
                      </a:solidFill>
                      <a:prstDash val="solid"/>
                      <a:round/>
                      <a:headEnd len="sm" w="sm" type="none"/>
                      <a:tailEnd len="sm" w="sm" type="none"/>
                    </a:lnR>
                    <a:lnT cap="flat" cmpd="sng">
                      <a:solidFill>
                        <a:srgbClr val="223448"/>
                      </a:solidFill>
                      <a:prstDash val="solid"/>
                      <a:round/>
                      <a:headEnd len="sm" w="sm" type="none"/>
                      <a:tailEnd len="sm" w="sm" type="none"/>
                    </a:lnT>
                    <a:lnB cap="flat" cmpd="sng">
                      <a:solidFill>
                        <a:srgbClr val="223448"/>
                      </a:solidFill>
                      <a:prstDash val="solid"/>
                      <a:round/>
                      <a:headEnd len="sm" w="sm" type="none"/>
                      <a:tailEnd len="sm" w="sm" type="none"/>
                    </a:lnB>
                  </a:tcPr>
                </a:tc>
              </a:tr>
            </a:tbl>
          </a:graphicData>
        </a:graphic>
      </p:graphicFrame>
      <p:pic>
        <p:nvPicPr>
          <p:cNvPr id="91" name="Google Shape;91;p15"/>
          <p:cNvPicPr preferRelativeResize="0"/>
          <p:nvPr/>
        </p:nvPicPr>
        <p:blipFill>
          <a:blip r:embed="rId5">
            <a:alphaModFix/>
          </a:blip>
          <a:stretch>
            <a:fillRect/>
          </a:stretch>
        </p:blipFill>
        <p:spPr>
          <a:xfrm>
            <a:off x="4733049" y="1937600"/>
            <a:ext cx="4135501" cy="25032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6"/>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97" name="Google Shape;97;p16">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98" name="Google Shape;98;p16"/>
          <p:cNvSpPr txBox="1"/>
          <p:nvPr/>
        </p:nvSpPr>
        <p:spPr>
          <a:xfrm>
            <a:off x="374600" y="3061275"/>
            <a:ext cx="4410600" cy="1368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Meanwhile, in terms of eCommerce shopping traffic for Toy brands, social commerce leads the way with 77.8 percent of Purchase Intent Clicks*. This is largely due to marketers investing most of their advertising dollars into social commerce. Display drives the second most in-market traffic with 10.8 percent. Brand websites come in third at 9.1 percent. Email marketing follows with 2.0 percent of Purchase Intent Clicks, and video rounds out the channels with 0.3 percent.</a:t>
            </a:r>
            <a:endParaRPr sz="1100">
              <a:solidFill>
                <a:schemeClr val="dk1"/>
              </a:solidFill>
              <a:latin typeface="Lato"/>
              <a:ea typeface="Lato"/>
              <a:cs typeface="Lato"/>
              <a:sym typeface="Lato"/>
            </a:endParaRPr>
          </a:p>
        </p:txBody>
      </p:sp>
      <p:sp>
        <p:nvSpPr>
          <p:cNvPr id="99" name="Google Shape;99;p16"/>
          <p:cNvSpPr txBox="1"/>
          <p:nvPr/>
        </p:nvSpPr>
        <p:spPr>
          <a:xfrm>
            <a:off x="374600" y="681575"/>
            <a:ext cx="4482300" cy="4002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Share of Purchase Intent Clicks by Channel Type</a:t>
            </a:r>
            <a:endParaRPr b="1">
              <a:solidFill>
                <a:srgbClr val="000000"/>
              </a:solidFill>
            </a:endParaRPr>
          </a:p>
        </p:txBody>
      </p:sp>
      <p:sp>
        <p:nvSpPr>
          <p:cNvPr id="100" name="Google Shape;100;p16"/>
          <p:cNvSpPr/>
          <p:nvPr/>
        </p:nvSpPr>
        <p:spPr>
          <a:xfrm>
            <a:off x="4914275" y="0"/>
            <a:ext cx="4230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01" name="Google Shape;101;p16"/>
          <p:cNvGrpSpPr/>
          <p:nvPr/>
        </p:nvGrpSpPr>
        <p:grpSpPr>
          <a:xfrm>
            <a:off x="5306882" y="360600"/>
            <a:ext cx="3490130" cy="820525"/>
            <a:chOff x="374600" y="3459950"/>
            <a:chExt cx="3129600" cy="820525"/>
          </a:xfrm>
        </p:grpSpPr>
        <p:sp>
          <p:nvSpPr>
            <p:cNvPr id="102" name="Google Shape;102;p16"/>
            <p:cNvSpPr/>
            <p:nvPr/>
          </p:nvSpPr>
          <p:spPr>
            <a:xfrm>
              <a:off x="374600" y="3580275"/>
              <a:ext cx="3129600" cy="700200"/>
            </a:xfrm>
            <a:prstGeom prst="roundRect">
              <a:avLst>
                <a:gd fmla="val 7532"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txBox="1"/>
            <p:nvPr/>
          </p:nvSpPr>
          <p:spPr>
            <a:xfrm>
              <a:off x="502400" y="3767750"/>
              <a:ext cx="290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900">
                  <a:solidFill>
                    <a:schemeClr val="dk1"/>
                  </a:solidFill>
                  <a:latin typeface="Lato"/>
                  <a:ea typeface="Lato"/>
                  <a:cs typeface="Lato"/>
                  <a:sym typeface="Lato"/>
                </a:rPr>
                <a:t>The number of times a shopper has clicked through to at least one retailer during a single session.</a:t>
              </a:r>
              <a:endParaRPr sz="1500">
                <a:solidFill>
                  <a:schemeClr val="dk1"/>
                </a:solidFill>
              </a:endParaRPr>
            </a:p>
          </p:txBody>
        </p:sp>
        <p:grpSp>
          <p:nvGrpSpPr>
            <p:cNvPr id="104" name="Google Shape;104;p16"/>
            <p:cNvGrpSpPr/>
            <p:nvPr/>
          </p:nvGrpSpPr>
          <p:grpSpPr>
            <a:xfrm>
              <a:off x="505669" y="3459950"/>
              <a:ext cx="1514406" cy="323100"/>
              <a:chOff x="613144" y="3872663"/>
              <a:chExt cx="1514406" cy="323100"/>
            </a:xfrm>
          </p:grpSpPr>
          <p:sp>
            <p:nvSpPr>
              <p:cNvPr id="105" name="Google Shape;105;p16"/>
              <p:cNvSpPr/>
              <p:nvPr/>
            </p:nvSpPr>
            <p:spPr>
              <a:xfrm>
                <a:off x="613144" y="3901913"/>
                <a:ext cx="1296300" cy="249300"/>
              </a:xfrm>
              <a:prstGeom prst="roundRect">
                <a:avLst>
                  <a:gd fmla="val 50000"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txBox="1"/>
              <p:nvPr/>
            </p:nvSpPr>
            <p:spPr>
              <a:xfrm>
                <a:off x="733450" y="3872663"/>
                <a:ext cx="1394100" cy="3231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*Purchase Intent Clicks</a:t>
                </a:r>
                <a:endParaRPr b="1" sz="900">
                  <a:solidFill>
                    <a:srgbClr val="FFFFFF"/>
                  </a:solidFill>
                </a:endParaRPr>
              </a:p>
            </p:txBody>
          </p:sp>
        </p:grpSp>
      </p:grpSp>
      <p:sp>
        <p:nvSpPr>
          <p:cNvPr id="107" name="Google Shape;107;p16"/>
          <p:cNvSpPr txBox="1"/>
          <p:nvPr/>
        </p:nvSpPr>
        <p:spPr>
          <a:xfrm>
            <a:off x="5224175" y="3061275"/>
            <a:ext cx="3622800" cy="1368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When looking at social channels specifically, Facebook drives the highest Purchase Intent Rates for Toy brands at 51.1 percent (3x the category benchmark). YouTube follows at 48.4 percent (2.6x the category benchmark). Third is Instagram at 23.1 percent (1.4x the category benchmark). Pinterest and TikTok drive Purchase Intent Rates of 14.8 and 9.1 percent, respectively.</a:t>
            </a:r>
            <a:endParaRPr sz="1100">
              <a:solidFill>
                <a:schemeClr val="dk1"/>
              </a:solidFill>
              <a:latin typeface="Lato"/>
              <a:ea typeface="Lato"/>
              <a:cs typeface="Lato"/>
              <a:sym typeface="Lato"/>
            </a:endParaRPr>
          </a:p>
        </p:txBody>
      </p:sp>
      <p:sp>
        <p:nvSpPr>
          <p:cNvPr id="108" name="Google Shape;108;p16"/>
          <p:cNvSpPr txBox="1"/>
          <p:nvPr/>
        </p:nvSpPr>
        <p:spPr>
          <a:xfrm>
            <a:off x="5224175" y="1355450"/>
            <a:ext cx="3644400" cy="400200"/>
          </a:xfrm>
          <a:prstGeom prst="rect">
            <a:avLst/>
          </a:prstGeom>
          <a:noFill/>
          <a:ln>
            <a:noFill/>
          </a:ln>
        </p:spPr>
        <p:txBody>
          <a:bodyPr anchorCtr="0" anchor="t" bIns="91425" lIns="0" spcFirstLastPara="1" rIns="0"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Purchase Intent Rate by Social Platform</a:t>
            </a:r>
            <a:endParaRPr b="1">
              <a:solidFill>
                <a:srgbClr val="000000"/>
              </a:solidFill>
            </a:endParaRPr>
          </a:p>
        </p:txBody>
      </p:sp>
      <p:pic>
        <p:nvPicPr>
          <p:cNvPr id="109" name="Google Shape;109;p16"/>
          <p:cNvPicPr preferRelativeResize="0"/>
          <p:nvPr/>
        </p:nvPicPr>
        <p:blipFill rotWithShape="1">
          <a:blip r:embed="rId5">
            <a:alphaModFix/>
          </a:blip>
          <a:srcRect b="16227" l="13554" r="0" t="16132"/>
          <a:stretch/>
        </p:blipFill>
        <p:spPr>
          <a:xfrm>
            <a:off x="981950" y="1131575"/>
            <a:ext cx="2906351" cy="1818774"/>
          </a:xfrm>
          <a:prstGeom prst="rect">
            <a:avLst/>
          </a:prstGeom>
          <a:noFill/>
          <a:ln>
            <a:noFill/>
          </a:ln>
        </p:spPr>
      </p:pic>
      <p:pic>
        <p:nvPicPr>
          <p:cNvPr id="110" name="Google Shape;110;p16"/>
          <p:cNvPicPr preferRelativeResize="0"/>
          <p:nvPr/>
        </p:nvPicPr>
        <p:blipFill>
          <a:blip r:embed="rId6">
            <a:alphaModFix/>
          </a:blip>
          <a:stretch>
            <a:fillRect/>
          </a:stretch>
        </p:blipFill>
        <p:spPr>
          <a:xfrm>
            <a:off x="5224175" y="1834637"/>
            <a:ext cx="3622798" cy="10523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b="0" l="13263" r="15159" t="0"/>
          <a:stretch/>
        </p:blipFill>
        <p:spPr>
          <a:xfrm>
            <a:off x="4004475" y="0"/>
            <a:ext cx="5139523" cy="5143500"/>
          </a:xfrm>
          <a:prstGeom prst="rect">
            <a:avLst/>
          </a:prstGeom>
          <a:noFill/>
          <a:ln>
            <a:noFill/>
          </a:ln>
        </p:spPr>
      </p:pic>
      <p:sp>
        <p:nvSpPr>
          <p:cNvPr id="116" name="Google Shape;116;p17"/>
          <p:cNvSpPr/>
          <p:nvPr/>
        </p:nvSpPr>
        <p:spPr>
          <a:xfrm>
            <a:off x="4004400" y="0"/>
            <a:ext cx="51396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7"/>
          <p:cNvSpPr txBox="1"/>
          <p:nvPr/>
        </p:nvSpPr>
        <p:spPr>
          <a:xfrm>
            <a:off x="374600" y="1606038"/>
            <a:ext cx="33219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makes products discoverable</a:t>
            </a:r>
            <a:endParaRPr b="1" sz="1800">
              <a:solidFill>
                <a:schemeClr val="dk1"/>
              </a:solidFill>
              <a:latin typeface="Raleway"/>
              <a:ea typeface="Raleway"/>
              <a:cs typeface="Raleway"/>
              <a:sym typeface="Raleway"/>
            </a:endParaRPr>
          </a:p>
        </p:txBody>
      </p:sp>
      <p:sp>
        <p:nvSpPr>
          <p:cNvPr id="118" name="Google Shape;118;p17"/>
          <p:cNvSpPr txBox="1"/>
          <p:nvPr/>
        </p:nvSpPr>
        <p:spPr>
          <a:xfrm>
            <a:off x="374600" y="2284950"/>
            <a:ext cx="3321900" cy="1252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MikMak Commerce provides premium consumer shopping experiences that create a seamless path to checkout at any retailer, from anywhere across your entire media mix, including Social Media, Retail Media, Programmatic, Paid Search, CTV, Video, Email, and Brand Websites.</a:t>
            </a:r>
            <a:endParaRPr sz="1100">
              <a:solidFill>
                <a:schemeClr val="dk1"/>
              </a:solidFill>
              <a:latin typeface="Lato"/>
              <a:ea typeface="Lato"/>
              <a:cs typeface="Lato"/>
              <a:sym typeface="Lato"/>
            </a:endParaRPr>
          </a:p>
        </p:txBody>
      </p:sp>
      <p:sp>
        <p:nvSpPr>
          <p:cNvPr id="119" name="Google Shape;119;p17"/>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120" name="Google Shape;120;p17">
            <a:hlinkClick r:id="rId4"/>
          </p:cNvPr>
          <p:cNvPicPr preferRelativeResize="0"/>
          <p:nvPr/>
        </p:nvPicPr>
        <p:blipFill rotWithShape="1">
          <a:blip r:embed="rId5">
            <a:alphaModFix/>
          </a:blip>
          <a:srcRect b="9" l="0" r="0" t="19"/>
          <a:stretch/>
        </p:blipFill>
        <p:spPr>
          <a:xfrm>
            <a:off x="374600" y="4604925"/>
            <a:ext cx="607352" cy="221775"/>
          </a:xfrm>
          <a:prstGeom prst="rect">
            <a:avLst/>
          </a:prstGeom>
          <a:noFill/>
          <a:ln>
            <a:noFill/>
          </a:ln>
        </p:spPr>
      </p:pic>
      <p:sp>
        <p:nvSpPr>
          <p:cNvPr id="121" name="Google Shape;121;p17"/>
          <p:cNvSpPr/>
          <p:nvPr/>
        </p:nvSpPr>
        <p:spPr>
          <a:xfrm>
            <a:off x="4723450" y="1074425"/>
            <a:ext cx="3744600" cy="28944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txBox="1"/>
          <p:nvPr/>
        </p:nvSpPr>
        <p:spPr>
          <a:xfrm>
            <a:off x="4934800" y="2074350"/>
            <a:ext cx="3321900" cy="173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“We have evolved the footprint to such a degree where we are in tourist locations, hospitality locations. We've significantly diversified away from traditional malls in those areas where there are lots of traffic. We're replicating what was truly the original strategy of being in places where people go for fun and entertainment and memory making and family gathering.”</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Sharon John</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President &amp; CEO, Build-A-Bear Workshop</a:t>
            </a:r>
            <a:endParaRPr sz="1000">
              <a:solidFill>
                <a:srgbClr val="FFFFFF"/>
              </a:solidFill>
              <a:latin typeface="Lato"/>
              <a:ea typeface="Lato"/>
              <a:cs typeface="Lato"/>
              <a:sym typeface="Lato"/>
            </a:endParaRPr>
          </a:p>
        </p:txBody>
      </p:sp>
      <p:pic>
        <p:nvPicPr>
          <p:cNvPr id="123" name="Google Shape;123;p17"/>
          <p:cNvPicPr preferRelativeResize="0"/>
          <p:nvPr/>
        </p:nvPicPr>
        <p:blipFill rotWithShape="1">
          <a:blip r:embed="rId6">
            <a:alphaModFix/>
          </a:blip>
          <a:srcRect b="34249" l="9271" r="3673" t="13275"/>
          <a:stretch/>
        </p:blipFill>
        <p:spPr>
          <a:xfrm>
            <a:off x="4723450" y="1309625"/>
            <a:ext cx="2024723" cy="639075"/>
          </a:xfrm>
          <a:prstGeom prst="rect">
            <a:avLst/>
          </a:prstGeom>
          <a:noFill/>
          <a:ln>
            <a:noFill/>
          </a:ln>
        </p:spPr>
      </p:pic>
      <p:sp>
        <p:nvSpPr>
          <p:cNvPr id="124" name="Google Shape;124;p17">
            <a:hlinkClick r:id="rId7"/>
          </p:cNvPr>
          <p:cNvSpPr/>
          <p:nvPr/>
        </p:nvSpPr>
        <p:spPr>
          <a:xfrm>
            <a:off x="7099700" y="1513625"/>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rgbClr val="FFFFFF"/>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rgbClr val="FFFFFF"/>
              </a:solidFill>
              <a:latin typeface="Raleway"/>
              <a:ea typeface="Raleway"/>
              <a:cs typeface="Raleway"/>
              <a:sym typeface="Raleway"/>
            </a:endParaRPr>
          </a:p>
        </p:txBody>
      </p:sp>
      <p:pic>
        <p:nvPicPr>
          <p:cNvPr id="125" name="Google Shape;125;p17"/>
          <p:cNvPicPr preferRelativeResize="0"/>
          <p:nvPr/>
        </p:nvPicPr>
        <p:blipFill>
          <a:blip r:embed="rId9">
            <a:alphaModFix/>
          </a:blip>
          <a:stretch>
            <a:fillRect/>
          </a:stretch>
        </p:blipFill>
        <p:spPr>
          <a:xfrm>
            <a:off x="7195600" y="1573425"/>
            <a:ext cx="151275" cy="151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9" name="Shape 129"/>
        <p:cNvGrpSpPr/>
        <p:nvPr/>
      </p:nvGrpSpPr>
      <p:grpSpPr>
        <a:xfrm>
          <a:off x="0" y="0"/>
          <a:ext cx="0" cy="0"/>
          <a:chOff x="0" y="0"/>
          <a:chExt cx="0" cy="0"/>
        </a:xfrm>
      </p:grpSpPr>
      <p:sp>
        <p:nvSpPr>
          <p:cNvPr id="130" name="Google Shape;130;p18"/>
          <p:cNvSpPr/>
          <p:nvPr/>
        </p:nvSpPr>
        <p:spPr>
          <a:xfrm>
            <a:off x="-2550" y="2518125"/>
            <a:ext cx="5626025" cy="2625375"/>
          </a:xfrm>
          <a:prstGeom prst="flowChartManualInput">
            <a:avLst/>
          </a:prstGeom>
          <a:solidFill>
            <a:srgbClr val="E0E6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8"/>
          <p:cNvPicPr preferRelativeResize="0"/>
          <p:nvPr/>
        </p:nvPicPr>
        <p:blipFill rotWithShape="1">
          <a:blip r:embed="rId3">
            <a:alphaModFix/>
          </a:blip>
          <a:srcRect b="0" l="17961" r="33004" t="0"/>
          <a:stretch/>
        </p:blipFill>
        <p:spPr>
          <a:xfrm>
            <a:off x="5623475" y="0"/>
            <a:ext cx="3520527" cy="5143500"/>
          </a:xfrm>
          <a:prstGeom prst="rect">
            <a:avLst/>
          </a:prstGeom>
          <a:noFill/>
          <a:ln>
            <a:noFill/>
          </a:ln>
        </p:spPr>
      </p:pic>
      <p:sp>
        <p:nvSpPr>
          <p:cNvPr id="132" name="Google Shape;132;p18"/>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grpSp>
        <p:nvGrpSpPr>
          <p:cNvPr id="133" name="Google Shape;133;p18"/>
          <p:cNvGrpSpPr/>
          <p:nvPr/>
        </p:nvGrpSpPr>
        <p:grpSpPr>
          <a:xfrm>
            <a:off x="374598" y="1604598"/>
            <a:ext cx="1989000" cy="768175"/>
            <a:chOff x="374611" y="2110750"/>
            <a:chExt cx="1989000" cy="719400"/>
          </a:xfrm>
        </p:grpSpPr>
        <p:sp>
          <p:nvSpPr>
            <p:cNvPr id="134" name="Google Shape;134;p18"/>
            <p:cNvSpPr/>
            <p:nvPr/>
          </p:nvSpPr>
          <p:spPr>
            <a:xfrm>
              <a:off x="374625" y="2110750"/>
              <a:ext cx="1988947" cy="719400"/>
            </a:xfrm>
            <a:prstGeom prst="roundRect">
              <a:avLst>
                <a:gd fmla="val 5735"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txBox="1"/>
            <p:nvPr/>
          </p:nvSpPr>
          <p:spPr>
            <a:xfrm>
              <a:off x="461753" y="2500875"/>
              <a:ext cx="1814700" cy="288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dk1"/>
                  </a:solidFill>
                  <a:latin typeface="Lato"/>
                  <a:ea typeface="Lato"/>
                  <a:cs typeface="Lato"/>
                  <a:sym typeface="Lato"/>
                </a:rPr>
                <a:t>Purchase Intent Rate</a:t>
              </a:r>
              <a:endParaRPr sz="800">
                <a:solidFill>
                  <a:schemeClr val="dk1"/>
                </a:solidFill>
                <a:latin typeface="Lato"/>
                <a:ea typeface="Lato"/>
                <a:cs typeface="Lato"/>
                <a:sym typeface="Lato"/>
              </a:endParaRPr>
            </a:p>
          </p:txBody>
        </p:sp>
        <p:sp>
          <p:nvSpPr>
            <p:cNvPr id="136" name="Google Shape;136;p18"/>
            <p:cNvSpPr txBox="1"/>
            <p:nvPr/>
          </p:nvSpPr>
          <p:spPr>
            <a:xfrm>
              <a:off x="374611" y="2215056"/>
              <a:ext cx="1989000" cy="345900"/>
            </a:xfrm>
            <a:prstGeom prst="rect">
              <a:avLst/>
            </a:prstGeom>
            <a:solidFill>
              <a:schemeClr val="lt1"/>
            </a:solid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accent3"/>
                  </a:solidFill>
                  <a:latin typeface="Lato"/>
                  <a:ea typeface="Lato"/>
                  <a:cs typeface="Lato"/>
                  <a:sym typeface="Lato"/>
                </a:rPr>
                <a:t>67.7%</a:t>
              </a:r>
              <a:endParaRPr sz="2400">
                <a:solidFill>
                  <a:schemeClr val="accent3"/>
                </a:solidFill>
                <a:latin typeface="Lato"/>
                <a:ea typeface="Lato"/>
                <a:cs typeface="Lato"/>
                <a:sym typeface="Lato"/>
              </a:endParaRPr>
            </a:p>
          </p:txBody>
        </p:sp>
      </p:grpSp>
      <p:grpSp>
        <p:nvGrpSpPr>
          <p:cNvPr id="137" name="Google Shape;137;p18"/>
          <p:cNvGrpSpPr/>
          <p:nvPr/>
        </p:nvGrpSpPr>
        <p:grpSpPr>
          <a:xfrm>
            <a:off x="374598" y="2453679"/>
            <a:ext cx="1989014" cy="973193"/>
            <a:chOff x="374611" y="2110750"/>
            <a:chExt cx="1989014" cy="911400"/>
          </a:xfrm>
        </p:grpSpPr>
        <p:sp>
          <p:nvSpPr>
            <p:cNvPr id="138" name="Google Shape;138;p18"/>
            <p:cNvSpPr/>
            <p:nvPr/>
          </p:nvSpPr>
          <p:spPr>
            <a:xfrm>
              <a:off x="374625" y="2110750"/>
              <a:ext cx="1989000" cy="911400"/>
            </a:xfrm>
            <a:prstGeom prst="roundRect">
              <a:avLst>
                <a:gd fmla="val 5735"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txBox="1"/>
            <p:nvPr/>
          </p:nvSpPr>
          <p:spPr>
            <a:xfrm>
              <a:off x="461753" y="2467938"/>
              <a:ext cx="1814700" cy="519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dk1"/>
                  </a:solidFill>
                  <a:latin typeface="Lato"/>
                  <a:ea typeface="Lato"/>
                  <a:cs typeface="Lato"/>
                  <a:sym typeface="Lato"/>
                </a:rPr>
                <a:t>Higher Purchase Intent Rate</a:t>
              </a:r>
              <a:br>
                <a:rPr b="1" lang="en" sz="800">
                  <a:solidFill>
                    <a:schemeClr val="dk1"/>
                  </a:solidFill>
                  <a:latin typeface="Lato"/>
                  <a:ea typeface="Lato"/>
                  <a:cs typeface="Lato"/>
                  <a:sym typeface="Lato"/>
                </a:rPr>
              </a:br>
              <a:r>
                <a:rPr lang="en" sz="800">
                  <a:solidFill>
                    <a:schemeClr val="dk1"/>
                  </a:solidFill>
                  <a:latin typeface="Lato"/>
                  <a:ea typeface="Lato"/>
                  <a:cs typeface="Lato"/>
                  <a:sym typeface="Lato"/>
                </a:rPr>
                <a:t>than Toy category benchmark for organic traffic</a:t>
              </a:r>
              <a:endParaRPr sz="800">
                <a:solidFill>
                  <a:schemeClr val="dk1"/>
                </a:solidFill>
                <a:latin typeface="Lato"/>
                <a:ea typeface="Lato"/>
                <a:cs typeface="Lato"/>
                <a:sym typeface="Lato"/>
              </a:endParaRPr>
            </a:p>
          </p:txBody>
        </p:sp>
        <p:sp>
          <p:nvSpPr>
            <p:cNvPr id="140" name="Google Shape;140;p18"/>
            <p:cNvSpPr txBox="1"/>
            <p:nvPr/>
          </p:nvSpPr>
          <p:spPr>
            <a:xfrm>
              <a:off x="374611" y="2155288"/>
              <a:ext cx="1989000" cy="345900"/>
            </a:xfrm>
            <a:prstGeom prst="rect">
              <a:avLst/>
            </a:prstGeom>
            <a:solidFill>
              <a:schemeClr val="lt1"/>
            </a:solid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accent3"/>
                  </a:solidFill>
                  <a:latin typeface="Lato"/>
                  <a:ea typeface="Lato"/>
                  <a:cs typeface="Lato"/>
                  <a:sym typeface="Lato"/>
                </a:rPr>
                <a:t>2.3x</a:t>
              </a:r>
              <a:endParaRPr sz="2400">
                <a:solidFill>
                  <a:schemeClr val="accent3"/>
                </a:solidFill>
                <a:latin typeface="Lato"/>
                <a:ea typeface="Lato"/>
                <a:cs typeface="Lato"/>
                <a:sym typeface="Lato"/>
              </a:endParaRPr>
            </a:p>
          </p:txBody>
        </p:sp>
      </p:grpSp>
      <p:grpSp>
        <p:nvGrpSpPr>
          <p:cNvPr id="141" name="Google Shape;141;p18"/>
          <p:cNvGrpSpPr/>
          <p:nvPr/>
        </p:nvGrpSpPr>
        <p:grpSpPr>
          <a:xfrm>
            <a:off x="374598" y="3507782"/>
            <a:ext cx="1989014" cy="876771"/>
            <a:chOff x="374611" y="2110750"/>
            <a:chExt cx="1989014" cy="821100"/>
          </a:xfrm>
        </p:grpSpPr>
        <p:sp>
          <p:nvSpPr>
            <p:cNvPr id="142" name="Google Shape;142;p18"/>
            <p:cNvSpPr/>
            <p:nvPr/>
          </p:nvSpPr>
          <p:spPr>
            <a:xfrm>
              <a:off x="374625" y="2110750"/>
              <a:ext cx="1989000" cy="821100"/>
            </a:xfrm>
            <a:prstGeom prst="roundRect">
              <a:avLst>
                <a:gd fmla="val 5735" name="adj"/>
              </a:avLst>
            </a:prstGeom>
            <a:solidFill>
              <a:schemeClr val="lt1"/>
            </a:solidFill>
            <a:ln cap="flat" cmpd="sng" w="9525">
              <a:solidFill>
                <a:srgbClr val="E0E6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txBox="1"/>
            <p:nvPr/>
          </p:nvSpPr>
          <p:spPr>
            <a:xfrm>
              <a:off x="461753" y="2462138"/>
              <a:ext cx="1814700" cy="4035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dk1"/>
                  </a:solidFill>
                  <a:latin typeface="Lato"/>
                  <a:ea typeface="Lato"/>
                  <a:cs typeface="Lato"/>
                  <a:sym typeface="Lato"/>
                </a:rPr>
                <a:t>More Purchase Intent Clicks at Amazon</a:t>
              </a:r>
              <a:r>
                <a:rPr lang="en" sz="800">
                  <a:solidFill>
                    <a:schemeClr val="dk1"/>
                  </a:solidFill>
                  <a:latin typeface="Lato"/>
                  <a:ea typeface="Lato"/>
                  <a:cs typeface="Lato"/>
                  <a:sym typeface="Lato"/>
                </a:rPr>
                <a:t> than Walmart</a:t>
              </a:r>
              <a:endParaRPr sz="800">
                <a:solidFill>
                  <a:schemeClr val="dk1"/>
                </a:solidFill>
                <a:latin typeface="Lato"/>
                <a:ea typeface="Lato"/>
                <a:cs typeface="Lato"/>
                <a:sym typeface="Lato"/>
              </a:endParaRPr>
            </a:p>
          </p:txBody>
        </p:sp>
        <p:sp>
          <p:nvSpPr>
            <p:cNvPr id="144" name="Google Shape;144;p18"/>
            <p:cNvSpPr txBox="1"/>
            <p:nvPr/>
          </p:nvSpPr>
          <p:spPr>
            <a:xfrm>
              <a:off x="374611" y="2149488"/>
              <a:ext cx="1989000" cy="345900"/>
            </a:xfrm>
            <a:prstGeom prst="rect">
              <a:avLst/>
            </a:prstGeom>
            <a:solidFill>
              <a:schemeClr val="lt1"/>
            </a:solid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accent3"/>
                  </a:solidFill>
                  <a:latin typeface="Lato"/>
                  <a:ea typeface="Lato"/>
                  <a:cs typeface="Lato"/>
                  <a:sym typeface="Lato"/>
                </a:rPr>
                <a:t>4x</a:t>
              </a:r>
              <a:endParaRPr sz="2400">
                <a:solidFill>
                  <a:schemeClr val="accent3"/>
                </a:solidFill>
                <a:latin typeface="Lato"/>
                <a:ea typeface="Lato"/>
                <a:cs typeface="Lato"/>
                <a:sym typeface="Lato"/>
              </a:endParaRPr>
            </a:p>
          </p:txBody>
        </p:sp>
      </p:grpSp>
      <p:sp>
        <p:nvSpPr>
          <p:cNvPr id="145" name="Google Shape;145;p18"/>
          <p:cNvSpPr txBox="1"/>
          <p:nvPr/>
        </p:nvSpPr>
        <p:spPr>
          <a:xfrm>
            <a:off x="381675" y="723650"/>
            <a:ext cx="3873600" cy="2793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1000"/>
              </a:spcAft>
              <a:buNone/>
            </a:pPr>
            <a:r>
              <a:rPr b="1" lang="en">
                <a:latin typeface="Raleway"/>
                <a:ea typeface="Raleway"/>
                <a:cs typeface="Raleway"/>
                <a:sym typeface="Raleway"/>
              </a:rPr>
              <a:t>Make Your Products Discoverable</a:t>
            </a:r>
            <a:endParaRPr b="1">
              <a:latin typeface="Raleway"/>
              <a:ea typeface="Raleway"/>
              <a:cs typeface="Raleway"/>
              <a:sym typeface="Raleway"/>
            </a:endParaRPr>
          </a:p>
        </p:txBody>
      </p:sp>
      <p:sp>
        <p:nvSpPr>
          <p:cNvPr id="146" name="Google Shape;146;p18"/>
          <p:cNvSpPr/>
          <p:nvPr/>
        </p:nvSpPr>
        <p:spPr>
          <a:xfrm>
            <a:off x="3137675" y="4212225"/>
            <a:ext cx="1396800" cy="3081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18"/>
          <p:cNvSpPr txBox="1"/>
          <p:nvPr/>
        </p:nvSpPr>
        <p:spPr>
          <a:xfrm>
            <a:off x="374600" y="1002950"/>
            <a:ext cx="4940700" cy="456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Leading toy brand drove purchase intent by leveraging MikMak in a #1 Trending YouTube video posted by a brand partner with 110 Million Subscribers.</a:t>
            </a:r>
            <a:endParaRPr sz="1100">
              <a:solidFill>
                <a:schemeClr val="dk1"/>
              </a:solidFill>
              <a:latin typeface="Lato"/>
              <a:ea typeface="Lato"/>
              <a:cs typeface="Lato"/>
              <a:sym typeface="Lato"/>
            </a:endParaRPr>
          </a:p>
        </p:txBody>
      </p:sp>
      <p:grpSp>
        <p:nvGrpSpPr>
          <p:cNvPr id="148" name="Google Shape;148;p18"/>
          <p:cNvGrpSpPr/>
          <p:nvPr/>
        </p:nvGrpSpPr>
        <p:grpSpPr>
          <a:xfrm>
            <a:off x="2678419" y="1604522"/>
            <a:ext cx="2767996" cy="3538575"/>
            <a:chOff x="2424834" y="1981800"/>
            <a:chExt cx="2473192" cy="3161700"/>
          </a:xfrm>
        </p:grpSpPr>
        <p:pic>
          <p:nvPicPr>
            <p:cNvPr id="149" name="Google Shape;149;p18"/>
            <p:cNvPicPr preferRelativeResize="0"/>
            <p:nvPr/>
          </p:nvPicPr>
          <p:blipFill rotWithShape="1">
            <a:blip r:embed="rId4">
              <a:alphaModFix/>
            </a:blip>
            <a:srcRect b="89927" l="0" r="0" t="0"/>
            <a:stretch/>
          </p:blipFill>
          <p:spPr>
            <a:xfrm>
              <a:off x="2872540" y="2082370"/>
              <a:ext cx="1169439" cy="269465"/>
            </a:xfrm>
            <a:prstGeom prst="rect">
              <a:avLst/>
            </a:prstGeom>
            <a:noFill/>
            <a:ln>
              <a:noFill/>
            </a:ln>
          </p:spPr>
        </p:pic>
        <p:sp>
          <p:nvSpPr>
            <p:cNvPr id="150" name="Google Shape;150;p18"/>
            <p:cNvSpPr/>
            <p:nvPr/>
          </p:nvSpPr>
          <p:spPr>
            <a:xfrm>
              <a:off x="2870612" y="2351844"/>
              <a:ext cx="1173300" cy="124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18"/>
            <p:cNvPicPr preferRelativeResize="0"/>
            <p:nvPr/>
          </p:nvPicPr>
          <p:blipFill rotWithShape="1">
            <a:blip r:embed="rId5">
              <a:alphaModFix/>
            </a:blip>
            <a:srcRect b="6968" l="0" r="0" t="0"/>
            <a:stretch/>
          </p:blipFill>
          <p:spPr>
            <a:xfrm>
              <a:off x="2870595" y="2501378"/>
              <a:ext cx="1173329" cy="783696"/>
            </a:xfrm>
            <a:prstGeom prst="rect">
              <a:avLst/>
            </a:prstGeom>
            <a:noFill/>
            <a:ln>
              <a:noFill/>
            </a:ln>
          </p:spPr>
        </p:pic>
        <p:pic>
          <p:nvPicPr>
            <p:cNvPr id="152" name="Google Shape;152;p18"/>
            <p:cNvPicPr preferRelativeResize="0"/>
            <p:nvPr/>
          </p:nvPicPr>
          <p:blipFill rotWithShape="1">
            <a:blip r:embed="rId6">
              <a:alphaModFix/>
            </a:blip>
            <a:srcRect b="10495" l="0" r="0" t="50976"/>
            <a:stretch/>
          </p:blipFill>
          <p:spPr>
            <a:xfrm>
              <a:off x="2868625" y="3434618"/>
              <a:ext cx="1177252" cy="948087"/>
            </a:xfrm>
            <a:prstGeom prst="rect">
              <a:avLst/>
            </a:prstGeom>
            <a:noFill/>
            <a:ln>
              <a:noFill/>
            </a:ln>
          </p:spPr>
        </p:pic>
        <p:pic>
          <p:nvPicPr>
            <p:cNvPr id="153" name="Google Shape;153;p18"/>
            <p:cNvPicPr preferRelativeResize="0"/>
            <p:nvPr/>
          </p:nvPicPr>
          <p:blipFill rotWithShape="1">
            <a:blip r:embed="rId7">
              <a:alphaModFix/>
            </a:blip>
            <a:srcRect b="20691" l="0" r="11394" t="0"/>
            <a:stretch/>
          </p:blipFill>
          <p:spPr>
            <a:xfrm rot="30000">
              <a:off x="2438490" y="1992412"/>
              <a:ext cx="2445879" cy="3140476"/>
            </a:xfrm>
            <a:prstGeom prst="rect">
              <a:avLst/>
            </a:prstGeom>
            <a:noFill/>
            <a:ln>
              <a:noFill/>
            </a:ln>
          </p:spPr>
        </p:pic>
      </p:grpSp>
      <p:pic>
        <p:nvPicPr>
          <p:cNvPr id="154" name="Google Shape;154;p18">
            <a:hlinkClick r:id="rId8"/>
          </p:cNvPr>
          <p:cNvPicPr preferRelativeResize="0"/>
          <p:nvPr/>
        </p:nvPicPr>
        <p:blipFill rotWithShape="1">
          <a:blip r:embed="rId9">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9"/>
          <p:cNvSpPr txBox="1"/>
          <p:nvPr/>
        </p:nvSpPr>
        <p:spPr>
          <a:xfrm>
            <a:off x="374600" y="1759850"/>
            <a:ext cx="3192900" cy="4497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Beat the competition</a:t>
            </a:r>
            <a:endParaRPr b="1" sz="2400">
              <a:solidFill>
                <a:schemeClr val="dk1"/>
              </a:solidFill>
              <a:latin typeface="Raleway"/>
              <a:ea typeface="Raleway"/>
              <a:cs typeface="Raleway"/>
              <a:sym typeface="Raleway"/>
            </a:endParaRPr>
          </a:p>
        </p:txBody>
      </p:sp>
      <p:sp>
        <p:nvSpPr>
          <p:cNvPr id="160" name="Google Shape;160;p19"/>
          <p:cNvSpPr txBox="1"/>
          <p:nvPr/>
        </p:nvSpPr>
        <p:spPr>
          <a:xfrm>
            <a:off x="391475" y="1423150"/>
            <a:ext cx="31212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Accelerate Sales &amp; Market Share</a:t>
            </a:r>
            <a:endParaRPr>
              <a:solidFill>
                <a:schemeClr val="dk1"/>
              </a:solidFill>
              <a:latin typeface="Raleway"/>
              <a:ea typeface="Raleway"/>
              <a:cs typeface="Raleway"/>
              <a:sym typeface="Raleway"/>
            </a:endParaRPr>
          </a:p>
        </p:txBody>
      </p:sp>
      <p:cxnSp>
        <p:nvCxnSpPr>
          <p:cNvPr id="161" name="Google Shape;161;p19"/>
          <p:cNvCxnSpPr/>
          <p:nvPr/>
        </p:nvCxnSpPr>
        <p:spPr>
          <a:xfrm>
            <a:off x="374600" y="2347863"/>
            <a:ext cx="714900" cy="0"/>
          </a:xfrm>
          <a:prstGeom prst="straightConnector1">
            <a:avLst/>
          </a:prstGeom>
          <a:noFill/>
          <a:ln cap="flat" cmpd="sng" w="19050">
            <a:solidFill>
              <a:schemeClr val="dk1"/>
            </a:solidFill>
            <a:prstDash val="solid"/>
            <a:round/>
            <a:headEnd len="med" w="med" type="none"/>
            <a:tailEnd len="med" w="med" type="none"/>
          </a:ln>
        </p:spPr>
      </p:cxnSp>
      <p:sp>
        <p:nvSpPr>
          <p:cNvPr id="162" name="Google Shape;162;p19"/>
          <p:cNvSpPr txBox="1"/>
          <p:nvPr/>
        </p:nvSpPr>
        <p:spPr>
          <a:xfrm>
            <a:off x="374600" y="2460600"/>
            <a:ext cx="3121200" cy="973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To effectively grow market share, you must know, compare, and optimize your performance against brands in your category by channel, retailer, and more. You must also understand how performance changes over time.</a:t>
            </a:r>
            <a:endParaRPr sz="1100">
              <a:solidFill>
                <a:schemeClr val="dk1"/>
              </a:solidFill>
              <a:latin typeface="Lato"/>
              <a:ea typeface="Lato"/>
              <a:cs typeface="Lato"/>
              <a:sym typeface="Lato"/>
            </a:endParaRPr>
          </a:p>
        </p:txBody>
      </p:sp>
      <p:pic>
        <p:nvPicPr>
          <p:cNvPr id="163" name="Google Shape;163;p19">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64" name="Google Shape;164;p19"/>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sp>
        <p:nvSpPr>
          <p:cNvPr id="165" name="Google Shape;165;p19"/>
          <p:cNvSpPr/>
          <p:nvPr/>
        </p:nvSpPr>
        <p:spPr>
          <a:xfrm>
            <a:off x="3775250" y="0"/>
            <a:ext cx="53691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19"/>
          <p:cNvSpPr txBox="1"/>
          <p:nvPr/>
        </p:nvSpPr>
        <p:spPr>
          <a:xfrm>
            <a:off x="4208450" y="465238"/>
            <a:ext cx="4502700" cy="5157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1000"/>
              </a:spcAft>
              <a:buNone/>
            </a:pPr>
            <a:r>
              <a:rPr b="1" lang="en">
                <a:latin typeface="Raleway"/>
                <a:ea typeface="Raleway"/>
                <a:cs typeface="Raleway"/>
                <a:sym typeface="Raleway"/>
              </a:rPr>
              <a:t>Purchase Intent for Toy brands peaks in late spring and summer</a:t>
            </a:r>
            <a:endParaRPr b="1">
              <a:latin typeface="Raleway"/>
              <a:ea typeface="Raleway"/>
              <a:cs typeface="Raleway"/>
              <a:sym typeface="Raleway"/>
            </a:endParaRPr>
          </a:p>
        </p:txBody>
      </p:sp>
      <p:sp>
        <p:nvSpPr>
          <p:cNvPr id="167" name="Google Shape;167;p19"/>
          <p:cNvSpPr txBox="1"/>
          <p:nvPr/>
        </p:nvSpPr>
        <p:spPr>
          <a:xfrm>
            <a:off x="4208450" y="1023913"/>
            <a:ext cx="4502700" cy="1174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For Toy brands, when looking at the past year. As expected, the MikMak Shopping Index saw a peak on December 4th, leading up to the holiday season. However, the highest Purchase Intent Rates in the past year happened on May 9th, reaching 57.5 percent (3.4x the category benchmark). The MikMak Shopping Index shows consistent Purchase Intent Rates throughout May, and then another smaller peak in July.</a:t>
            </a:r>
            <a:endParaRPr sz="1100">
              <a:solidFill>
                <a:schemeClr val="dk1"/>
              </a:solidFill>
              <a:latin typeface="Lato"/>
              <a:ea typeface="Lato"/>
              <a:cs typeface="Lato"/>
              <a:sym typeface="Lato"/>
            </a:endParaRPr>
          </a:p>
        </p:txBody>
      </p:sp>
      <p:pic>
        <p:nvPicPr>
          <p:cNvPr id="168" name="Google Shape;168;p19"/>
          <p:cNvPicPr preferRelativeResize="0"/>
          <p:nvPr/>
        </p:nvPicPr>
        <p:blipFill>
          <a:blip r:embed="rId5">
            <a:alphaModFix/>
          </a:blip>
          <a:stretch>
            <a:fillRect/>
          </a:stretch>
        </p:blipFill>
        <p:spPr>
          <a:xfrm>
            <a:off x="4208450" y="2364333"/>
            <a:ext cx="4502700" cy="20560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0"/>
          <p:cNvSpPr txBox="1"/>
          <p:nvPr/>
        </p:nvSpPr>
        <p:spPr>
          <a:xfrm>
            <a:off x="374600" y="1401263"/>
            <a:ext cx="33219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creates competitive advantage</a:t>
            </a:r>
            <a:endParaRPr b="1" sz="1800">
              <a:solidFill>
                <a:schemeClr val="dk1"/>
              </a:solidFill>
              <a:latin typeface="Raleway"/>
              <a:ea typeface="Raleway"/>
              <a:cs typeface="Raleway"/>
              <a:sym typeface="Raleway"/>
            </a:endParaRPr>
          </a:p>
        </p:txBody>
      </p:sp>
      <p:sp>
        <p:nvSpPr>
          <p:cNvPr id="174" name="Google Shape;174;p20"/>
          <p:cNvSpPr txBox="1"/>
          <p:nvPr/>
        </p:nvSpPr>
        <p:spPr>
          <a:xfrm>
            <a:off x="374600" y="2080175"/>
            <a:ext cx="3321900" cy="1561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With MikMak Benchmark Insights, you can see how your brand stacks up against other brands in your category. More specifically, you can understand your performance and media investment relative to the competition to identify new conversion opportunities and compare your performance over time to quickly understand changes and progress toward your goals.</a:t>
            </a:r>
            <a:endParaRPr sz="1100">
              <a:solidFill>
                <a:schemeClr val="dk1"/>
              </a:solidFill>
              <a:latin typeface="Lato"/>
              <a:ea typeface="Lato"/>
              <a:cs typeface="Lato"/>
              <a:sym typeface="Lato"/>
            </a:endParaRPr>
          </a:p>
        </p:txBody>
      </p:sp>
      <p:sp>
        <p:nvSpPr>
          <p:cNvPr id="175" name="Google Shape;175;p20"/>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176" name="Google Shape;176;p20">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177" name="Google Shape;177;p20"/>
          <p:cNvPicPr preferRelativeResize="0"/>
          <p:nvPr/>
        </p:nvPicPr>
        <p:blipFill rotWithShape="1">
          <a:blip r:embed="rId5">
            <a:alphaModFix/>
          </a:blip>
          <a:srcRect b="0" l="13263" r="15159" t="0"/>
          <a:stretch/>
        </p:blipFill>
        <p:spPr>
          <a:xfrm>
            <a:off x="4004475" y="0"/>
            <a:ext cx="5139523" cy="5143500"/>
          </a:xfrm>
          <a:prstGeom prst="rect">
            <a:avLst/>
          </a:prstGeom>
          <a:noFill/>
          <a:ln>
            <a:noFill/>
          </a:ln>
        </p:spPr>
      </p:pic>
      <p:sp>
        <p:nvSpPr>
          <p:cNvPr id="178" name="Google Shape;178;p20"/>
          <p:cNvSpPr/>
          <p:nvPr/>
        </p:nvSpPr>
        <p:spPr>
          <a:xfrm>
            <a:off x="4004400" y="0"/>
            <a:ext cx="5139600" cy="5143500"/>
          </a:xfrm>
          <a:prstGeom prst="rect">
            <a:avLst/>
          </a:prstGeom>
          <a:solidFill>
            <a:srgbClr val="000000">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0"/>
          <p:cNvSpPr/>
          <p:nvPr/>
        </p:nvSpPr>
        <p:spPr>
          <a:xfrm>
            <a:off x="4770000" y="1227575"/>
            <a:ext cx="3744600" cy="24144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txBox="1"/>
          <p:nvPr/>
        </p:nvSpPr>
        <p:spPr>
          <a:xfrm>
            <a:off x="4981350" y="2227500"/>
            <a:ext cx="3321900" cy="127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“I think it all starts with an understanding of the audiences that you have, the passion points that adhere to them and ultimately where do you play within the channel and to best connect with them.”</a:t>
            </a:r>
            <a:endParaRPr sz="1000">
              <a:solidFill>
                <a:srgbClr val="FFFFFF"/>
              </a:solidFill>
              <a:latin typeface="Lato"/>
              <a:ea typeface="Lato"/>
              <a:cs typeface="Lato"/>
              <a:sym typeface="Lato"/>
            </a:endParaRPr>
          </a:p>
          <a:p>
            <a:pPr indent="0" lvl="0" marL="0" rtl="0" algn="l">
              <a:spcBef>
                <a:spcPts val="0"/>
              </a:spcBef>
              <a:spcAft>
                <a:spcPts val="0"/>
              </a:spcAft>
              <a:buNone/>
            </a:pPr>
            <a:r>
              <a:t/>
            </a:r>
            <a:endParaRPr sz="10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Luke Sebire</a:t>
            </a:r>
            <a:endParaRPr b="1" sz="11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Head of Global eCommerce Centre of Excellence, LEGO</a:t>
            </a:r>
            <a:endParaRPr sz="1000">
              <a:solidFill>
                <a:srgbClr val="FFFFFF"/>
              </a:solidFill>
              <a:latin typeface="Lato"/>
              <a:ea typeface="Lato"/>
              <a:cs typeface="Lato"/>
              <a:sym typeface="Lato"/>
            </a:endParaRPr>
          </a:p>
        </p:txBody>
      </p:sp>
      <p:pic>
        <p:nvPicPr>
          <p:cNvPr id="181" name="Google Shape;181;p20"/>
          <p:cNvPicPr preferRelativeResize="0"/>
          <p:nvPr/>
        </p:nvPicPr>
        <p:blipFill rotWithShape="1">
          <a:blip r:embed="rId6">
            <a:alphaModFix/>
          </a:blip>
          <a:srcRect b="34249" l="9271" r="3673" t="13275"/>
          <a:stretch/>
        </p:blipFill>
        <p:spPr>
          <a:xfrm>
            <a:off x="4770000" y="1462775"/>
            <a:ext cx="2024723" cy="639075"/>
          </a:xfrm>
          <a:prstGeom prst="rect">
            <a:avLst/>
          </a:prstGeom>
          <a:noFill/>
          <a:ln>
            <a:noFill/>
          </a:ln>
        </p:spPr>
      </p:pic>
      <p:sp>
        <p:nvSpPr>
          <p:cNvPr id="182" name="Google Shape;182;p20">
            <a:hlinkClick r:id="rId7"/>
          </p:cNvPr>
          <p:cNvSpPr/>
          <p:nvPr/>
        </p:nvSpPr>
        <p:spPr>
          <a:xfrm>
            <a:off x="7146250" y="1666775"/>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183" name="Google Shape;183;p20">
            <a:hlinkClick r:id="rId9"/>
          </p:cNvPr>
          <p:cNvPicPr preferRelativeResize="0"/>
          <p:nvPr/>
        </p:nvPicPr>
        <p:blipFill>
          <a:blip r:embed="rId10">
            <a:alphaModFix/>
          </a:blip>
          <a:stretch>
            <a:fillRect/>
          </a:stretch>
        </p:blipFill>
        <p:spPr>
          <a:xfrm>
            <a:off x="7242150" y="1726575"/>
            <a:ext cx="151275" cy="151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txBox="1"/>
          <p:nvPr/>
        </p:nvSpPr>
        <p:spPr>
          <a:xfrm>
            <a:off x="374600" y="1638863"/>
            <a:ext cx="3142800" cy="793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dk1"/>
                </a:solidFill>
                <a:latin typeface="Raleway"/>
                <a:ea typeface="Raleway"/>
                <a:cs typeface="Raleway"/>
                <a:sym typeface="Raleway"/>
              </a:rPr>
              <a:t>Strengthen Retailer Partnerships</a:t>
            </a:r>
            <a:endParaRPr b="1" sz="2400">
              <a:solidFill>
                <a:schemeClr val="dk1"/>
              </a:solidFill>
              <a:latin typeface="Raleway"/>
              <a:ea typeface="Raleway"/>
              <a:cs typeface="Raleway"/>
              <a:sym typeface="Raleway"/>
            </a:endParaRPr>
          </a:p>
        </p:txBody>
      </p:sp>
      <p:sp>
        <p:nvSpPr>
          <p:cNvPr id="189" name="Google Shape;189;p21"/>
          <p:cNvSpPr txBox="1"/>
          <p:nvPr/>
        </p:nvSpPr>
        <p:spPr>
          <a:xfrm>
            <a:off x="374600" y="2781938"/>
            <a:ext cx="3142800" cy="722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Using proprietary, retailer-specific consumer insights in joint planning discussions with retailers can help unlock shelf space and media value.</a:t>
            </a:r>
            <a:endParaRPr sz="1100">
              <a:solidFill>
                <a:schemeClr val="dk1"/>
              </a:solidFill>
              <a:latin typeface="Lato"/>
              <a:ea typeface="Lato"/>
              <a:cs typeface="Lato"/>
              <a:sym typeface="Lato"/>
            </a:endParaRPr>
          </a:p>
        </p:txBody>
      </p:sp>
      <p:cxnSp>
        <p:nvCxnSpPr>
          <p:cNvPr id="190" name="Google Shape;190;p21"/>
          <p:cNvCxnSpPr/>
          <p:nvPr/>
        </p:nvCxnSpPr>
        <p:spPr>
          <a:xfrm>
            <a:off x="374600" y="2633375"/>
            <a:ext cx="714900" cy="0"/>
          </a:xfrm>
          <a:prstGeom prst="straightConnector1">
            <a:avLst/>
          </a:prstGeom>
          <a:noFill/>
          <a:ln cap="flat" cmpd="sng" w="19050">
            <a:solidFill>
              <a:schemeClr val="dk1"/>
            </a:solidFill>
            <a:prstDash val="solid"/>
            <a:round/>
            <a:headEnd len="med" w="med" type="none"/>
            <a:tailEnd len="med" w="med" type="none"/>
          </a:ln>
        </p:spPr>
      </p:cxnSp>
      <p:sp>
        <p:nvSpPr>
          <p:cNvPr id="191" name="Google Shape;191;p21"/>
          <p:cNvSpPr txBox="1"/>
          <p:nvPr/>
        </p:nvSpPr>
        <p:spPr>
          <a:xfrm>
            <a:off x="374600" y="1302163"/>
            <a:ext cx="31428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dk1"/>
                </a:solidFill>
                <a:latin typeface="Raleway"/>
                <a:ea typeface="Raleway"/>
                <a:cs typeface="Raleway"/>
                <a:sym typeface="Raleway"/>
              </a:rPr>
              <a:t>Accelerate Sales &amp; Market Share</a:t>
            </a:r>
            <a:endParaRPr>
              <a:solidFill>
                <a:schemeClr val="dk1"/>
              </a:solidFill>
              <a:latin typeface="Raleway"/>
              <a:ea typeface="Raleway"/>
              <a:cs typeface="Raleway"/>
              <a:sym typeface="Raleway"/>
            </a:endParaRPr>
          </a:p>
        </p:txBody>
      </p:sp>
      <p:sp>
        <p:nvSpPr>
          <p:cNvPr id="192" name="Google Shape;192;p21"/>
          <p:cNvSpPr/>
          <p:nvPr/>
        </p:nvSpPr>
        <p:spPr>
          <a:xfrm>
            <a:off x="3775250" y="0"/>
            <a:ext cx="53691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1"/>
          <p:cNvSpPr/>
          <p:nvPr/>
        </p:nvSpPr>
        <p:spPr>
          <a:xfrm>
            <a:off x="374600" y="360600"/>
            <a:ext cx="1810200" cy="221700"/>
          </a:xfrm>
          <a:prstGeom prst="roundRect">
            <a:avLst>
              <a:gd fmla="val 50000" name="adj"/>
            </a:avLst>
          </a:prstGeom>
          <a:noFill/>
          <a:ln cap="flat" cmpd="sng" w="9525">
            <a:solidFill>
              <a:schemeClr val="accent3"/>
            </a:solidFill>
            <a:prstDash val="solid"/>
            <a:round/>
            <a:headEnd len="sm" w="sm" type="none"/>
            <a:tailEnd len="sm" w="sm" type="none"/>
          </a:ln>
        </p:spPr>
        <p:txBody>
          <a:bodyPr anchorCtr="0" anchor="ctr" bIns="91425" lIns="9125" spcFirstLastPara="1" rIns="9125" wrap="square" tIns="91425">
            <a:noAutofit/>
          </a:bodyPr>
          <a:lstStyle/>
          <a:p>
            <a:pPr indent="0" lvl="0" marL="0" rtl="0" algn="ctr">
              <a:spcBef>
                <a:spcPts val="0"/>
              </a:spcBef>
              <a:spcAft>
                <a:spcPts val="0"/>
              </a:spcAft>
              <a:buNone/>
            </a:pPr>
            <a:r>
              <a:rPr lang="en" sz="800">
                <a:solidFill>
                  <a:schemeClr val="accent3"/>
                </a:solidFill>
                <a:latin typeface="Lato"/>
                <a:ea typeface="Lato"/>
                <a:cs typeface="Lato"/>
                <a:sym typeface="Lato"/>
              </a:rPr>
              <a:t>Toy Brands Benchmarks and Insights</a:t>
            </a:r>
            <a:endParaRPr sz="800">
              <a:solidFill>
                <a:schemeClr val="accent3"/>
              </a:solidFill>
              <a:latin typeface="Lato"/>
              <a:ea typeface="Lato"/>
              <a:cs typeface="Lato"/>
              <a:sym typeface="Lato"/>
            </a:endParaRPr>
          </a:p>
        </p:txBody>
      </p:sp>
      <p:pic>
        <p:nvPicPr>
          <p:cNvPr id="194" name="Google Shape;194;p21">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195" name="Google Shape;195;p21"/>
          <p:cNvSpPr txBox="1"/>
          <p:nvPr/>
        </p:nvSpPr>
        <p:spPr>
          <a:xfrm>
            <a:off x="4154750" y="360600"/>
            <a:ext cx="4610100" cy="1041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aleway"/>
                <a:ea typeface="Raleway"/>
                <a:cs typeface="Raleway"/>
                <a:sym typeface="Raleway"/>
              </a:rPr>
              <a:t>Walmart is the top retailer for Toy Brands</a:t>
            </a:r>
            <a:endParaRPr b="1">
              <a:solidFill>
                <a:srgbClr val="000000"/>
              </a:solidFill>
              <a:latin typeface="Raleway"/>
              <a:ea typeface="Raleway"/>
              <a:cs typeface="Raleway"/>
              <a:sym typeface="Raleway"/>
            </a:endParaRPr>
          </a:p>
          <a:p>
            <a:pPr indent="0" lvl="0" marL="0" rtl="0" algn="l">
              <a:spcBef>
                <a:spcPts val="0"/>
              </a:spcBef>
              <a:spcAft>
                <a:spcPts val="0"/>
              </a:spcAft>
              <a:buClr>
                <a:srgbClr val="000000"/>
              </a:buClr>
              <a:buSzPts val="1100"/>
              <a:buFont typeface="Arial"/>
              <a:buNone/>
            </a:pPr>
            <a:r>
              <a:t/>
            </a:r>
            <a:endParaRPr b="1" sz="1200">
              <a:solidFill>
                <a:srgbClr val="000000"/>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Right now, among the Top three Toy retailers, Walmart is driving the most in-market traffic, with 40.5 percent of Purchase Intent Clicks. Amazon is very close behind with 40.3 percent. Target is third with 19.2  percent.</a:t>
            </a:r>
            <a:endParaRPr sz="1100">
              <a:solidFill>
                <a:srgbClr val="000000"/>
              </a:solidFill>
              <a:latin typeface="Lato"/>
              <a:ea typeface="Lato"/>
              <a:cs typeface="Lato"/>
              <a:sym typeface="Lato"/>
            </a:endParaRPr>
          </a:p>
        </p:txBody>
      </p:sp>
      <p:pic>
        <p:nvPicPr>
          <p:cNvPr id="196" name="Google Shape;196;p21"/>
          <p:cNvPicPr preferRelativeResize="0"/>
          <p:nvPr/>
        </p:nvPicPr>
        <p:blipFill>
          <a:blip r:embed="rId5">
            <a:alphaModFix/>
          </a:blip>
          <a:stretch>
            <a:fillRect/>
          </a:stretch>
        </p:blipFill>
        <p:spPr>
          <a:xfrm>
            <a:off x="4658150" y="1992326"/>
            <a:ext cx="3603299" cy="2442299"/>
          </a:xfrm>
          <a:prstGeom prst="rect">
            <a:avLst/>
          </a:prstGeom>
          <a:noFill/>
          <a:ln>
            <a:noFill/>
          </a:ln>
        </p:spPr>
      </p:pic>
      <p:sp>
        <p:nvSpPr>
          <p:cNvPr id="197" name="Google Shape;197;p21"/>
          <p:cNvSpPr txBox="1"/>
          <p:nvPr/>
        </p:nvSpPr>
        <p:spPr>
          <a:xfrm>
            <a:off x="4154750" y="1471800"/>
            <a:ext cx="4706700" cy="4002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latin typeface="Raleway"/>
                <a:ea typeface="Raleway"/>
                <a:cs typeface="Raleway"/>
                <a:sym typeface="Raleway"/>
              </a:rPr>
              <a:t>Top Three Retailers by Share of Purchase Intent Clicks</a:t>
            </a:r>
            <a:endParaRPr b="1">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EDF3F7"/>
      </a:dk2>
      <a:lt2>
        <a:srgbClr val="EEEEEE"/>
      </a:lt2>
      <a:accent1>
        <a:srgbClr val="008C8B"/>
      </a:accent1>
      <a:accent2>
        <a:srgbClr val="084A49"/>
      </a:accent2>
      <a:accent3>
        <a:srgbClr val="00A6A4"/>
      </a:accent3>
      <a:accent4>
        <a:srgbClr val="D03DA8"/>
      </a:accent4>
      <a:accent5>
        <a:srgbClr val="3A26A3"/>
      </a:accent5>
      <a:accent6>
        <a:srgbClr val="25065A"/>
      </a:accent6>
      <a:hlink>
        <a:srgbClr val="00A6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