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aleway"/>
      <p:regular r:id="rId21"/>
      <p:bold r:id="rId22"/>
      <p:italic r:id="rId23"/>
      <p:boldItalic r:id="rId24"/>
    </p:embeddedFont>
    <p:embeddedFont>
      <p:font typeface="Raleway ExtraBold"/>
      <p:bold r:id="rId25"/>
      <p:boldItalic r:id="rId26"/>
    </p:embeddedFont>
    <p:embeddedFont>
      <p:font typeface="Lato"/>
      <p:regular r:id="rId27"/>
      <p:bold r:id="rId28"/>
      <p:italic r:id="rId29"/>
      <p:boldItalic r:id="rId30"/>
    </p:embeddedFont>
    <p:embeddedFont>
      <p:font typeface="Raleway Black"/>
      <p:bold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ExtraBold-boldItalic.fntdata"/><Relationship Id="rId25" Type="http://schemas.openxmlformats.org/officeDocument/2006/relationships/font" Target="fonts/RalewayExtraBold-bold.fntdata"/><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lack-bold.fntdata"/><Relationship Id="rId30" Type="http://schemas.openxmlformats.org/officeDocument/2006/relationships/font" Target="fonts/Lato-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RalewayBlack-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5e8968adb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5e8968adb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5e8c92520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5e8c92520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5e8c92520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5e8c92520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5e8c925202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5e8c925202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5e8c925202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5e8c925202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5e8c92520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5e8c92520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5e8c92520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5e8c92520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5e8968adbc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5e8968adb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5e8968adb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5e8968adb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97ba41ba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97ba41ba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5e8968adb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5e8968adb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5e8968adb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5e8968adb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e8968adbc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5e8968adb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5e8968adbc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5e8968adbc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5e8968adbc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5e8968adbc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4.jpg"/><Relationship Id="rId5" Type="http://schemas.openxmlformats.org/officeDocument/2006/relationships/image" Target="../media/image3.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mikmak.com/" TargetMode="External"/><Relationship Id="rId4" Type="http://schemas.openxmlformats.org/officeDocument/2006/relationships/image" Target="../media/image4.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mikmak.com/" TargetMode="External"/><Relationship Id="rId4" Type="http://schemas.openxmlformats.org/officeDocument/2006/relationships/image" Target="../media/image4.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mikmak.com/blog/how-to-build-social-commerce-into-your-ecommerce-marketing-strategy" TargetMode="External"/><Relationship Id="rId4" Type="http://schemas.openxmlformats.org/officeDocument/2006/relationships/hyperlink" Target="https://www.mikmak.com/" TargetMode="External"/><Relationship Id="rId5" Type="http://schemas.openxmlformats.org/officeDocument/2006/relationships/image" Target="../media/image4.png"/><Relationship Id="rId6" Type="http://schemas.openxmlformats.org/officeDocument/2006/relationships/image" Target="../media/image22.gif"/><Relationship Id="rId7"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hyperlink" Target="https://www.mikmak.com/" TargetMode="External"/><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mikmak.com/" TargetMode="External"/><Relationship Id="rId4" Type="http://schemas.openxmlformats.org/officeDocument/2006/relationships/image" Target="../media/image5.png"/><Relationship Id="rId5" Type="http://schemas.openxmlformats.org/officeDocument/2006/relationships/hyperlink" Target="mailto:marketing@mikmak.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mailto:marketing@mikmak.com" TargetMode="External"/><Relationship Id="rId4" Type="http://schemas.openxmlformats.org/officeDocument/2006/relationships/hyperlink" Target="https://www.mikmak.com/" TargetMode="External"/><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mikmak.com/" TargetMode="External"/><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hyperlink" Target="https://www.mikmak.com/typ-2022-how-to-build-social-commerce" TargetMode="External"/><Relationship Id="rId7" Type="http://schemas.openxmlformats.org/officeDocument/2006/relationships/hyperlink" Target="https://techreport.com/statistics/youtube-statistics/#:~:text=45.-,Over%20122%20Million%20Users%20Access%20the%20Platform%20Daily%20Through%20the,the%20platform%20through%20the%20website." TargetMode="External"/><Relationship Id="rId8" Type="http://schemas.openxmlformats.org/officeDocument/2006/relationships/hyperlink" Target="https://www.thinkwithgoogle.com/consumer-insights/consumer-trends/youtube-shopping-decision-statistic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mikmak.com/" TargetMode="External"/><Relationship Id="rId4"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hyperlink" Target="https://www.mikmak.com/" TargetMode="External"/><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mikmak.com/" TargetMode="External"/><Relationship Id="rId4" Type="http://schemas.openxmlformats.org/officeDocument/2006/relationships/image" Target="../media/image4.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mikmak.com/" TargetMode="External"/><Relationship Id="rId4" Type="http://schemas.openxmlformats.org/officeDocument/2006/relationships/image" Target="../media/image4.png"/><Relationship Id="rId9"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mikmak.com/" TargetMode="External"/><Relationship Id="rId4" Type="http://schemas.openxmlformats.org/officeDocument/2006/relationships/image" Target="../media/image4.png"/><Relationship Id="rId9" Type="http://schemas.openxmlformats.org/officeDocument/2006/relationships/image" Target="../media/image10.png"/><Relationship Id="rId5" Type="http://schemas.openxmlformats.org/officeDocument/2006/relationships/image" Target="../media/image28.png"/><Relationship Id="rId6" Type="http://schemas.openxmlformats.org/officeDocument/2006/relationships/image" Target="../media/image17.png"/><Relationship Id="rId7" Type="http://schemas.openxmlformats.org/officeDocument/2006/relationships/hyperlink" Target="https://www.adweek.com/commerce/brave-commerce-podcast-using-data-to-develop-consumer-experience/" TargetMode="External"/><Relationship Id="rId8" Type="http://schemas.openxmlformats.org/officeDocument/2006/relationships/hyperlink" Target="https://www.adweek.com/commerce/brave-commerce-podcast-using-data-to-develop-consumer-experienc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mikmak.com/" TargetMode="External"/><Relationship Id="rId4" Type="http://schemas.openxmlformats.org/officeDocument/2006/relationships/image" Target="../media/image4.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hola.mikmak.com/mm-2023-toy-guide?hsLang=en" TargetMode="External"/><Relationship Id="rId4" Type="http://schemas.openxmlformats.org/officeDocument/2006/relationships/hyperlink" Target="https://hola.mikmak.com/mm-salsify-beauty-ecommerce-webinar-2023?hsLang=en" TargetMode="External"/><Relationship Id="rId9" Type="http://schemas.openxmlformats.org/officeDocument/2006/relationships/image" Target="../media/image7.png"/><Relationship Id="rId5" Type="http://schemas.openxmlformats.org/officeDocument/2006/relationships/hyperlink" Target="https://hola.mikmak.com/mm-2023-alcohol-benchmark-guide?hsLang=en" TargetMode="External"/><Relationship Id="rId6" Type="http://schemas.openxmlformats.org/officeDocument/2006/relationships/hyperlink" Target="https://www.mikmak.com/" TargetMode="External"/><Relationship Id="rId7" Type="http://schemas.openxmlformats.org/officeDocument/2006/relationships/image" Target="../media/image4.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241"/>
        </a:solidFill>
      </p:bgPr>
    </p:bg>
    <p:spTree>
      <p:nvGrpSpPr>
        <p:cNvPr id="53" name="Shape 53"/>
        <p:cNvGrpSpPr/>
        <p:nvPr/>
      </p:nvGrpSpPr>
      <p:grpSpPr>
        <a:xfrm>
          <a:off x="0" y="0"/>
          <a:ext cx="0" cy="0"/>
          <a:chOff x="0" y="0"/>
          <a:chExt cx="0" cy="0"/>
        </a:xfrm>
      </p:grpSpPr>
      <p:sp>
        <p:nvSpPr>
          <p:cNvPr id="54" name="Google Shape;54;p13"/>
          <p:cNvSpPr txBox="1"/>
          <p:nvPr/>
        </p:nvSpPr>
        <p:spPr>
          <a:xfrm>
            <a:off x="628800" y="2828963"/>
            <a:ext cx="3943200" cy="648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a:solidFill>
                  <a:srgbClr val="FFFFFF"/>
                </a:solidFill>
                <a:latin typeface="Raleway"/>
                <a:ea typeface="Raleway"/>
                <a:cs typeface="Raleway"/>
                <a:sym typeface="Raleway"/>
              </a:rPr>
              <a:t>How MikMak Helps Brands Grow on YouTube, Commerce-First</a:t>
            </a:r>
            <a:endParaRPr>
              <a:solidFill>
                <a:srgbClr val="FFFFFF"/>
              </a:solidFill>
              <a:latin typeface="Raleway"/>
              <a:ea typeface="Raleway"/>
              <a:cs typeface="Raleway"/>
              <a:sym typeface="Raleway"/>
            </a:endParaRPr>
          </a:p>
        </p:txBody>
      </p:sp>
      <p:pic>
        <p:nvPicPr>
          <p:cNvPr id="55" name="Google Shape;55;p13"/>
          <p:cNvPicPr preferRelativeResize="0"/>
          <p:nvPr/>
        </p:nvPicPr>
        <p:blipFill rotWithShape="1">
          <a:blip r:embed="rId3">
            <a:alphaModFix/>
          </a:blip>
          <a:srcRect b="0" l="5401" r="4263" t="0"/>
          <a:stretch/>
        </p:blipFill>
        <p:spPr>
          <a:xfrm>
            <a:off x="628800" y="3912863"/>
            <a:ext cx="1556125" cy="615225"/>
          </a:xfrm>
          <a:prstGeom prst="rect">
            <a:avLst/>
          </a:prstGeom>
          <a:noFill/>
          <a:ln>
            <a:noFill/>
          </a:ln>
        </p:spPr>
      </p:pic>
      <p:cxnSp>
        <p:nvCxnSpPr>
          <p:cNvPr id="56" name="Google Shape;56;p13"/>
          <p:cNvCxnSpPr/>
          <p:nvPr/>
        </p:nvCxnSpPr>
        <p:spPr>
          <a:xfrm>
            <a:off x="628800" y="3659075"/>
            <a:ext cx="714900" cy="0"/>
          </a:xfrm>
          <a:prstGeom prst="straightConnector1">
            <a:avLst/>
          </a:prstGeom>
          <a:noFill/>
          <a:ln cap="flat" cmpd="sng" w="19050">
            <a:solidFill>
              <a:srgbClr val="FFFFFF"/>
            </a:solidFill>
            <a:prstDash val="solid"/>
            <a:round/>
            <a:headEnd len="med" w="med" type="none"/>
            <a:tailEnd len="med" w="med" type="none"/>
          </a:ln>
        </p:spPr>
      </p:cxnSp>
      <p:sp>
        <p:nvSpPr>
          <p:cNvPr id="57" name="Google Shape;57;p13"/>
          <p:cNvSpPr txBox="1"/>
          <p:nvPr/>
        </p:nvSpPr>
        <p:spPr>
          <a:xfrm>
            <a:off x="628800" y="986738"/>
            <a:ext cx="3705300" cy="1785000"/>
          </a:xfrm>
          <a:prstGeom prst="rect">
            <a:avLst/>
          </a:prstGeom>
          <a:noFill/>
          <a:ln>
            <a:noFill/>
          </a:ln>
        </p:spPr>
        <p:txBody>
          <a:bodyPr anchorCtr="0" anchor="ctr" bIns="28575" lIns="0" spcFirstLastPara="1" rIns="28575" wrap="square" tIns="28575">
            <a:noAutofit/>
          </a:bodyPr>
          <a:lstStyle/>
          <a:p>
            <a:pPr indent="0" lvl="0" marL="0" rtl="0" algn="l">
              <a:lnSpc>
                <a:spcPct val="100000"/>
              </a:lnSpc>
              <a:spcBef>
                <a:spcPts val="1000"/>
              </a:spcBef>
              <a:spcAft>
                <a:spcPts val="0"/>
              </a:spcAft>
              <a:buNone/>
            </a:pPr>
            <a:r>
              <a:rPr b="1" lang="en" sz="2500">
                <a:solidFill>
                  <a:srgbClr val="FFFFFF"/>
                </a:solidFill>
                <a:latin typeface="Raleway"/>
                <a:ea typeface="Raleway"/>
                <a:cs typeface="Raleway"/>
                <a:sym typeface="Raleway"/>
              </a:rPr>
              <a:t>YouTube Benchmarks and Insights for </a:t>
            </a:r>
            <a:r>
              <a:rPr b="1" lang="en" sz="2500">
                <a:solidFill>
                  <a:srgbClr val="FFFFFF"/>
                </a:solidFill>
                <a:latin typeface="Raleway"/>
                <a:ea typeface="Raleway"/>
                <a:cs typeface="Raleway"/>
                <a:sym typeface="Raleway"/>
              </a:rPr>
              <a:t>Multichannel</a:t>
            </a:r>
            <a:r>
              <a:rPr b="1" lang="en" sz="2500">
                <a:solidFill>
                  <a:srgbClr val="FFFFFF"/>
                </a:solidFill>
                <a:latin typeface="Raleway"/>
                <a:ea typeface="Raleway"/>
                <a:cs typeface="Raleway"/>
                <a:sym typeface="Raleway"/>
              </a:rPr>
              <a:t> eCommerce Brands</a:t>
            </a:r>
            <a:endParaRPr b="1" sz="2500">
              <a:solidFill>
                <a:srgbClr val="FFFFFF"/>
              </a:solidFill>
              <a:latin typeface="Raleway"/>
              <a:ea typeface="Raleway"/>
              <a:cs typeface="Raleway"/>
              <a:sym typeface="Raleway"/>
            </a:endParaRPr>
          </a:p>
        </p:txBody>
      </p:sp>
      <p:sp>
        <p:nvSpPr>
          <p:cNvPr id="58" name="Google Shape;58;p13"/>
          <p:cNvSpPr/>
          <p:nvPr/>
        </p:nvSpPr>
        <p:spPr>
          <a:xfrm>
            <a:off x="628800" y="615388"/>
            <a:ext cx="2007300" cy="314100"/>
          </a:xfrm>
          <a:prstGeom prst="roundRect">
            <a:avLst>
              <a:gd fmla="val 50000"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a:ea typeface="Raleway"/>
                <a:cs typeface="Raleway"/>
                <a:sym typeface="Raleway"/>
              </a:rPr>
              <a:t>2023 eCommerce Guide</a:t>
            </a:r>
            <a:endParaRPr sz="1200"/>
          </a:p>
        </p:txBody>
      </p:sp>
      <p:pic>
        <p:nvPicPr>
          <p:cNvPr id="59" name="Google Shape;59;p13"/>
          <p:cNvPicPr preferRelativeResize="0"/>
          <p:nvPr/>
        </p:nvPicPr>
        <p:blipFill rotWithShape="1">
          <a:blip r:embed="rId4">
            <a:alphaModFix/>
          </a:blip>
          <a:srcRect b="0" l="19041" r="28196" t="0"/>
          <a:stretch/>
        </p:blipFill>
        <p:spPr>
          <a:xfrm>
            <a:off x="5071875" y="0"/>
            <a:ext cx="4104750" cy="5143501"/>
          </a:xfrm>
          <a:prstGeom prst="rect">
            <a:avLst/>
          </a:prstGeom>
          <a:noFill/>
          <a:ln>
            <a:noFill/>
          </a:ln>
        </p:spPr>
      </p:pic>
      <p:pic>
        <p:nvPicPr>
          <p:cNvPr id="60" name="Google Shape;60;p13"/>
          <p:cNvPicPr preferRelativeResize="0"/>
          <p:nvPr/>
        </p:nvPicPr>
        <p:blipFill rotWithShape="1">
          <a:blip r:embed="rId5">
            <a:alphaModFix/>
          </a:blip>
          <a:srcRect b="0" l="2572" r="2143" t="0"/>
          <a:stretch/>
        </p:blipFill>
        <p:spPr>
          <a:xfrm>
            <a:off x="4511225" y="808818"/>
            <a:ext cx="2413836" cy="541150"/>
          </a:xfrm>
          <a:prstGeom prst="rect">
            <a:avLst/>
          </a:prstGeom>
          <a:noFill/>
          <a:ln>
            <a:noFill/>
          </a:ln>
          <a:effectLst>
            <a:outerShdw blurRad="57150" rotWithShape="0" algn="bl" dir="360000" dist="19050">
              <a:srgbClr val="000000">
                <a:alpha val="10000"/>
              </a:srgbClr>
            </a:outerShdw>
          </a:effectLst>
        </p:spPr>
      </p:pic>
      <p:pic>
        <p:nvPicPr>
          <p:cNvPr id="61" name="Google Shape;61;p13"/>
          <p:cNvPicPr preferRelativeResize="0"/>
          <p:nvPr/>
        </p:nvPicPr>
        <p:blipFill>
          <a:blip r:embed="rId6">
            <a:alphaModFix/>
          </a:blip>
          <a:stretch>
            <a:fillRect/>
          </a:stretch>
        </p:blipFill>
        <p:spPr>
          <a:xfrm>
            <a:off x="4743900" y="342200"/>
            <a:ext cx="2448399" cy="437950"/>
          </a:xfrm>
          <a:prstGeom prst="rect">
            <a:avLst/>
          </a:prstGeom>
          <a:noFill/>
          <a:ln>
            <a:noFill/>
          </a:ln>
          <a:effectLst>
            <a:outerShdw blurRad="57150" rotWithShape="0" algn="bl" dir="840000" dist="38100">
              <a:srgbClr val="000000">
                <a:alpha val="7000"/>
              </a:srgbClr>
            </a:outerShdw>
          </a:effectLst>
        </p:spPr>
      </p:pic>
      <p:sp>
        <p:nvSpPr>
          <p:cNvPr id="62" name="Google Shape;62;p13"/>
          <p:cNvSpPr/>
          <p:nvPr/>
        </p:nvSpPr>
        <p:spPr>
          <a:xfrm>
            <a:off x="4842575" y="1469880"/>
            <a:ext cx="1162500" cy="314100"/>
          </a:xfrm>
          <a:prstGeom prst="roundRect">
            <a:avLst>
              <a:gd fmla="val 50000" name="adj"/>
            </a:avLst>
          </a:prstGeom>
          <a:solidFill>
            <a:srgbClr val="00A6A4"/>
          </a:solidFill>
          <a:ln>
            <a:noFill/>
          </a:ln>
          <a:effectLst>
            <a:outerShdw blurRad="42863" rotWithShape="0" algn="bl" dir="3300000" dist="28575">
              <a:srgbClr val="000000">
                <a:alpha val="15000"/>
              </a:srgbClr>
            </a:outerShdw>
          </a:effectLst>
        </p:spPr>
        <p:txBody>
          <a:bodyPr anchorCtr="0" anchor="ctr" bIns="91425" lIns="91425" spcFirstLastPara="1" rIns="91425" wrap="square" tIns="82275">
            <a:noAutofit/>
          </a:bodyPr>
          <a:lstStyle/>
          <a:p>
            <a:pPr indent="0" lvl="0" marL="0" rtl="0" algn="ctr">
              <a:spcBef>
                <a:spcPts val="0"/>
              </a:spcBef>
              <a:spcAft>
                <a:spcPts val="0"/>
              </a:spcAft>
              <a:buNone/>
            </a:pPr>
            <a:r>
              <a:rPr b="1" lang="en" sz="1100">
                <a:solidFill>
                  <a:schemeClr val="lt1"/>
                </a:solidFill>
                <a:latin typeface="Lato"/>
                <a:ea typeface="Lato"/>
                <a:cs typeface="Lato"/>
                <a:sym typeface="Lato"/>
              </a:rPr>
              <a:t>Subscribe</a:t>
            </a:r>
            <a:endParaRPr b="1" sz="1100">
              <a:solidFill>
                <a:schemeClr val="lt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2"/>
          <p:cNvSpPr txBox="1"/>
          <p:nvPr/>
        </p:nvSpPr>
        <p:spPr>
          <a:xfrm>
            <a:off x="374600" y="1135288"/>
            <a:ext cx="3651300" cy="652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latin typeface="Raleway"/>
                <a:ea typeface="Raleway"/>
                <a:cs typeface="Raleway"/>
                <a:sym typeface="Raleway"/>
              </a:rPr>
              <a:t>How MikMak helps brands strengthen retailer partnerships</a:t>
            </a:r>
            <a:endParaRPr b="1" sz="1800">
              <a:solidFill>
                <a:srgbClr val="000000"/>
              </a:solidFill>
              <a:latin typeface="Raleway"/>
              <a:ea typeface="Raleway"/>
              <a:cs typeface="Raleway"/>
              <a:sym typeface="Raleway"/>
            </a:endParaRPr>
          </a:p>
        </p:txBody>
      </p:sp>
      <p:sp>
        <p:nvSpPr>
          <p:cNvPr id="202" name="Google Shape;202;p22"/>
          <p:cNvSpPr txBox="1"/>
          <p:nvPr/>
        </p:nvSpPr>
        <p:spPr>
          <a:xfrm>
            <a:off x="374600" y="1821363"/>
            <a:ext cx="3565500" cy="21009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Want to see how your media investments are paying off in purchases? Curious about what’s in your shoppers’ carts when they check out? MikMak’s closed loop attribution gives you those important details and more. They zoom in on granular information, so you can see the touchpoints, platforms, campaigns, and behaviors that are driving purchases.</a:t>
            </a:r>
            <a:endParaRPr sz="1100">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MikMak sales insights showcase your consumer’s full shopping journey so you can speed up your eCommerce brand’s growth.</a:t>
            </a:r>
            <a:endParaRPr sz="1100">
              <a:latin typeface="Lato"/>
              <a:ea typeface="Lato"/>
              <a:cs typeface="Lato"/>
              <a:sym typeface="Lato"/>
            </a:endParaRPr>
          </a:p>
        </p:txBody>
      </p:sp>
      <p:pic>
        <p:nvPicPr>
          <p:cNvPr id="203" name="Google Shape;203;p22">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pic>
        <p:nvPicPr>
          <p:cNvPr id="204" name="Google Shape;204;p22"/>
          <p:cNvPicPr preferRelativeResize="0"/>
          <p:nvPr/>
        </p:nvPicPr>
        <p:blipFill rotWithShape="1">
          <a:blip r:embed="rId5">
            <a:alphaModFix/>
          </a:blip>
          <a:srcRect b="0" l="0" r="4571" t="0"/>
          <a:stretch/>
        </p:blipFill>
        <p:spPr>
          <a:xfrm>
            <a:off x="4362650" y="0"/>
            <a:ext cx="4781352" cy="5143501"/>
          </a:xfrm>
          <a:prstGeom prst="rect">
            <a:avLst/>
          </a:prstGeom>
          <a:noFill/>
          <a:ln>
            <a:noFill/>
          </a:ln>
        </p:spPr>
      </p:pic>
      <p:sp>
        <p:nvSpPr>
          <p:cNvPr id="205" name="Google Shape;205;p22"/>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cxnSp>
        <p:nvCxnSpPr>
          <p:cNvPr id="210" name="Google Shape;210;p23"/>
          <p:cNvCxnSpPr/>
          <p:nvPr/>
        </p:nvCxnSpPr>
        <p:spPr>
          <a:xfrm>
            <a:off x="374600" y="2459313"/>
            <a:ext cx="714900" cy="0"/>
          </a:xfrm>
          <a:prstGeom prst="straightConnector1">
            <a:avLst/>
          </a:prstGeom>
          <a:noFill/>
          <a:ln cap="flat" cmpd="sng" w="19050">
            <a:solidFill>
              <a:schemeClr val="dk1"/>
            </a:solidFill>
            <a:prstDash val="solid"/>
            <a:round/>
            <a:headEnd len="med" w="med" type="none"/>
            <a:tailEnd len="med" w="med" type="none"/>
          </a:ln>
        </p:spPr>
      </p:cxnSp>
      <p:sp>
        <p:nvSpPr>
          <p:cNvPr id="211" name="Google Shape;211;p23"/>
          <p:cNvSpPr txBox="1"/>
          <p:nvPr/>
        </p:nvSpPr>
        <p:spPr>
          <a:xfrm>
            <a:off x="374600" y="2582175"/>
            <a:ext cx="3016200" cy="11415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dk1"/>
                </a:solidFill>
                <a:latin typeface="Raleway"/>
                <a:ea typeface="Raleway"/>
                <a:cs typeface="Raleway"/>
                <a:sym typeface="Raleway"/>
              </a:rPr>
              <a:t>Maximizing marketing ROI</a:t>
            </a:r>
            <a:endParaRPr b="1">
              <a:solidFill>
                <a:schemeClr val="dk1"/>
              </a:solidFill>
              <a:latin typeface="Raleway"/>
              <a:ea typeface="Raleway"/>
              <a:cs typeface="Raleway"/>
              <a:sym typeface="Raleway"/>
            </a:endParaRPr>
          </a:p>
          <a:p>
            <a:pPr indent="0" lvl="0" marL="0" rtl="0" algn="l">
              <a:spcBef>
                <a:spcPts val="500"/>
              </a:spcBef>
              <a:spcAft>
                <a:spcPts val="0"/>
              </a:spcAft>
              <a:buClr>
                <a:schemeClr val="dk1"/>
              </a:buClr>
              <a:buSzPts val="1100"/>
              <a:buFont typeface="Arial"/>
              <a:buNone/>
            </a:pPr>
            <a:r>
              <a:rPr lang="en" sz="1100">
                <a:solidFill>
                  <a:schemeClr val="dk1"/>
                </a:solidFill>
                <a:latin typeface="Lato"/>
                <a:ea typeface="Lato"/>
                <a:cs typeface="Lato"/>
                <a:sym typeface="Lato"/>
              </a:rPr>
              <a:t>It’s not enough to just feature your brand on YouTube. To maximize ROI, eCommerce brands need to understand which audiences will buy and when to hit them with key messages.</a:t>
            </a:r>
            <a:endParaRPr sz="1100">
              <a:solidFill>
                <a:schemeClr val="dk1"/>
              </a:solidFill>
              <a:latin typeface="Lato"/>
              <a:ea typeface="Lato"/>
              <a:cs typeface="Lato"/>
              <a:sym typeface="Lato"/>
            </a:endParaRPr>
          </a:p>
        </p:txBody>
      </p:sp>
      <p:pic>
        <p:nvPicPr>
          <p:cNvPr id="212" name="Google Shape;212;p23">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213" name="Google Shape;213;p23"/>
          <p:cNvSpPr/>
          <p:nvPr/>
        </p:nvSpPr>
        <p:spPr>
          <a:xfrm>
            <a:off x="3639125" y="0"/>
            <a:ext cx="55044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23"/>
          <p:cNvSpPr txBox="1"/>
          <p:nvPr/>
        </p:nvSpPr>
        <p:spPr>
          <a:xfrm>
            <a:off x="4052375" y="1740300"/>
            <a:ext cx="4677900" cy="4002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500"/>
              </a:spcAft>
              <a:buClr>
                <a:srgbClr val="000000"/>
              </a:buClr>
              <a:buSzPts val="1100"/>
              <a:buFont typeface="Arial"/>
              <a:buNone/>
            </a:pPr>
            <a:r>
              <a:rPr b="1" lang="en">
                <a:solidFill>
                  <a:schemeClr val="lt1"/>
                </a:solidFill>
                <a:latin typeface="Raleway"/>
                <a:ea typeface="Raleway"/>
                <a:cs typeface="Raleway"/>
                <a:sym typeface="Raleway"/>
              </a:rPr>
              <a:t>Top Hours of the Day by Purchase Intent Rate</a:t>
            </a:r>
            <a:endParaRPr sz="1100">
              <a:solidFill>
                <a:schemeClr val="lt1"/>
              </a:solidFill>
              <a:latin typeface="Lato"/>
              <a:ea typeface="Lato"/>
              <a:cs typeface="Lato"/>
              <a:sym typeface="Lato"/>
            </a:endParaRPr>
          </a:p>
        </p:txBody>
      </p:sp>
      <p:sp>
        <p:nvSpPr>
          <p:cNvPr id="215" name="Google Shape;215;p23"/>
          <p:cNvSpPr txBox="1"/>
          <p:nvPr/>
        </p:nvSpPr>
        <p:spPr>
          <a:xfrm>
            <a:off x="4052375" y="360600"/>
            <a:ext cx="4677900" cy="13110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Selling peaks in the early evening</a:t>
            </a:r>
            <a:endParaRPr b="1">
              <a:solidFill>
                <a:schemeClr val="lt1"/>
              </a:solidFill>
              <a:latin typeface="Raleway"/>
              <a:ea typeface="Raleway"/>
              <a:cs typeface="Raleway"/>
              <a:sym typeface="Raleway"/>
            </a:endParaRPr>
          </a:p>
          <a:p>
            <a:pPr indent="0" lvl="0" marL="0" rtl="0" algn="l">
              <a:spcBef>
                <a:spcPts val="500"/>
              </a:spcBef>
              <a:spcAft>
                <a:spcPts val="0"/>
              </a:spcAft>
              <a:buClr>
                <a:schemeClr val="dk1"/>
              </a:buClr>
              <a:buSzPts val="1100"/>
              <a:buFont typeface="Arial"/>
              <a:buNone/>
            </a:pPr>
            <a:r>
              <a:rPr lang="en" sz="1100">
                <a:solidFill>
                  <a:schemeClr val="lt1"/>
                </a:solidFill>
                <a:latin typeface="Lato"/>
                <a:ea typeface="Lato"/>
                <a:cs typeface="Lato"/>
                <a:sym typeface="Lato"/>
              </a:rPr>
              <a:t>In the early evening, Purchase Intent Rate on YouTube hits its high at 4 p.m. ET (8 percent Purchase Intent Rate). The next highest occurs around 5 p.m. ET, grabbing a 7.8 percent rate. Next is 11 a.m. ET, with a 7 percent Purchase Intent Rate. The next hottest times are 12 p.m. ET and 6 p.m. ET, with respective rates of 6.9 percent and 6.8 percent.</a:t>
            </a:r>
            <a:endParaRPr sz="1100">
              <a:solidFill>
                <a:schemeClr val="lt1"/>
              </a:solidFill>
              <a:latin typeface="Lato"/>
              <a:ea typeface="Lato"/>
              <a:cs typeface="Lato"/>
              <a:sym typeface="Lato"/>
            </a:endParaRPr>
          </a:p>
        </p:txBody>
      </p:sp>
      <p:sp>
        <p:nvSpPr>
          <p:cNvPr id="216" name="Google Shape;216;p23"/>
          <p:cNvSpPr txBox="1"/>
          <p:nvPr/>
        </p:nvSpPr>
        <p:spPr>
          <a:xfrm>
            <a:off x="374600" y="1522650"/>
            <a:ext cx="3016200" cy="8355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dk1"/>
                </a:solidFill>
                <a:latin typeface="Raleway"/>
                <a:ea typeface="Raleway"/>
                <a:cs typeface="Raleway"/>
                <a:sym typeface="Raleway"/>
              </a:rPr>
              <a:t>Improve marketing effectiveness</a:t>
            </a:r>
            <a:endParaRPr b="1" sz="2400">
              <a:solidFill>
                <a:schemeClr val="dk1"/>
              </a:solidFill>
              <a:latin typeface="Raleway"/>
              <a:ea typeface="Raleway"/>
              <a:cs typeface="Raleway"/>
              <a:sym typeface="Raleway"/>
            </a:endParaRPr>
          </a:p>
        </p:txBody>
      </p:sp>
      <p:sp>
        <p:nvSpPr>
          <p:cNvPr id="217" name="Google Shape;217;p23"/>
          <p:cNvSpPr txBox="1"/>
          <p:nvPr/>
        </p:nvSpPr>
        <p:spPr>
          <a:xfrm>
            <a:off x="391475" y="1185950"/>
            <a:ext cx="29994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dk1"/>
                </a:solidFill>
                <a:latin typeface="Raleway"/>
                <a:ea typeface="Raleway"/>
                <a:cs typeface="Raleway"/>
                <a:sym typeface="Raleway"/>
              </a:rPr>
              <a:t>Drive Profitability &amp; Reduce Costs</a:t>
            </a:r>
            <a:endParaRPr>
              <a:solidFill>
                <a:schemeClr val="dk1"/>
              </a:solidFill>
              <a:latin typeface="Raleway"/>
              <a:ea typeface="Raleway"/>
              <a:cs typeface="Raleway"/>
              <a:sym typeface="Raleway"/>
            </a:endParaRPr>
          </a:p>
        </p:txBody>
      </p:sp>
      <p:sp>
        <p:nvSpPr>
          <p:cNvPr id="218" name="Google Shape;218;p23"/>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pic>
        <p:nvPicPr>
          <p:cNvPr id="219" name="Google Shape;219;p23"/>
          <p:cNvPicPr preferRelativeResize="0"/>
          <p:nvPr/>
        </p:nvPicPr>
        <p:blipFill>
          <a:blip r:embed="rId5">
            <a:alphaModFix/>
          </a:blip>
          <a:stretch>
            <a:fillRect/>
          </a:stretch>
        </p:blipFill>
        <p:spPr>
          <a:xfrm>
            <a:off x="4080525" y="2358147"/>
            <a:ext cx="4621599" cy="21756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4"/>
          <p:cNvSpPr txBox="1"/>
          <p:nvPr/>
        </p:nvSpPr>
        <p:spPr>
          <a:xfrm>
            <a:off x="374600" y="1658350"/>
            <a:ext cx="3350400" cy="4836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dk1"/>
                </a:solidFill>
                <a:latin typeface="Raleway"/>
                <a:ea typeface="Raleway"/>
                <a:cs typeface="Raleway"/>
                <a:sym typeface="Raleway"/>
              </a:rPr>
              <a:t>Save time and money</a:t>
            </a:r>
            <a:endParaRPr b="1" sz="2400">
              <a:solidFill>
                <a:schemeClr val="dk1"/>
              </a:solidFill>
              <a:latin typeface="Raleway"/>
              <a:ea typeface="Raleway"/>
              <a:cs typeface="Raleway"/>
              <a:sym typeface="Raleway"/>
            </a:endParaRPr>
          </a:p>
        </p:txBody>
      </p:sp>
      <p:sp>
        <p:nvSpPr>
          <p:cNvPr id="225" name="Google Shape;225;p24"/>
          <p:cNvSpPr txBox="1"/>
          <p:nvPr/>
        </p:nvSpPr>
        <p:spPr>
          <a:xfrm>
            <a:off x="374600" y="2389725"/>
            <a:ext cx="3350400" cy="1213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Looking for the key to saving time and money when </a:t>
            </a:r>
            <a:r>
              <a:rPr lang="en" sz="1100" u="sng">
                <a:solidFill>
                  <a:schemeClr val="lt2"/>
                </a:solidFill>
                <a:latin typeface="Lato"/>
                <a:ea typeface="Lato"/>
                <a:cs typeface="Lato"/>
                <a:sym typeface="Lato"/>
                <a:hlinkClick r:id="rId3">
                  <a:extLst>
                    <a:ext uri="{A12FA001-AC4F-418D-AE19-62706E023703}">
                      <ahyp:hlinkClr val="tx"/>
                    </a:ext>
                  </a:extLst>
                </a:hlinkClick>
              </a:rPr>
              <a:t>marketing for brands on YouTube</a:t>
            </a:r>
            <a:r>
              <a:rPr lang="en" sz="1100">
                <a:solidFill>
                  <a:schemeClr val="dk1"/>
                </a:solidFill>
                <a:latin typeface="Lato"/>
                <a:ea typeface="Lato"/>
                <a:cs typeface="Lato"/>
                <a:sym typeface="Lato"/>
              </a:rPr>
              <a:t>? Start by tracking real time reporting and monitoring consumer, retailer, and YouTube insights. Then use best practices to create ads and hit YouTubers with the right message, at the right time, to grab more market share.</a:t>
            </a:r>
            <a:endParaRPr sz="1100">
              <a:solidFill>
                <a:schemeClr val="dk1"/>
              </a:solidFill>
              <a:latin typeface="Lato"/>
              <a:ea typeface="Lato"/>
              <a:cs typeface="Lato"/>
              <a:sym typeface="Lato"/>
            </a:endParaRPr>
          </a:p>
        </p:txBody>
      </p:sp>
      <p:cxnSp>
        <p:nvCxnSpPr>
          <p:cNvPr id="226" name="Google Shape;226;p24"/>
          <p:cNvCxnSpPr/>
          <p:nvPr/>
        </p:nvCxnSpPr>
        <p:spPr>
          <a:xfrm>
            <a:off x="374600" y="2262625"/>
            <a:ext cx="714900" cy="0"/>
          </a:xfrm>
          <a:prstGeom prst="straightConnector1">
            <a:avLst/>
          </a:prstGeom>
          <a:noFill/>
          <a:ln cap="flat" cmpd="sng" w="19050">
            <a:solidFill>
              <a:schemeClr val="dk1"/>
            </a:solidFill>
            <a:prstDash val="solid"/>
            <a:round/>
            <a:headEnd len="med" w="med" type="none"/>
            <a:tailEnd len="med" w="med" type="none"/>
          </a:ln>
        </p:spPr>
      </p:cxnSp>
      <p:sp>
        <p:nvSpPr>
          <p:cNvPr id="227" name="Google Shape;227;p24"/>
          <p:cNvSpPr txBox="1"/>
          <p:nvPr/>
        </p:nvSpPr>
        <p:spPr>
          <a:xfrm>
            <a:off x="391475" y="1321650"/>
            <a:ext cx="29994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dk1"/>
                </a:solidFill>
                <a:latin typeface="Raleway"/>
                <a:ea typeface="Raleway"/>
                <a:cs typeface="Raleway"/>
                <a:sym typeface="Raleway"/>
              </a:rPr>
              <a:t>Drive Profitability &amp; Reduce Costs</a:t>
            </a:r>
            <a:endParaRPr>
              <a:solidFill>
                <a:schemeClr val="dk1"/>
              </a:solidFill>
              <a:latin typeface="Raleway"/>
              <a:ea typeface="Raleway"/>
              <a:cs typeface="Raleway"/>
              <a:sym typeface="Raleway"/>
            </a:endParaRPr>
          </a:p>
        </p:txBody>
      </p:sp>
      <p:pic>
        <p:nvPicPr>
          <p:cNvPr id="228" name="Google Shape;228;p24">
            <a:hlinkClick r:id="rId4"/>
          </p:cNvPr>
          <p:cNvPicPr preferRelativeResize="0"/>
          <p:nvPr/>
        </p:nvPicPr>
        <p:blipFill rotWithShape="1">
          <a:blip r:embed="rId5">
            <a:alphaModFix/>
          </a:blip>
          <a:srcRect b="9" l="0" r="0" t="19"/>
          <a:stretch/>
        </p:blipFill>
        <p:spPr>
          <a:xfrm>
            <a:off x="374600" y="4604925"/>
            <a:ext cx="607352" cy="221775"/>
          </a:xfrm>
          <a:prstGeom prst="rect">
            <a:avLst/>
          </a:prstGeom>
          <a:noFill/>
          <a:ln>
            <a:noFill/>
          </a:ln>
        </p:spPr>
      </p:pic>
      <p:sp>
        <p:nvSpPr>
          <p:cNvPr id="229" name="Google Shape;229;p24"/>
          <p:cNvSpPr/>
          <p:nvPr/>
        </p:nvSpPr>
        <p:spPr>
          <a:xfrm>
            <a:off x="3975825" y="0"/>
            <a:ext cx="51678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24"/>
          <p:cNvSpPr txBox="1"/>
          <p:nvPr/>
        </p:nvSpPr>
        <p:spPr>
          <a:xfrm>
            <a:off x="4355500" y="310450"/>
            <a:ext cx="4477200" cy="11415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How to build eye catching ads on YouTube</a:t>
            </a:r>
            <a:endParaRPr b="1">
              <a:solidFill>
                <a:schemeClr val="lt1"/>
              </a:solidFill>
              <a:latin typeface="Raleway"/>
              <a:ea typeface="Raleway"/>
              <a:cs typeface="Raleway"/>
              <a:sym typeface="Raleway"/>
            </a:endParaRPr>
          </a:p>
          <a:p>
            <a:pPr indent="0" lvl="0" marL="0" rtl="0" algn="l">
              <a:spcBef>
                <a:spcPts val="500"/>
              </a:spcBef>
              <a:spcAft>
                <a:spcPts val="500"/>
              </a:spcAft>
              <a:buClr>
                <a:schemeClr val="dk1"/>
              </a:buClr>
              <a:buSzPts val="1100"/>
              <a:buFont typeface="Arial"/>
              <a:buNone/>
            </a:pPr>
            <a:r>
              <a:rPr lang="en" sz="1100">
                <a:solidFill>
                  <a:schemeClr val="lt1"/>
                </a:solidFill>
                <a:latin typeface="Lato"/>
                <a:ea typeface="Lato"/>
                <a:cs typeface="Lato"/>
                <a:sym typeface="Lato"/>
              </a:rPr>
              <a:t>YouTube is a highly visual platform where shoppers seek learning and entertainment. That means eCommerce ads need to grab their attention and keep them locked onto the product. Here are a few best practices for YouTube marketing:</a:t>
            </a:r>
            <a:endParaRPr sz="1100">
              <a:solidFill>
                <a:schemeClr val="lt1"/>
              </a:solidFill>
              <a:latin typeface="Lato"/>
              <a:ea typeface="Lato"/>
              <a:cs typeface="Lato"/>
              <a:sym typeface="Lato"/>
            </a:endParaRPr>
          </a:p>
        </p:txBody>
      </p:sp>
      <p:grpSp>
        <p:nvGrpSpPr>
          <p:cNvPr id="231" name="Google Shape;231;p24"/>
          <p:cNvGrpSpPr/>
          <p:nvPr/>
        </p:nvGrpSpPr>
        <p:grpSpPr>
          <a:xfrm>
            <a:off x="6878375" y="1388275"/>
            <a:ext cx="1889849" cy="3359698"/>
            <a:chOff x="5982750" y="1410150"/>
            <a:chExt cx="1889849" cy="3359698"/>
          </a:xfrm>
        </p:grpSpPr>
        <p:pic>
          <p:nvPicPr>
            <p:cNvPr id="232" name="Google Shape;232;p24"/>
            <p:cNvPicPr preferRelativeResize="0"/>
            <p:nvPr/>
          </p:nvPicPr>
          <p:blipFill>
            <a:blip r:embed="rId6">
              <a:alphaModFix/>
            </a:blip>
            <a:stretch>
              <a:fillRect/>
            </a:stretch>
          </p:blipFill>
          <p:spPr>
            <a:xfrm>
              <a:off x="6263325" y="1616850"/>
              <a:ext cx="1328700" cy="2910600"/>
            </a:xfrm>
            <a:prstGeom prst="roundRect">
              <a:avLst>
                <a:gd fmla="val 10072" name="adj"/>
              </a:avLst>
            </a:prstGeom>
            <a:noFill/>
            <a:ln>
              <a:noFill/>
            </a:ln>
          </p:spPr>
        </p:pic>
        <p:pic>
          <p:nvPicPr>
            <p:cNvPr id="233" name="Google Shape;233;p24"/>
            <p:cNvPicPr preferRelativeResize="0"/>
            <p:nvPr/>
          </p:nvPicPr>
          <p:blipFill rotWithShape="1">
            <a:blip r:embed="rId7">
              <a:alphaModFix/>
            </a:blip>
            <a:srcRect b="0" l="0" r="0" t="0"/>
            <a:stretch/>
          </p:blipFill>
          <p:spPr>
            <a:xfrm>
              <a:off x="5982750" y="1410150"/>
              <a:ext cx="1889849" cy="3359698"/>
            </a:xfrm>
            <a:prstGeom prst="rect">
              <a:avLst/>
            </a:prstGeom>
            <a:noFill/>
            <a:ln>
              <a:noFill/>
            </a:ln>
          </p:spPr>
        </p:pic>
      </p:grpSp>
      <p:sp>
        <p:nvSpPr>
          <p:cNvPr id="234" name="Google Shape;234;p24"/>
          <p:cNvSpPr/>
          <p:nvPr/>
        </p:nvSpPr>
        <p:spPr>
          <a:xfrm>
            <a:off x="4355500" y="1594900"/>
            <a:ext cx="2364000" cy="601800"/>
          </a:xfrm>
          <a:prstGeom prst="roundRect">
            <a:avLst>
              <a:gd fmla="val 5308" name="adj"/>
            </a:avLst>
          </a:prstGeom>
          <a:solidFill>
            <a:schemeClr val="dk2"/>
          </a:solidFill>
          <a:ln cap="flat" cmpd="sng" w="9525">
            <a:solidFill>
              <a:schemeClr val="lt1"/>
            </a:solidFill>
            <a:prstDash val="solid"/>
            <a:round/>
            <a:headEnd len="sm" w="sm" type="none"/>
            <a:tailEnd len="sm" w="sm" type="none"/>
          </a:ln>
        </p:spPr>
        <p:txBody>
          <a:bodyPr anchorCtr="0" anchor="ctr" bIns="182875" lIns="137150" spcFirstLastPara="1" rIns="137150" wrap="square" tIns="182875">
            <a:noAutofit/>
          </a:bodyPr>
          <a:lstStyle/>
          <a:p>
            <a:pPr indent="0" lvl="0" marL="0" rtl="0" algn="l">
              <a:spcBef>
                <a:spcPts val="0"/>
              </a:spcBef>
              <a:spcAft>
                <a:spcPts val="0"/>
              </a:spcAft>
              <a:buNone/>
            </a:pPr>
            <a:r>
              <a:rPr lang="en" sz="1100">
                <a:latin typeface="Lato"/>
                <a:ea typeface="Lato"/>
                <a:cs typeface="Lato"/>
                <a:sym typeface="Lato"/>
              </a:rPr>
              <a:t>Use sharp Images, quick cuts, and bright visuals</a:t>
            </a:r>
            <a:endParaRPr sz="800">
              <a:solidFill>
                <a:srgbClr val="000000"/>
              </a:solidFill>
              <a:latin typeface="Lato"/>
              <a:ea typeface="Lato"/>
              <a:cs typeface="Lato"/>
              <a:sym typeface="Lato"/>
            </a:endParaRPr>
          </a:p>
        </p:txBody>
      </p:sp>
      <p:sp>
        <p:nvSpPr>
          <p:cNvPr id="235" name="Google Shape;235;p24"/>
          <p:cNvSpPr/>
          <p:nvPr/>
        </p:nvSpPr>
        <p:spPr>
          <a:xfrm>
            <a:off x="4355500" y="2307949"/>
            <a:ext cx="2364000" cy="601800"/>
          </a:xfrm>
          <a:prstGeom prst="roundRect">
            <a:avLst>
              <a:gd fmla="val 5308" name="adj"/>
            </a:avLst>
          </a:prstGeom>
          <a:solidFill>
            <a:schemeClr val="dk2"/>
          </a:solidFill>
          <a:ln cap="flat" cmpd="sng" w="9525">
            <a:solidFill>
              <a:schemeClr val="lt1"/>
            </a:solidFill>
            <a:prstDash val="solid"/>
            <a:round/>
            <a:headEnd len="sm" w="sm" type="none"/>
            <a:tailEnd len="sm" w="sm" type="none"/>
          </a:ln>
        </p:spPr>
        <p:txBody>
          <a:bodyPr anchorCtr="0" anchor="ctr" bIns="182875" lIns="137150" spcFirstLastPara="1" rIns="137150" wrap="square" tIns="182875">
            <a:noAutofit/>
          </a:bodyPr>
          <a:lstStyle/>
          <a:p>
            <a:pPr indent="0" lvl="0" marL="0" rtl="0" algn="l">
              <a:spcBef>
                <a:spcPts val="0"/>
              </a:spcBef>
              <a:spcAft>
                <a:spcPts val="0"/>
              </a:spcAft>
              <a:buNone/>
            </a:pPr>
            <a:r>
              <a:rPr lang="en" sz="1100">
                <a:latin typeface="Lato"/>
                <a:ea typeface="Lato"/>
                <a:cs typeface="Lato"/>
                <a:sym typeface="Lato"/>
              </a:rPr>
              <a:t>Show off a product’s benefits right away</a:t>
            </a:r>
            <a:endParaRPr sz="800">
              <a:solidFill>
                <a:srgbClr val="000000"/>
              </a:solidFill>
              <a:latin typeface="Lato"/>
              <a:ea typeface="Lato"/>
              <a:cs typeface="Lato"/>
              <a:sym typeface="Lato"/>
            </a:endParaRPr>
          </a:p>
        </p:txBody>
      </p:sp>
      <p:sp>
        <p:nvSpPr>
          <p:cNvPr id="236" name="Google Shape;236;p24"/>
          <p:cNvSpPr/>
          <p:nvPr/>
        </p:nvSpPr>
        <p:spPr>
          <a:xfrm>
            <a:off x="4355500" y="3020998"/>
            <a:ext cx="2364000" cy="601800"/>
          </a:xfrm>
          <a:prstGeom prst="roundRect">
            <a:avLst>
              <a:gd fmla="val 5308" name="adj"/>
            </a:avLst>
          </a:prstGeom>
          <a:solidFill>
            <a:schemeClr val="dk2"/>
          </a:solidFill>
          <a:ln cap="flat" cmpd="sng" w="9525">
            <a:solidFill>
              <a:schemeClr val="lt1"/>
            </a:solidFill>
            <a:prstDash val="solid"/>
            <a:round/>
            <a:headEnd len="sm" w="sm" type="none"/>
            <a:tailEnd len="sm" w="sm" type="none"/>
          </a:ln>
        </p:spPr>
        <p:txBody>
          <a:bodyPr anchorCtr="0" anchor="ctr" bIns="182875" lIns="137150" spcFirstLastPara="1" rIns="137150" wrap="square" tIns="182875">
            <a:noAutofit/>
          </a:bodyPr>
          <a:lstStyle/>
          <a:p>
            <a:pPr indent="0" lvl="0" marL="0" rtl="0" algn="l">
              <a:spcBef>
                <a:spcPts val="0"/>
              </a:spcBef>
              <a:spcAft>
                <a:spcPts val="0"/>
              </a:spcAft>
              <a:buNone/>
            </a:pPr>
            <a:r>
              <a:rPr lang="en" sz="1100">
                <a:latin typeface="Lato"/>
                <a:ea typeface="Lato"/>
                <a:cs typeface="Lato"/>
                <a:sym typeface="Lato"/>
              </a:rPr>
              <a:t>Introduce new activities, recipes, and uses for products</a:t>
            </a:r>
            <a:endParaRPr sz="800">
              <a:solidFill>
                <a:srgbClr val="000000"/>
              </a:solidFill>
              <a:latin typeface="Lato"/>
              <a:ea typeface="Lato"/>
              <a:cs typeface="Lato"/>
              <a:sym typeface="Lato"/>
            </a:endParaRPr>
          </a:p>
        </p:txBody>
      </p:sp>
      <p:sp>
        <p:nvSpPr>
          <p:cNvPr id="237" name="Google Shape;237;p24"/>
          <p:cNvSpPr/>
          <p:nvPr/>
        </p:nvSpPr>
        <p:spPr>
          <a:xfrm>
            <a:off x="4355500" y="3734047"/>
            <a:ext cx="2364000" cy="807300"/>
          </a:xfrm>
          <a:prstGeom prst="roundRect">
            <a:avLst>
              <a:gd fmla="val 5308" name="adj"/>
            </a:avLst>
          </a:prstGeom>
          <a:solidFill>
            <a:schemeClr val="dk2"/>
          </a:solidFill>
          <a:ln cap="flat" cmpd="sng" w="9525">
            <a:solidFill>
              <a:schemeClr val="lt1"/>
            </a:solidFill>
            <a:prstDash val="solid"/>
            <a:round/>
            <a:headEnd len="sm" w="sm" type="none"/>
            <a:tailEnd len="sm" w="sm" type="none"/>
          </a:ln>
        </p:spPr>
        <p:txBody>
          <a:bodyPr anchorCtr="0" anchor="ctr" bIns="182875" lIns="137150" spcFirstLastPara="1" rIns="137150" wrap="square" tIns="182875">
            <a:noAutofit/>
          </a:bodyPr>
          <a:lstStyle/>
          <a:p>
            <a:pPr indent="0" lvl="0" marL="0" rtl="0" algn="l">
              <a:spcBef>
                <a:spcPts val="0"/>
              </a:spcBef>
              <a:spcAft>
                <a:spcPts val="0"/>
              </a:spcAft>
              <a:buNone/>
            </a:pPr>
            <a:r>
              <a:rPr lang="en" sz="1100">
                <a:latin typeface="Lato"/>
                <a:ea typeface="Lato"/>
                <a:cs typeface="Lato"/>
                <a:sym typeface="Lato"/>
              </a:rPr>
              <a:t>Drive engagement with long-form content, such as tutorials or product reviews</a:t>
            </a:r>
            <a:endParaRPr sz="800">
              <a:solidFill>
                <a:srgbClr val="000000"/>
              </a:solidFill>
              <a:latin typeface="Lato"/>
              <a:ea typeface="Lato"/>
              <a:cs typeface="Lato"/>
              <a:sym typeface="Lato"/>
            </a:endParaRPr>
          </a:p>
        </p:txBody>
      </p:sp>
      <p:sp>
        <p:nvSpPr>
          <p:cNvPr id="238" name="Google Shape;238;p24"/>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5"/>
          <p:cNvSpPr txBox="1"/>
          <p:nvPr/>
        </p:nvSpPr>
        <p:spPr>
          <a:xfrm>
            <a:off x="374600" y="1297000"/>
            <a:ext cx="30423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rgbClr val="000000"/>
                </a:solidFill>
                <a:latin typeface="Raleway"/>
                <a:ea typeface="Raleway"/>
                <a:cs typeface="Raleway"/>
                <a:sym typeface="Raleway"/>
              </a:rPr>
              <a:t>How MikMak saves time and money</a:t>
            </a:r>
            <a:endParaRPr b="1" sz="1800">
              <a:solidFill>
                <a:srgbClr val="000000"/>
              </a:solidFill>
              <a:latin typeface="Raleway"/>
              <a:ea typeface="Raleway"/>
              <a:cs typeface="Raleway"/>
              <a:sym typeface="Raleway"/>
            </a:endParaRPr>
          </a:p>
        </p:txBody>
      </p:sp>
      <p:sp>
        <p:nvSpPr>
          <p:cNvPr id="244" name="Google Shape;244;p25"/>
          <p:cNvSpPr txBox="1"/>
          <p:nvPr/>
        </p:nvSpPr>
        <p:spPr>
          <a:xfrm>
            <a:off x="374600" y="1975025"/>
            <a:ext cx="3042300" cy="1779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MikMak features an intuitive global platform that generates automatic reporting and enables leaders across the organization to make smarter decisions more quickly MikMak’s platform also integrates easily with product information management (PIM) platforms, such as Salsify and Syndigo, along with popular data visualization platforms and data lakes such as Salesforce or Google Data Studio.</a:t>
            </a:r>
            <a:endParaRPr sz="1100">
              <a:solidFill>
                <a:srgbClr val="000000"/>
              </a:solidFill>
              <a:latin typeface="Lato"/>
              <a:ea typeface="Lato"/>
              <a:cs typeface="Lato"/>
              <a:sym typeface="Lato"/>
            </a:endParaRPr>
          </a:p>
        </p:txBody>
      </p:sp>
      <p:pic>
        <p:nvPicPr>
          <p:cNvPr id="245" name="Google Shape;245;p25"/>
          <p:cNvPicPr preferRelativeResize="0"/>
          <p:nvPr/>
        </p:nvPicPr>
        <p:blipFill rotWithShape="1">
          <a:blip r:embed="rId3">
            <a:alphaModFix/>
          </a:blip>
          <a:srcRect b="0" l="1115" r="28743" t="0"/>
          <a:stretch/>
        </p:blipFill>
        <p:spPr>
          <a:xfrm>
            <a:off x="3732200" y="0"/>
            <a:ext cx="5411400" cy="5143501"/>
          </a:xfrm>
          <a:prstGeom prst="rect">
            <a:avLst/>
          </a:prstGeom>
          <a:noFill/>
          <a:ln>
            <a:noFill/>
          </a:ln>
        </p:spPr>
      </p:pic>
      <p:pic>
        <p:nvPicPr>
          <p:cNvPr id="246" name="Google Shape;246;p25">
            <a:hlinkClick r:id="rId4"/>
          </p:cNvPr>
          <p:cNvPicPr preferRelativeResize="0"/>
          <p:nvPr/>
        </p:nvPicPr>
        <p:blipFill rotWithShape="1">
          <a:blip r:embed="rId5">
            <a:alphaModFix/>
          </a:blip>
          <a:srcRect b="9" l="0" r="0" t="19"/>
          <a:stretch/>
        </p:blipFill>
        <p:spPr>
          <a:xfrm>
            <a:off x="374600" y="4604925"/>
            <a:ext cx="607352" cy="221775"/>
          </a:xfrm>
          <a:prstGeom prst="rect">
            <a:avLst/>
          </a:prstGeom>
          <a:noFill/>
          <a:ln>
            <a:noFill/>
          </a:ln>
        </p:spPr>
      </p:pic>
      <p:sp>
        <p:nvSpPr>
          <p:cNvPr id="247" name="Google Shape;247;p25"/>
          <p:cNvSpPr/>
          <p:nvPr/>
        </p:nvSpPr>
        <p:spPr>
          <a:xfrm>
            <a:off x="3732600" y="0"/>
            <a:ext cx="5411400" cy="5143500"/>
          </a:xfrm>
          <a:prstGeom prst="rect">
            <a:avLst/>
          </a:prstGeom>
          <a:solidFill>
            <a:srgbClr val="084A4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25"/>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52" name="Shape 252"/>
        <p:cNvGrpSpPr/>
        <p:nvPr/>
      </p:nvGrpSpPr>
      <p:grpSpPr>
        <a:xfrm>
          <a:off x="0" y="0"/>
          <a:ext cx="0" cy="0"/>
          <a:chOff x="0" y="0"/>
          <a:chExt cx="0" cy="0"/>
        </a:xfrm>
      </p:grpSpPr>
      <p:pic>
        <p:nvPicPr>
          <p:cNvPr id="253" name="Google Shape;253;p26">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254" name="Google Shape;254;p26"/>
          <p:cNvSpPr txBox="1"/>
          <p:nvPr/>
        </p:nvSpPr>
        <p:spPr>
          <a:xfrm>
            <a:off x="930600" y="1261250"/>
            <a:ext cx="7282800" cy="2793300"/>
          </a:xfrm>
          <a:prstGeom prst="rect">
            <a:avLst/>
          </a:prstGeom>
          <a:noFill/>
          <a:ln>
            <a:noFill/>
          </a:ln>
        </p:spPr>
        <p:txBody>
          <a:bodyPr anchorCtr="0" anchor="t" bIns="91425" lIns="0" spcFirstLastPara="1" rIns="91425" wrap="square" tIns="91425">
            <a:noAutofit/>
          </a:bodyPr>
          <a:lstStyle/>
          <a:p>
            <a:pPr indent="-298450" lvl="0" marL="457200" rtl="0" algn="l">
              <a:lnSpc>
                <a:spcPct val="115000"/>
              </a:lnSpc>
              <a:spcBef>
                <a:spcPts val="0"/>
              </a:spcBef>
              <a:spcAft>
                <a:spcPts val="0"/>
              </a:spcAft>
              <a:buClr>
                <a:schemeClr val="lt1"/>
              </a:buClr>
              <a:buSzPts val="1100"/>
              <a:buFont typeface="Lato"/>
              <a:buChar char="●"/>
            </a:pPr>
            <a:r>
              <a:rPr b="1" lang="en" sz="1100">
                <a:solidFill>
                  <a:schemeClr val="lt1"/>
                </a:solidFill>
                <a:latin typeface="Lato"/>
                <a:ea typeface="Lato"/>
                <a:cs typeface="Lato"/>
                <a:sym typeface="Lato"/>
              </a:rPr>
              <a:t>Get the basics down.</a:t>
            </a:r>
            <a:r>
              <a:rPr lang="en" sz="1100">
                <a:solidFill>
                  <a:schemeClr val="lt1"/>
                </a:solidFill>
                <a:latin typeface="Lato"/>
                <a:ea typeface="Lato"/>
                <a:cs typeface="Lato"/>
                <a:sym typeface="Lato"/>
              </a:rPr>
              <a:t> Is your brand utilizing YouTube to its fullest potential? Are Amazon, Walmart, Target, Instacart and Kroger all available in your checkout options? </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0"/>
              </a:spcAft>
              <a:buClr>
                <a:schemeClr val="lt1"/>
              </a:buClr>
              <a:buSzPts val="1100"/>
              <a:buFont typeface="Lato"/>
              <a:buChar char="●"/>
            </a:pPr>
            <a:r>
              <a:rPr b="1" lang="en" sz="1100">
                <a:solidFill>
                  <a:schemeClr val="lt1"/>
                </a:solidFill>
                <a:latin typeface="Lato"/>
                <a:ea typeface="Lato"/>
                <a:cs typeface="Lato"/>
                <a:sym typeface="Lato"/>
              </a:rPr>
              <a:t>Develop more nuanced insights for consumer relevance.</a:t>
            </a:r>
            <a:r>
              <a:rPr lang="en" sz="1100">
                <a:solidFill>
                  <a:schemeClr val="lt1"/>
                </a:solidFill>
                <a:latin typeface="Lato"/>
                <a:ea typeface="Lato"/>
                <a:cs typeface="Lato"/>
                <a:sym typeface="Lato"/>
              </a:rPr>
              <a:t> Is your brand’s website utilizing multi-retailer checkout? Which channels are part of their shopping journey? Add the channels and retailers that resonate with your consumers to the mix. Can you expand to new formats? Are you engaging with and utlizing viral videos and influencer marketing as part of your </a:t>
            </a:r>
            <a:r>
              <a:rPr lang="en" sz="1100">
                <a:solidFill>
                  <a:schemeClr val="lt1"/>
                </a:solidFill>
                <a:latin typeface="Lato"/>
                <a:ea typeface="Lato"/>
                <a:cs typeface="Lato"/>
                <a:sym typeface="Lato"/>
              </a:rPr>
              <a:t>strategy</a:t>
            </a:r>
            <a:r>
              <a:rPr lang="en" sz="1100">
                <a:solidFill>
                  <a:schemeClr val="lt1"/>
                </a:solidFill>
                <a:latin typeface="Lato"/>
                <a:ea typeface="Lato"/>
                <a:cs typeface="Lato"/>
                <a:sym typeface="Lato"/>
              </a:rPr>
              <a:t>? </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0"/>
              </a:spcAft>
              <a:buClr>
                <a:schemeClr val="lt1"/>
              </a:buClr>
              <a:buSzPts val="1100"/>
              <a:buFont typeface="Lato"/>
              <a:buChar char="●"/>
            </a:pPr>
            <a:r>
              <a:rPr b="1" lang="en" sz="1100">
                <a:solidFill>
                  <a:schemeClr val="lt1"/>
                </a:solidFill>
                <a:latin typeface="Lato"/>
                <a:ea typeface="Lato"/>
                <a:cs typeface="Lato"/>
                <a:sym typeface="Lato"/>
              </a:rPr>
              <a:t>Be agile</a:t>
            </a:r>
            <a:r>
              <a:rPr lang="en" sz="1100">
                <a:solidFill>
                  <a:schemeClr val="lt1"/>
                </a:solidFill>
                <a:latin typeface="Lato"/>
                <a:ea typeface="Lato"/>
                <a:cs typeface="Lato"/>
                <a:sym typeface="Lato"/>
              </a:rPr>
              <a:t> and quick with your data, and use insights to adjust your creative and advertising methods effectively</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0"/>
              </a:spcAft>
              <a:buClr>
                <a:schemeClr val="lt1"/>
              </a:buClr>
              <a:buSzPts val="1100"/>
              <a:buFont typeface="Lato"/>
              <a:buChar char="●"/>
            </a:pPr>
            <a:r>
              <a:rPr b="1" lang="en" sz="1100">
                <a:solidFill>
                  <a:schemeClr val="lt1"/>
                </a:solidFill>
                <a:latin typeface="Lato"/>
                <a:ea typeface="Lato"/>
                <a:cs typeface="Lato"/>
                <a:sym typeface="Lato"/>
              </a:rPr>
              <a:t>Explore growth opportunities.</a:t>
            </a:r>
            <a:r>
              <a:rPr lang="en" sz="1100">
                <a:solidFill>
                  <a:schemeClr val="lt1"/>
                </a:solidFill>
                <a:latin typeface="Lato"/>
                <a:ea typeface="Lato"/>
                <a:cs typeface="Lato"/>
                <a:sym typeface="Lato"/>
              </a:rPr>
              <a:t> Check your performance against category (and subcategory!) benchmarks to see how you stack up against the competition. A/B test creative and messaging to see if purchase intent increases.</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1000"/>
              </a:spcAft>
              <a:buClr>
                <a:schemeClr val="lt1"/>
              </a:buClr>
              <a:buSzPts val="1100"/>
              <a:buFont typeface="Lato"/>
              <a:buChar char="●"/>
            </a:pPr>
            <a:r>
              <a:rPr lang="en" sz="1100">
                <a:solidFill>
                  <a:schemeClr val="lt1"/>
                </a:solidFill>
                <a:latin typeface="Lato"/>
                <a:ea typeface="Lato"/>
                <a:cs typeface="Lato"/>
                <a:sym typeface="Lato"/>
              </a:rPr>
              <a:t>We're here to help. MikMak helps multichannel brands gain deeper consumer insights to grow and protect market share. Contact us at </a:t>
            </a:r>
            <a:r>
              <a:rPr lang="en" sz="1100" u="sng">
                <a:solidFill>
                  <a:schemeClr val="lt1"/>
                </a:solidFill>
                <a:latin typeface="Lato"/>
                <a:ea typeface="Lato"/>
                <a:cs typeface="Lato"/>
                <a:sym typeface="Lato"/>
                <a:hlinkClick r:id="rId5">
                  <a:extLst>
                    <a:ext uri="{A12FA001-AC4F-418D-AE19-62706E023703}">
                      <ahyp:hlinkClr val="tx"/>
                    </a:ext>
                  </a:extLst>
                </a:hlinkClick>
              </a:rPr>
              <a:t>marketing@mikmak.com</a:t>
            </a:r>
            <a:r>
              <a:rPr lang="en" sz="1100">
                <a:solidFill>
                  <a:schemeClr val="lt1"/>
                </a:solidFill>
                <a:latin typeface="Lato"/>
                <a:ea typeface="Lato"/>
                <a:cs typeface="Lato"/>
                <a:sym typeface="Lato"/>
              </a:rPr>
              <a:t>!</a:t>
            </a:r>
            <a:endParaRPr sz="1100">
              <a:solidFill>
                <a:schemeClr val="lt1"/>
              </a:solidFill>
              <a:latin typeface="Lato"/>
              <a:ea typeface="Lato"/>
              <a:cs typeface="Lato"/>
              <a:sym typeface="Lato"/>
            </a:endParaRPr>
          </a:p>
        </p:txBody>
      </p:sp>
      <p:sp>
        <p:nvSpPr>
          <p:cNvPr id="255" name="Google Shape;255;p26"/>
          <p:cNvSpPr txBox="1"/>
          <p:nvPr/>
        </p:nvSpPr>
        <p:spPr>
          <a:xfrm>
            <a:off x="930600" y="732775"/>
            <a:ext cx="4395600" cy="4617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sz="1800">
                <a:solidFill>
                  <a:schemeClr val="lt1"/>
                </a:solidFill>
                <a:latin typeface="Raleway"/>
                <a:ea typeface="Raleway"/>
                <a:cs typeface="Raleway"/>
                <a:sym typeface="Raleway"/>
              </a:rPr>
              <a:t>Your eCommerce Marketing Checklist</a:t>
            </a:r>
            <a:endParaRPr b="1" sz="1800">
              <a:solidFill>
                <a:schemeClr val="lt1"/>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59" name="Shape 259"/>
        <p:cNvGrpSpPr/>
        <p:nvPr/>
      </p:nvGrpSpPr>
      <p:grpSpPr>
        <a:xfrm>
          <a:off x="0" y="0"/>
          <a:ext cx="0" cy="0"/>
          <a:chOff x="0" y="0"/>
          <a:chExt cx="0" cy="0"/>
        </a:xfrm>
      </p:grpSpPr>
      <p:sp>
        <p:nvSpPr>
          <p:cNvPr id="260" name="Google Shape;260;p27"/>
          <p:cNvSpPr txBox="1"/>
          <p:nvPr/>
        </p:nvSpPr>
        <p:spPr>
          <a:xfrm>
            <a:off x="622825" y="781625"/>
            <a:ext cx="3804300" cy="1186800"/>
          </a:xfrm>
          <a:prstGeom prst="rect">
            <a:avLst/>
          </a:prstGeom>
          <a:noFill/>
          <a:ln>
            <a:noFill/>
          </a:ln>
        </p:spPr>
        <p:txBody>
          <a:bodyPr anchorCtr="0" anchor="ctr" bIns="28575" lIns="0" spcFirstLastPara="1" rIns="28575" wrap="square" tIns="28575">
            <a:noAutofit/>
          </a:bodyPr>
          <a:lstStyle/>
          <a:p>
            <a:pPr indent="0" lvl="0" marL="0" marR="0" rtl="0" algn="l">
              <a:lnSpc>
                <a:spcPct val="115000"/>
              </a:lnSpc>
              <a:spcBef>
                <a:spcPts val="0"/>
              </a:spcBef>
              <a:spcAft>
                <a:spcPts val="0"/>
              </a:spcAft>
              <a:buClr>
                <a:srgbClr val="D03DA8"/>
              </a:buClr>
              <a:buSzPts val="1500"/>
              <a:buFont typeface="Helvetica Neue"/>
              <a:buNone/>
            </a:pPr>
            <a:r>
              <a:rPr lang="en" sz="1800">
                <a:solidFill>
                  <a:srgbClr val="FFFFFF"/>
                </a:solidFill>
                <a:latin typeface="Raleway ExtraBold"/>
                <a:ea typeface="Raleway ExtraBold"/>
                <a:cs typeface="Raleway ExtraBold"/>
                <a:sym typeface="Raleway ExtraBold"/>
              </a:rPr>
              <a:t>All Data and Insights from Social Channel Benchmark Reports Are Sourced from the MikMak Shopping Index</a:t>
            </a:r>
            <a:endParaRPr sz="1800">
              <a:solidFill>
                <a:srgbClr val="FFFFFF"/>
              </a:solidFill>
              <a:latin typeface="Raleway ExtraBold"/>
              <a:ea typeface="Raleway ExtraBold"/>
              <a:cs typeface="Raleway ExtraBold"/>
              <a:sym typeface="Raleway ExtraBold"/>
            </a:endParaRPr>
          </a:p>
        </p:txBody>
      </p:sp>
      <p:sp>
        <p:nvSpPr>
          <p:cNvPr id="261" name="Google Shape;261;p27"/>
          <p:cNvSpPr txBox="1"/>
          <p:nvPr/>
        </p:nvSpPr>
        <p:spPr>
          <a:xfrm>
            <a:off x="546525" y="2333675"/>
            <a:ext cx="3923400" cy="157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FFFFFF"/>
                </a:solidFill>
                <a:latin typeface="Lato"/>
                <a:ea typeface="Lato"/>
                <a:cs typeface="Lato"/>
                <a:sym typeface="Lato"/>
              </a:rPr>
              <a:t>The MikMak Shopping Index was developed to provide a standardized set of metrics, methodology, and benchmarks to help drive brands’ business results and strategy. It is a collection of key eCommerce KPIs collected across hundreds of brands and over 250 channels and more than 4,000 retailer integrations to understand consumer online shopping behavior.</a:t>
            </a:r>
            <a:endParaRPr sz="1000">
              <a:solidFill>
                <a:srgbClr val="FFFFFF"/>
              </a:solidFill>
              <a:latin typeface="Lato"/>
              <a:ea typeface="Lato"/>
              <a:cs typeface="Lato"/>
              <a:sym typeface="Lato"/>
            </a:endParaRPr>
          </a:p>
          <a:p>
            <a:pPr indent="0" lvl="0" marL="0" rtl="0" algn="l">
              <a:lnSpc>
                <a:spcPct val="115000"/>
              </a:lnSpc>
              <a:spcBef>
                <a:spcPts val="0"/>
              </a:spcBef>
              <a:spcAft>
                <a:spcPts val="0"/>
              </a:spcAft>
              <a:buNone/>
            </a:pPr>
            <a:r>
              <a:t/>
            </a:r>
            <a:endParaRPr sz="10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 sz="1000">
                <a:solidFill>
                  <a:srgbClr val="FFFFFF"/>
                </a:solidFill>
                <a:latin typeface="Lato"/>
                <a:ea typeface="Lato"/>
                <a:cs typeface="Lato"/>
                <a:sym typeface="Lato"/>
              </a:rPr>
              <a:t>All data in this report is from </a:t>
            </a:r>
            <a:r>
              <a:rPr lang="en" sz="1000">
                <a:solidFill>
                  <a:srgbClr val="FFFFFF"/>
                </a:solidFill>
                <a:latin typeface="Lato"/>
                <a:ea typeface="Lato"/>
                <a:cs typeface="Lato"/>
                <a:sym typeface="Lato"/>
              </a:rPr>
              <a:t>9/28/22 - 9/28/23.</a:t>
            </a:r>
            <a:endParaRPr sz="1000">
              <a:solidFill>
                <a:srgbClr val="FFFFFF"/>
              </a:solidFill>
              <a:latin typeface="Lato"/>
              <a:ea typeface="Lato"/>
              <a:cs typeface="Lato"/>
              <a:sym typeface="Lato"/>
            </a:endParaRPr>
          </a:p>
        </p:txBody>
      </p:sp>
      <p:cxnSp>
        <p:nvCxnSpPr>
          <p:cNvPr id="262" name="Google Shape;262;p27"/>
          <p:cNvCxnSpPr/>
          <p:nvPr/>
        </p:nvCxnSpPr>
        <p:spPr>
          <a:xfrm flipH="1" rot="10800000">
            <a:off x="622829" y="2181763"/>
            <a:ext cx="879300" cy="2700"/>
          </a:xfrm>
          <a:prstGeom prst="straightConnector1">
            <a:avLst/>
          </a:prstGeom>
          <a:noFill/>
          <a:ln cap="flat" cmpd="sng" w="19050">
            <a:solidFill>
              <a:srgbClr val="FFFFFF"/>
            </a:solidFill>
            <a:prstDash val="solid"/>
            <a:round/>
            <a:headEnd len="med" w="med" type="none"/>
            <a:tailEnd len="med" w="med" type="none"/>
          </a:ln>
        </p:spPr>
      </p:cxnSp>
      <p:sp>
        <p:nvSpPr>
          <p:cNvPr id="263" name="Google Shape;263;p27"/>
          <p:cNvSpPr/>
          <p:nvPr/>
        </p:nvSpPr>
        <p:spPr>
          <a:xfrm flipH="1">
            <a:off x="5057425" y="1589200"/>
            <a:ext cx="3105900" cy="1849200"/>
          </a:xfrm>
          <a:prstGeom prst="roundRect">
            <a:avLst>
              <a:gd fmla="val 4461" name="adj"/>
            </a:avLst>
          </a:prstGeom>
          <a:solidFill>
            <a:schemeClr val="dk2"/>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7"/>
          <p:cNvSpPr/>
          <p:nvPr/>
        </p:nvSpPr>
        <p:spPr>
          <a:xfrm>
            <a:off x="7958700" y="1589200"/>
            <a:ext cx="1185300" cy="1849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7"/>
          <p:cNvSpPr txBox="1"/>
          <p:nvPr/>
        </p:nvSpPr>
        <p:spPr>
          <a:xfrm>
            <a:off x="5243475" y="1769600"/>
            <a:ext cx="3144900" cy="151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00000"/>
                </a:solidFill>
                <a:latin typeface="Raleway"/>
                <a:ea typeface="Raleway"/>
                <a:cs typeface="Raleway"/>
                <a:sym typeface="Raleway"/>
              </a:rPr>
              <a:t>Let’s chat!</a:t>
            </a:r>
            <a:endParaRPr b="1" sz="1600">
              <a:solidFill>
                <a:srgbClr val="000000"/>
              </a:solidFill>
              <a:latin typeface="Raleway"/>
              <a:ea typeface="Raleway"/>
              <a:cs typeface="Raleway"/>
              <a:sym typeface="Raleway"/>
            </a:endParaRPr>
          </a:p>
          <a:p>
            <a:pPr indent="0" lvl="0" marL="0" rtl="0" algn="l">
              <a:lnSpc>
                <a:spcPct val="115000"/>
              </a:lnSpc>
              <a:spcBef>
                <a:spcPts val="1000"/>
              </a:spcBef>
              <a:spcAft>
                <a:spcPts val="0"/>
              </a:spcAft>
              <a:buNone/>
            </a:pPr>
            <a:r>
              <a:rPr lang="en">
                <a:latin typeface="Lato"/>
                <a:ea typeface="Lato"/>
                <a:cs typeface="Lato"/>
                <a:sym typeface="Lato"/>
              </a:rPr>
              <a:t>Want to get even more insights? </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Looking for a different social channel?</a:t>
            </a:r>
            <a:endParaRPr>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a:p>
            <a:pPr indent="0" lvl="0" marL="0" rtl="0" algn="l">
              <a:lnSpc>
                <a:spcPct val="115000"/>
              </a:lnSpc>
              <a:spcBef>
                <a:spcPts val="0"/>
              </a:spcBef>
              <a:spcAft>
                <a:spcPts val="0"/>
              </a:spcAft>
              <a:buNone/>
            </a:pPr>
            <a:r>
              <a:rPr lang="en">
                <a:solidFill>
                  <a:srgbClr val="000000"/>
                </a:solidFill>
                <a:latin typeface="Lato"/>
                <a:ea typeface="Lato"/>
                <a:cs typeface="Lato"/>
                <a:sym typeface="Lato"/>
              </a:rPr>
              <a:t>Contact </a:t>
            </a:r>
            <a:r>
              <a:rPr b="1" lang="en" u="sng">
                <a:solidFill>
                  <a:schemeClr val="accent2"/>
                </a:solidFill>
                <a:latin typeface="Lato"/>
                <a:ea typeface="Lato"/>
                <a:cs typeface="Lato"/>
                <a:sym typeface="Lato"/>
                <a:hlinkClick r:id="rId3">
                  <a:extLst>
                    <a:ext uri="{A12FA001-AC4F-418D-AE19-62706E023703}">
                      <ahyp:hlinkClr val="tx"/>
                    </a:ext>
                  </a:extLst>
                </a:hlinkClick>
              </a:rPr>
              <a:t>marketing@mikmak.com</a:t>
            </a:r>
            <a:r>
              <a:rPr lang="en">
                <a:solidFill>
                  <a:srgbClr val="000000"/>
                </a:solidFill>
                <a:latin typeface="Lato"/>
                <a:ea typeface="Lato"/>
                <a:cs typeface="Lato"/>
                <a:sym typeface="Lato"/>
              </a:rPr>
              <a:t>!</a:t>
            </a:r>
            <a:endParaRPr>
              <a:solidFill>
                <a:srgbClr val="000000"/>
              </a:solidFill>
              <a:latin typeface="Lato"/>
              <a:ea typeface="Lato"/>
              <a:cs typeface="Lato"/>
              <a:sym typeface="Lato"/>
            </a:endParaRPr>
          </a:p>
        </p:txBody>
      </p:sp>
      <p:pic>
        <p:nvPicPr>
          <p:cNvPr id="266" name="Google Shape;266;p27">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4">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68" name="Google Shape;68;p14"/>
          <p:cNvSpPr txBox="1"/>
          <p:nvPr/>
        </p:nvSpPr>
        <p:spPr>
          <a:xfrm>
            <a:off x="374600" y="722325"/>
            <a:ext cx="3981000" cy="527400"/>
          </a:xfrm>
          <a:prstGeom prst="rect">
            <a:avLst/>
          </a:prstGeom>
          <a:noFill/>
          <a:ln>
            <a:noFill/>
          </a:ln>
        </p:spPr>
        <p:txBody>
          <a:bodyPr anchorCtr="0" anchor="ctr" bIns="91425" lIns="0" spcFirstLastPara="1" rIns="2857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2400">
                <a:solidFill>
                  <a:srgbClr val="000000"/>
                </a:solidFill>
                <a:latin typeface="Raleway"/>
                <a:ea typeface="Raleway"/>
                <a:cs typeface="Raleway"/>
                <a:sym typeface="Raleway"/>
              </a:rPr>
              <a:t>Overview</a:t>
            </a:r>
            <a:endParaRPr sz="2400">
              <a:solidFill>
                <a:srgbClr val="000000"/>
              </a:solidFill>
              <a:latin typeface="Raleway Black"/>
              <a:ea typeface="Raleway Black"/>
              <a:cs typeface="Raleway Black"/>
              <a:sym typeface="Raleway Black"/>
            </a:endParaRPr>
          </a:p>
        </p:txBody>
      </p:sp>
      <p:sp>
        <p:nvSpPr>
          <p:cNvPr id="69" name="Google Shape;69;p14"/>
          <p:cNvSpPr/>
          <p:nvPr/>
        </p:nvSpPr>
        <p:spPr>
          <a:xfrm>
            <a:off x="374600" y="1389750"/>
            <a:ext cx="3981000" cy="843900"/>
          </a:xfrm>
          <a:prstGeom prst="roundRect">
            <a:avLst>
              <a:gd fmla="val 5308" name="adj"/>
            </a:avLst>
          </a:prstGeom>
          <a:solidFill>
            <a:srgbClr val="EDF3F7"/>
          </a:solidFill>
          <a:ln cap="flat" cmpd="sng" w="9525">
            <a:solidFill>
              <a:srgbClr val="E0E6EA"/>
            </a:solidFill>
            <a:prstDash val="solid"/>
            <a:round/>
            <a:headEnd len="sm" w="sm" type="none"/>
            <a:tailEnd len="sm" w="sm" type="none"/>
          </a:ln>
        </p:spPr>
        <p:txBody>
          <a:bodyPr anchorCtr="0" anchor="ctr" bIns="182875" lIns="182875" spcFirstLastPara="1" rIns="91425" wrap="square" tIns="182875">
            <a:noAutofit/>
          </a:bodyPr>
          <a:lstStyle/>
          <a:p>
            <a:pPr indent="0" lvl="0" marL="0" rtl="0" algn="l">
              <a:spcBef>
                <a:spcPts val="0"/>
              </a:spcBef>
              <a:spcAft>
                <a:spcPts val="0"/>
              </a:spcAft>
              <a:buNone/>
            </a:pPr>
            <a:r>
              <a:rPr lang="en" sz="1100">
                <a:latin typeface="Lato"/>
                <a:ea typeface="Lato"/>
                <a:cs typeface="Lato"/>
                <a:sym typeface="Lato"/>
              </a:rPr>
              <a:t>68% of YouTube users watch YouTube to help make a purchase decision</a:t>
            </a:r>
            <a:endParaRPr sz="800">
              <a:solidFill>
                <a:srgbClr val="000000"/>
              </a:solidFill>
              <a:latin typeface="Lato"/>
              <a:ea typeface="Lato"/>
              <a:cs typeface="Lato"/>
              <a:sym typeface="Lato"/>
            </a:endParaRPr>
          </a:p>
        </p:txBody>
      </p:sp>
      <p:sp>
        <p:nvSpPr>
          <p:cNvPr id="70" name="Google Shape;70;p14"/>
          <p:cNvSpPr/>
          <p:nvPr/>
        </p:nvSpPr>
        <p:spPr>
          <a:xfrm>
            <a:off x="374600" y="2429251"/>
            <a:ext cx="3981000" cy="843900"/>
          </a:xfrm>
          <a:prstGeom prst="roundRect">
            <a:avLst>
              <a:gd fmla="val 5308" name="adj"/>
            </a:avLst>
          </a:prstGeom>
          <a:solidFill>
            <a:srgbClr val="EDF3F7"/>
          </a:solidFill>
          <a:ln cap="flat" cmpd="sng" w="9525">
            <a:solidFill>
              <a:srgbClr val="E0E6EA"/>
            </a:solidFill>
            <a:prstDash val="solid"/>
            <a:round/>
            <a:headEnd len="sm" w="sm" type="none"/>
            <a:tailEnd len="sm" w="sm" type="none"/>
          </a:ln>
        </p:spPr>
        <p:txBody>
          <a:bodyPr anchorCtr="0" anchor="ctr" bIns="182875" lIns="182875" spcFirstLastPara="1" rIns="182875" wrap="square" tIns="182875">
            <a:noAutofit/>
          </a:bodyPr>
          <a:lstStyle/>
          <a:p>
            <a:pPr indent="0" lvl="0" marL="0" rtl="0" algn="l">
              <a:spcBef>
                <a:spcPts val="0"/>
              </a:spcBef>
              <a:spcAft>
                <a:spcPts val="0"/>
              </a:spcAft>
              <a:buNone/>
            </a:pPr>
            <a:r>
              <a:rPr lang="en" sz="1100">
                <a:latin typeface="Lato"/>
                <a:ea typeface="Lato"/>
                <a:cs typeface="Lato"/>
                <a:sym typeface="Lato"/>
              </a:rPr>
              <a:t>Toys are by far the most popular YouTube product category, with a 55.3 percent Purchase Intent Rate* by category</a:t>
            </a:r>
            <a:endParaRPr sz="1100">
              <a:solidFill>
                <a:srgbClr val="000000"/>
              </a:solidFill>
              <a:latin typeface="Lato"/>
              <a:ea typeface="Lato"/>
              <a:cs typeface="Lato"/>
              <a:sym typeface="Lato"/>
            </a:endParaRPr>
          </a:p>
        </p:txBody>
      </p:sp>
      <p:sp>
        <p:nvSpPr>
          <p:cNvPr id="71" name="Google Shape;71;p14"/>
          <p:cNvSpPr/>
          <p:nvPr/>
        </p:nvSpPr>
        <p:spPr>
          <a:xfrm>
            <a:off x="374600" y="3468752"/>
            <a:ext cx="3981000" cy="843900"/>
          </a:xfrm>
          <a:prstGeom prst="roundRect">
            <a:avLst>
              <a:gd fmla="val 5308" name="adj"/>
            </a:avLst>
          </a:prstGeom>
          <a:solidFill>
            <a:srgbClr val="EDF3F7"/>
          </a:solidFill>
          <a:ln cap="flat" cmpd="sng" w="9525">
            <a:solidFill>
              <a:srgbClr val="E0E6EA"/>
            </a:solidFill>
            <a:prstDash val="solid"/>
            <a:round/>
            <a:headEnd len="sm" w="sm" type="none"/>
            <a:tailEnd len="sm" w="sm" type="none"/>
          </a:ln>
        </p:spPr>
        <p:txBody>
          <a:bodyPr anchorCtr="0" anchor="ctr" bIns="182875" lIns="182875" spcFirstLastPara="1" rIns="182875" wrap="square" tIns="182875">
            <a:noAutofit/>
          </a:bodyPr>
          <a:lstStyle/>
          <a:p>
            <a:pPr indent="0" lvl="0" marL="0" rtl="0" algn="l">
              <a:spcBef>
                <a:spcPts val="0"/>
              </a:spcBef>
              <a:spcAft>
                <a:spcPts val="0"/>
              </a:spcAft>
              <a:buNone/>
            </a:pPr>
            <a:r>
              <a:rPr lang="en" sz="1100">
                <a:latin typeface="Lato"/>
                <a:ea typeface="Lato"/>
                <a:cs typeface="Lato"/>
                <a:sym typeface="Lato"/>
              </a:rPr>
              <a:t>YouTube shoppers are most likely to buy on the weekends, with the Purchase Intent Rate jumping above 9 percent on Saturdays and Sundays</a:t>
            </a:r>
            <a:endParaRPr sz="1100">
              <a:solidFill>
                <a:srgbClr val="000000"/>
              </a:solidFill>
              <a:latin typeface="Lato"/>
              <a:ea typeface="Lato"/>
              <a:cs typeface="Lato"/>
              <a:sym typeface="Lato"/>
            </a:endParaRPr>
          </a:p>
        </p:txBody>
      </p:sp>
      <p:pic>
        <p:nvPicPr>
          <p:cNvPr id="72" name="Google Shape;72;p14"/>
          <p:cNvPicPr preferRelativeResize="0"/>
          <p:nvPr/>
        </p:nvPicPr>
        <p:blipFill rotWithShape="1">
          <a:blip r:embed="rId5">
            <a:alphaModFix/>
          </a:blip>
          <a:srcRect b="11243" l="23055" r="40660" t="24838"/>
          <a:stretch/>
        </p:blipFill>
        <p:spPr>
          <a:xfrm>
            <a:off x="4728000" y="0"/>
            <a:ext cx="4416000" cy="5143501"/>
          </a:xfrm>
          <a:prstGeom prst="rect">
            <a:avLst/>
          </a:prstGeom>
          <a:noFill/>
          <a:ln>
            <a:noFill/>
          </a:ln>
        </p:spPr>
      </p:pic>
      <p:sp>
        <p:nvSpPr>
          <p:cNvPr id="73" name="Google Shape;73;p14"/>
          <p:cNvSpPr/>
          <p:nvPr/>
        </p:nvSpPr>
        <p:spPr>
          <a:xfrm>
            <a:off x="4728000" y="0"/>
            <a:ext cx="4416000" cy="5143500"/>
          </a:xfrm>
          <a:prstGeom prst="rect">
            <a:avLst/>
          </a:prstGeom>
          <a:solidFill>
            <a:srgbClr val="084A4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4" name="Google Shape;74;p14"/>
          <p:cNvGrpSpPr/>
          <p:nvPr/>
        </p:nvGrpSpPr>
        <p:grpSpPr>
          <a:xfrm>
            <a:off x="5268150" y="1555950"/>
            <a:ext cx="3335700" cy="2756700"/>
            <a:chOff x="5268150" y="1047350"/>
            <a:chExt cx="3335700" cy="2756700"/>
          </a:xfrm>
        </p:grpSpPr>
        <p:sp>
          <p:nvSpPr>
            <p:cNvPr id="75" name="Google Shape;75;p14"/>
            <p:cNvSpPr/>
            <p:nvPr/>
          </p:nvSpPr>
          <p:spPr>
            <a:xfrm>
              <a:off x="5268150" y="1047350"/>
              <a:ext cx="3335700" cy="2756700"/>
            </a:xfrm>
            <a:prstGeom prst="roundRect">
              <a:avLst>
                <a:gd fmla="val 2754" name="adj"/>
              </a:avLst>
            </a:prstGeom>
            <a:solidFill>
              <a:schemeClr val="lt1"/>
            </a:solidFill>
            <a:ln cap="flat" cmpd="sng" w="9525">
              <a:solidFill>
                <a:srgbClr val="E0E6EA"/>
              </a:solidFill>
              <a:prstDash val="solid"/>
              <a:round/>
              <a:headEnd len="sm" w="sm" type="none"/>
              <a:tailEnd len="sm" w="sm" type="none"/>
            </a:ln>
            <a:effectLst>
              <a:outerShdw blurRad="28575" rotWithShape="0" algn="bl" dir="336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txBox="1"/>
            <p:nvPr/>
          </p:nvSpPr>
          <p:spPr>
            <a:xfrm>
              <a:off x="5450254" y="1194350"/>
              <a:ext cx="2971500" cy="246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Lato"/>
                  <a:ea typeface="Lato"/>
                  <a:cs typeface="Lato"/>
                  <a:sym typeface="Lato"/>
                </a:rPr>
                <a:t>YouTube is a </a:t>
              </a:r>
              <a:r>
                <a:rPr lang="en" sz="1000" u="sng">
                  <a:solidFill>
                    <a:schemeClr val="lt2"/>
                  </a:solidFill>
                  <a:latin typeface="Lato"/>
                  <a:ea typeface="Lato"/>
                  <a:cs typeface="Lato"/>
                  <a:sym typeface="Lato"/>
                  <a:hlinkClick r:id="rId6">
                    <a:extLst>
                      <a:ext uri="{A12FA001-AC4F-418D-AE19-62706E023703}">
                        <ahyp:hlinkClr val="tx"/>
                      </a:ext>
                    </a:extLst>
                  </a:hlinkClick>
                </a:rPr>
                <a:t>social media and commerce</a:t>
              </a:r>
              <a:r>
                <a:rPr lang="en" sz="1000">
                  <a:solidFill>
                    <a:schemeClr val="lt2"/>
                  </a:solidFill>
                  <a:latin typeface="Lato"/>
                  <a:ea typeface="Lato"/>
                  <a:cs typeface="Lato"/>
                  <a:sym typeface="Lato"/>
                </a:rPr>
                <a:t> </a:t>
              </a:r>
              <a:r>
                <a:rPr lang="en" sz="1000">
                  <a:solidFill>
                    <a:schemeClr val="dk1"/>
                  </a:solidFill>
                  <a:latin typeface="Lato"/>
                  <a:ea typeface="Lato"/>
                  <a:cs typeface="Lato"/>
                  <a:sym typeface="Lato"/>
                </a:rPr>
                <a:t>giant that draws in more than </a:t>
              </a:r>
              <a:r>
                <a:rPr lang="en" sz="1000" u="sng">
                  <a:solidFill>
                    <a:schemeClr val="lt2"/>
                  </a:solidFill>
                  <a:latin typeface="Lato"/>
                  <a:ea typeface="Lato"/>
                  <a:cs typeface="Lato"/>
                  <a:sym typeface="Lato"/>
                  <a:hlinkClick r:id="rId7">
                    <a:extLst>
                      <a:ext uri="{A12FA001-AC4F-418D-AE19-62706E023703}">
                        <ahyp:hlinkClr val="tx"/>
                      </a:ext>
                    </a:extLst>
                  </a:hlinkClick>
                </a:rPr>
                <a:t>122 million viewers</a:t>
              </a:r>
              <a:r>
                <a:rPr lang="en" sz="1000">
                  <a:solidFill>
                    <a:schemeClr val="dk1"/>
                  </a:solidFill>
                  <a:latin typeface="Lato"/>
                  <a:ea typeface="Lato"/>
                  <a:cs typeface="Lato"/>
                  <a:sym typeface="Lato"/>
                </a:rPr>
                <a:t> every day. It also opens up major selling opportunities for eCommerce brands, with </a:t>
              </a:r>
              <a:r>
                <a:rPr lang="en" sz="1000" u="sng">
                  <a:solidFill>
                    <a:schemeClr val="lt2"/>
                  </a:solidFill>
                  <a:latin typeface="Lato"/>
                  <a:ea typeface="Lato"/>
                  <a:cs typeface="Lato"/>
                  <a:sym typeface="Lato"/>
                  <a:hlinkClick r:id="rId8">
                    <a:extLst>
                      <a:ext uri="{A12FA001-AC4F-418D-AE19-62706E023703}">
                        <ahyp:hlinkClr val="tx"/>
                      </a:ext>
                    </a:extLst>
                  </a:hlinkClick>
                </a:rPr>
                <a:t>68 percent of users</a:t>
              </a:r>
              <a:r>
                <a:rPr lang="en" sz="1000">
                  <a:solidFill>
                    <a:schemeClr val="dk1"/>
                  </a:solidFill>
                  <a:latin typeface="Lato"/>
                  <a:ea typeface="Lato"/>
                  <a:cs typeface="Lato"/>
                  <a:sym typeface="Lato"/>
                </a:rPr>
                <a:t> saying they watch YouTube to make purchasing decisions.</a:t>
              </a:r>
              <a:endParaRPr sz="10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Lato"/>
                  <a:ea typeface="Lato"/>
                  <a:cs typeface="Lato"/>
                  <a:sym typeface="Lato"/>
                </a:rPr>
                <a:t>Wondering how to capitalize on YouTube trends and funnel as many YouTube users to your eCommerce brand as possible? This guide draws on MikMak benchmark data and insights to lay out the latest YouTube shopping trends, along with tips to help eCommerce brands cash in.</a:t>
              </a:r>
              <a:endParaRPr sz="1000">
                <a:latin typeface="Lato"/>
                <a:ea typeface="Lato"/>
                <a:cs typeface="Lato"/>
                <a:sym typeface="Lato"/>
              </a:endParaRPr>
            </a:p>
          </p:txBody>
        </p:sp>
      </p:grpSp>
      <p:grpSp>
        <p:nvGrpSpPr>
          <p:cNvPr id="77" name="Google Shape;77;p14"/>
          <p:cNvGrpSpPr/>
          <p:nvPr/>
        </p:nvGrpSpPr>
        <p:grpSpPr>
          <a:xfrm>
            <a:off x="5268160" y="554525"/>
            <a:ext cx="3335736" cy="835225"/>
            <a:chOff x="374600" y="3459950"/>
            <a:chExt cx="2433600" cy="835225"/>
          </a:xfrm>
        </p:grpSpPr>
        <p:sp>
          <p:nvSpPr>
            <p:cNvPr id="78" name="Google Shape;78;p14"/>
            <p:cNvSpPr/>
            <p:nvPr/>
          </p:nvSpPr>
          <p:spPr>
            <a:xfrm>
              <a:off x="374600" y="3580275"/>
              <a:ext cx="2433600" cy="714900"/>
            </a:xfrm>
            <a:prstGeom prst="roundRect">
              <a:avLst>
                <a:gd fmla="val 7532" name="adj"/>
              </a:avLst>
            </a:prstGeom>
            <a:solidFill>
              <a:schemeClr val="lt1"/>
            </a:solidFill>
            <a:ln cap="flat" cmpd="sng" w="9525">
              <a:solidFill>
                <a:srgbClr val="E0E6EA"/>
              </a:solidFill>
              <a:prstDash val="solid"/>
              <a:round/>
              <a:headEnd len="sm" w="sm" type="none"/>
              <a:tailEnd len="sm" w="sm" type="none"/>
            </a:ln>
            <a:effectLst>
              <a:outerShdw blurRad="28575" rotWithShape="0" algn="bl" dir="336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txBox="1"/>
            <p:nvPr/>
          </p:nvSpPr>
          <p:spPr>
            <a:xfrm>
              <a:off x="502400" y="3767750"/>
              <a:ext cx="2191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900">
                  <a:solidFill>
                    <a:srgbClr val="000000"/>
                  </a:solidFill>
                  <a:latin typeface="Lato"/>
                  <a:ea typeface="Lato"/>
                  <a:cs typeface="Lato"/>
                  <a:sym typeface="Lato"/>
                </a:rPr>
                <a:t>The percentage of shoppers who clicked through to at least one retailer.</a:t>
              </a:r>
              <a:endParaRPr sz="900">
                <a:solidFill>
                  <a:srgbClr val="000000"/>
                </a:solidFill>
                <a:latin typeface="Lato"/>
                <a:ea typeface="Lato"/>
                <a:cs typeface="Lato"/>
                <a:sym typeface="Lato"/>
              </a:endParaRPr>
            </a:p>
          </p:txBody>
        </p:sp>
        <p:grpSp>
          <p:nvGrpSpPr>
            <p:cNvPr id="80" name="Google Shape;80;p14"/>
            <p:cNvGrpSpPr/>
            <p:nvPr/>
          </p:nvGrpSpPr>
          <p:grpSpPr>
            <a:xfrm>
              <a:off x="505675" y="3459950"/>
              <a:ext cx="1089900" cy="323100"/>
              <a:chOff x="613150" y="3872663"/>
              <a:chExt cx="1089900" cy="323100"/>
            </a:xfrm>
          </p:grpSpPr>
          <p:sp>
            <p:nvSpPr>
              <p:cNvPr id="81" name="Google Shape;81;p14"/>
              <p:cNvSpPr/>
              <p:nvPr/>
            </p:nvSpPr>
            <p:spPr>
              <a:xfrm>
                <a:off x="613150" y="3901913"/>
                <a:ext cx="1089900" cy="249300"/>
              </a:xfrm>
              <a:prstGeom prst="roundRect">
                <a:avLst>
                  <a:gd fmla="val 50000" name="adj"/>
                </a:avLst>
              </a:prstGeom>
              <a:solidFill>
                <a:srgbClr val="00A6A4"/>
              </a:solidFill>
              <a:ln cap="flat" cmpd="sng" w="9525">
                <a:solidFill>
                  <a:srgbClr val="00A6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txBox="1"/>
              <p:nvPr/>
            </p:nvSpPr>
            <p:spPr>
              <a:xfrm>
                <a:off x="733454" y="3872663"/>
                <a:ext cx="906600" cy="3231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900">
                    <a:solidFill>
                      <a:srgbClr val="FFFFFF"/>
                    </a:solidFill>
                    <a:latin typeface="Lato"/>
                    <a:ea typeface="Lato"/>
                    <a:cs typeface="Lato"/>
                    <a:sym typeface="Lato"/>
                  </a:rPr>
                  <a:t>*Purchase Intent Rate: </a:t>
                </a:r>
                <a:endParaRPr b="1" sz="900">
                  <a:solidFill>
                    <a:srgbClr val="FFFFFF"/>
                  </a:solidFill>
                </a:endParaRPr>
              </a:p>
            </p:txBody>
          </p:sp>
        </p:grpSp>
      </p:grpSp>
      <p:sp>
        <p:nvSpPr>
          <p:cNvPr id="83" name="Google Shape;83;p14"/>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5"/>
          <p:cNvSpPr/>
          <p:nvPr/>
        </p:nvSpPr>
        <p:spPr>
          <a:xfrm>
            <a:off x="3861200" y="0"/>
            <a:ext cx="52827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 name="Google Shape;89;p15"/>
          <p:cNvSpPr txBox="1"/>
          <p:nvPr/>
        </p:nvSpPr>
        <p:spPr>
          <a:xfrm>
            <a:off x="374600" y="1270100"/>
            <a:ext cx="3235800" cy="793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rgbClr val="000000"/>
                </a:solidFill>
                <a:latin typeface="Raleway"/>
                <a:ea typeface="Raleway"/>
                <a:cs typeface="Raleway"/>
                <a:sym typeface="Raleway"/>
              </a:rPr>
              <a:t>Make your products discoverable</a:t>
            </a:r>
            <a:endParaRPr b="1" sz="2400">
              <a:solidFill>
                <a:srgbClr val="000000"/>
              </a:solidFill>
              <a:latin typeface="Raleway"/>
              <a:ea typeface="Raleway"/>
              <a:cs typeface="Raleway"/>
              <a:sym typeface="Raleway"/>
            </a:endParaRPr>
          </a:p>
        </p:txBody>
      </p:sp>
      <p:sp>
        <p:nvSpPr>
          <p:cNvPr id="90" name="Google Shape;90;p15"/>
          <p:cNvSpPr txBox="1"/>
          <p:nvPr/>
        </p:nvSpPr>
        <p:spPr>
          <a:xfrm>
            <a:off x="374600" y="933400"/>
            <a:ext cx="3235800" cy="295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rgbClr val="000000"/>
                </a:solidFill>
                <a:latin typeface="Raleway"/>
                <a:ea typeface="Raleway"/>
                <a:cs typeface="Raleway"/>
                <a:sym typeface="Raleway"/>
              </a:rPr>
              <a:t>Accelerate Sales &amp; Market Share</a:t>
            </a:r>
            <a:endParaRPr>
              <a:solidFill>
                <a:srgbClr val="000000"/>
              </a:solidFill>
              <a:latin typeface="Raleway"/>
              <a:ea typeface="Raleway"/>
              <a:cs typeface="Raleway"/>
              <a:sym typeface="Raleway"/>
            </a:endParaRPr>
          </a:p>
        </p:txBody>
      </p:sp>
      <p:cxnSp>
        <p:nvCxnSpPr>
          <p:cNvPr id="91" name="Google Shape;91;p15"/>
          <p:cNvCxnSpPr/>
          <p:nvPr/>
        </p:nvCxnSpPr>
        <p:spPr>
          <a:xfrm>
            <a:off x="374600" y="2278925"/>
            <a:ext cx="714900" cy="0"/>
          </a:xfrm>
          <a:prstGeom prst="straightConnector1">
            <a:avLst/>
          </a:prstGeom>
          <a:noFill/>
          <a:ln cap="flat" cmpd="sng" w="9525">
            <a:solidFill>
              <a:srgbClr val="000000"/>
            </a:solidFill>
            <a:prstDash val="solid"/>
            <a:round/>
            <a:headEnd len="med" w="med" type="none"/>
            <a:tailEnd len="med" w="med" type="none"/>
          </a:ln>
        </p:spPr>
      </p:cxnSp>
      <p:sp>
        <p:nvSpPr>
          <p:cNvPr id="92" name="Google Shape;92;p15"/>
          <p:cNvSpPr txBox="1"/>
          <p:nvPr/>
        </p:nvSpPr>
        <p:spPr>
          <a:xfrm>
            <a:off x="374600" y="2413163"/>
            <a:ext cx="3235800" cy="1725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Not every brand will bring in and keep the same level of a shopper’s attention on YouTube. To capture views and turn them into sales, brands need to lean into trends and adjust ads to fit the platform.</a:t>
            </a:r>
            <a:endParaRPr sz="1100">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YouTube has a category benchmark of 7.2 percent Purchase Intent Rate. Purchase Intent Rate describes how many visitors add one or more items to their shopping cart on your site.</a:t>
            </a:r>
            <a:endParaRPr sz="1100">
              <a:latin typeface="Lato"/>
              <a:ea typeface="Lato"/>
              <a:cs typeface="Lato"/>
              <a:sym typeface="Lato"/>
            </a:endParaRPr>
          </a:p>
        </p:txBody>
      </p:sp>
      <p:pic>
        <p:nvPicPr>
          <p:cNvPr id="93" name="Google Shape;93;p15">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94" name="Google Shape;94;p15"/>
          <p:cNvSpPr txBox="1"/>
          <p:nvPr/>
        </p:nvSpPr>
        <p:spPr>
          <a:xfrm>
            <a:off x="4237100" y="360600"/>
            <a:ext cx="4530900" cy="11415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What ads perform best on YouTube?</a:t>
            </a:r>
            <a:endParaRPr b="1">
              <a:solidFill>
                <a:schemeClr val="lt1"/>
              </a:solidFill>
              <a:latin typeface="Raleway"/>
              <a:ea typeface="Raleway"/>
              <a:cs typeface="Raleway"/>
              <a:sym typeface="Raleway"/>
            </a:endParaRPr>
          </a:p>
          <a:p>
            <a:pPr indent="0" lvl="0" marL="0" rtl="0" algn="l">
              <a:spcBef>
                <a:spcPts val="500"/>
              </a:spcBef>
              <a:spcAft>
                <a:spcPts val="0"/>
              </a:spcAft>
              <a:buClr>
                <a:schemeClr val="dk1"/>
              </a:buClr>
              <a:buSzPts val="1100"/>
              <a:buFont typeface="Arial"/>
              <a:buNone/>
            </a:pPr>
            <a:r>
              <a:rPr lang="en" sz="1100">
                <a:solidFill>
                  <a:schemeClr val="lt1"/>
                </a:solidFill>
                <a:latin typeface="Lato"/>
                <a:ea typeface="Lato"/>
                <a:cs typeface="Lato"/>
                <a:sym typeface="Lato"/>
              </a:rPr>
              <a:t>Audiences head to YouTube for “edutainment.” They want to learn and be entertained at the same time. For eCommerce brands, it’s a chance to grab consumers’ attention and show off activities or solutions that feature your products.</a:t>
            </a:r>
            <a:endParaRPr b="1">
              <a:solidFill>
                <a:schemeClr val="lt1"/>
              </a:solidFill>
              <a:latin typeface="Raleway"/>
              <a:ea typeface="Raleway"/>
              <a:cs typeface="Raleway"/>
              <a:sym typeface="Raleway"/>
            </a:endParaRPr>
          </a:p>
        </p:txBody>
      </p:sp>
      <p:sp>
        <p:nvSpPr>
          <p:cNvPr id="95" name="Google Shape;95;p15"/>
          <p:cNvSpPr txBox="1"/>
          <p:nvPr/>
        </p:nvSpPr>
        <p:spPr>
          <a:xfrm>
            <a:off x="4237100" y="1592750"/>
            <a:ext cx="2310600" cy="30501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Enhance viral videos with shoppable experiences </a:t>
            </a:r>
            <a:endParaRPr b="1">
              <a:solidFill>
                <a:schemeClr val="lt1"/>
              </a:solidFill>
              <a:latin typeface="Raleway"/>
              <a:ea typeface="Raleway"/>
              <a:cs typeface="Raleway"/>
              <a:sym typeface="Raleway"/>
            </a:endParaRPr>
          </a:p>
          <a:p>
            <a:pPr indent="0" lvl="0" marL="0" rtl="0" algn="l">
              <a:spcBef>
                <a:spcPts val="500"/>
              </a:spcBef>
              <a:spcAft>
                <a:spcPts val="0"/>
              </a:spcAft>
              <a:buClr>
                <a:schemeClr val="dk1"/>
              </a:buClr>
              <a:buSzPts val="1100"/>
              <a:buFont typeface="Arial"/>
              <a:buNone/>
            </a:pPr>
            <a:r>
              <a:rPr lang="en" sz="1100">
                <a:solidFill>
                  <a:schemeClr val="lt1"/>
                </a:solidFill>
                <a:latin typeface="Lato"/>
                <a:ea typeface="Lato"/>
                <a:cs typeface="Lato"/>
                <a:sym typeface="Lato"/>
              </a:rPr>
              <a:t>eCommerce brands can amplify their reach by tracking trending videos and jumping on opportunities. For instance, one leading toy brand used MikMak to piggyback on a brand partner’s number one trending YouTube video. The toy brand then saw its:</a:t>
            </a:r>
            <a:endParaRPr sz="1100">
              <a:solidFill>
                <a:schemeClr val="lt1"/>
              </a:solidFill>
              <a:latin typeface="Lato"/>
              <a:ea typeface="Lato"/>
              <a:cs typeface="Lato"/>
              <a:sym typeface="Lato"/>
            </a:endParaRPr>
          </a:p>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Purchase Intent Rate hit 67.7 percent</a:t>
            </a:r>
            <a:endParaRPr sz="1100">
              <a:solidFill>
                <a:schemeClr val="lt1"/>
              </a:solidFill>
              <a:latin typeface="Lato"/>
              <a:ea typeface="Lato"/>
              <a:cs typeface="Lato"/>
              <a:sym typeface="Lato"/>
            </a:endParaRPr>
          </a:p>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Purchase Intent Rate soar 2.4x higher than the toy category benchmark for organic traffic</a:t>
            </a:r>
            <a:endParaRPr sz="1100">
              <a:solidFill>
                <a:schemeClr val="lt1"/>
              </a:solidFill>
              <a:latin typeface="Lato"/>
              <a:ea typeface="Lato"/>
              <a:cs typeface="Lato"/>
              <a:sym typeface="Lato"/>
            </a:endParaRPr>
          </a:p>
        </p:txBody>
      </p:sp>
      <p:sp>
        <p:nvSpPr>
          <p:cNvPr id="96" name="Google Shape;96;p15"/>
          <p:cNvSpPr/>
          <p:nvPr/>
        </p:nvSpPr>
        <p:spPr>
          <a:xfrm flipH="1">
            <a:off x="7006100" y="3005650"/>
            <a:ext cx="2137800" cy="21378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 name="Google Shape;97;p15"/>
          <p:cNvSpPr/>
          <p:nvPr/>
        </p:nvSpPr>
        <p:spPr>
          <a:xfrm>
            <a:off x="7034700" y="4233725"/>
            <a:ext cx="1339500" cy="295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8" name="Google Shape;98;p15"/>
          <p:cNvGrpSpPr/>
          <p:nvPr/>
        </p:nvGrpSpPr>
        <p:grpSpPr>
          <a:xfrm>
            <a:off x="6547694" y="1604522"/>
            <a:ext cx="2767996" cy="3538575"/>
            <a:chOff x="2424834" y="1981800"/>
            <a:chExt cx="2473192" cy="3161700"/>
          </a:xfrm>
        </p:grpSpPr>
        <p:pic>
          <p:nvPicPr>
            <p:cNvPr id="99" name="Google Shape;99;p15"/>
            <p:cNvPicPr preferRelativeResize="0"/>
            <p:nvPr/>
          </p:nvPicPr>
          <p:blipFill rotWithShape="1">
            <a:blip r:embed="rId5">
              <a:alphaModFix/>
            </a:blip>
            <a:srcRect b="89927" l="0" r="0" t="0"/>
            <a:stretch/>
          </p:blipFill>
          <p:spPr>
            <a:xfrm>
              <a:off x="2872540" y="2082370"/>
              <a:ext cx="1169439" cy="269465"/>
            </a:xfrm>
            <a:prstGeom prst="rect">
              <a:avLst/>
            </a:prstGeom>
            <a:noFill/>
            <a:ln>
              <a:noFill/>
            </a:ln>
          </p:spPr>
        </p:pic>
        <p:sp>
          <p:nvSpPr>
            <p:cNvPr id="100" name="Google Shape;100;p15"/>
            <p:cNvSpPr/>
            <p:nvPr/>
          </p:nvSpPr>
          <p:spPr>
            <a:xfrm>
              <a:off x="2870612" y="2351844"/>
              <a:ext cx="1173300" cy="124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 name="Google Shape;101;p15"/>
            <p:cNvPicPr preferRelativeResize="0"/>
            <p:nvPr/>
          </p:nvPicPr>
          <p:blipFill rotWithShape="1">
            <a:blip r:embed="rId6">
              <a:alphaModFix/>
            </a:blip>
            <a:srcRect b="6968" l="0" r="0" t="0"/>
            <a:stretch/>
          </p:blipFill>
          <p:spPr>
            <a:xfrm>
              <a:off x="2870595" y="2501378"/>
              <a:ext cx="1173329" cy="783696"/>
            </a:xfrm>
            <a:prstGeom prst="rect">
              <a:avLst/>
            </a:prstGeom>
            <a:noFill/>
            <a:ln>
              <a:noFill/>
            </a:ln>
          </p:spPr>
        </p:pic>
        <p:pic>
          <p:nvPicPr>
            <p:cNvPr id="102" name="Google Shape;102;p15"/>
            <p:cNvPicPr preferRelativeResize="0"/>
            <p:nvPr/>
          </p:nvPicPr>
          <p:blipFill rotWithShape="1">
            <a:blip r:embed="rId7">
              <a:alphaModFix/>
            </a:blip>
            <a:srcRect b="10495" l="0" r="0" t="50976"/>
            <a:stretch/>
          </p:blipFill>
          <p:spPr>
            <a:xfrm>
              <a:off x="2868625" y="3434618"/>
              <a:ext cx="1177252" cy="948087"/>
            </a:xfrm>
            <a:prstGeom prst="rect">
              <a:avLst/>
            </a:prstGeom>
            <a:noFill/>
            <a:ln>
              <a:noFill/>
            </a:ln>
          </p:spPr>
        </p:pic>
        <p:pic>
          <p:nvPicPr>
            <p:cNvPr id="103" name="Google Shape;103;p15"/>
            <p:cNvPicPr preferRelativeResize="0"/>
            <p:nvPr/>
          </p:nvPicPr>
          <p:blipFill rotWithShape="1">
            <a:blip r:embed="rId8">
              <a:alphaModFix/>
            </a:blip>
            <a:srcRect b="20691" l="0" r="11394" t="0"/>
            <a:stretch/>
          </p:blipFill>
          <p:spPr>
            <a:xfrm rot="30000">
              <a:off x="2438490" y="1992412"/>
              <a:ext cx="2445879" cy="3140476"/>
            </a:xfrm>
            <a:prstGeom prst="rect">
              <a:avLst/>
            </a:prstGeom>
            <a:noFill/>
            <a:ln>
              <a:noFill/>
            </a:ln>
          </p:spPr>
        </p:pic>
      </p:grpSp>
      <p:sp>
        <p:nvSpPr>
          <p:cNvPr id="104" name="Google Shape;104;p15"/>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txBox="1"/>
          <p:nvPr/>
        </p:nvSpPr>
        <p:spPr>
          <a:xfrm>
            <a:off x="374600" y="1096588"/>
            <a:ext cx="30423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rgbClr val="000000"/>
                </a:solidFill>
                <a:latin typeface="Raleway"/>
                <a:ea typeface="Raleway"/>
                <a:cs typeface="Raleway"/>
                <a:sym typeface="Raleway"/>
              </a:rPr>
              <a:t>How MikMak </a:t>
            </a:r>
            <a:r>
              <a:rPr b="1" lang="en" sz="1800">
                <a:latin typeface="Raleway"/>
                <a:ea typeface="Raleway"/>
                <a:cs typeface="Raleway"/>
                <a:sym typeface="Raleway"/>
              </a:rPr>
              <a:t>makes</a:t>
            </a:r>
            <a:r>
              <a:rPr b="1" lang="en" sz="1800">
                <a:latin typeface="Raleway"/>
                <a:ea typeface="Raleway"/>
                <a:cs typeface="Raleway"/>
                <a:sym typeface="Raleway"/>
              </a:rPr>
              <a:t> your brand discoverable</a:t>
            </a:r>
            <a:endParaRPr b="1" sz="1800">
              <a:solidFill>
                <a:srgbClr val="000000"/>
              </a:solidFill>
              <a:latin typeface="Raleway"/>
              <a:ea typeface="Raleway"/>
              <a:cs typeface="Raleway"/>
              <a:sym typeface="Raleway"/>
            </a:endParaRPr>
          </a:p>
        </p:txBody>
      </p:sp>
      <p:sp>
        <p:nvSpPr>
          <p:cNvPr id="110" name="Google Shape;110;p16"/>
          <p:cNvSpPr txBox="1"/>
          <p:nvPr/>
        </p:nvSpPr>
        <p:spPr>
          <a:xfrm>
            <a:off x="374600" y="1774613"/>
            <a:ext cx="3142800" cy="23160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MikMak Commerce provides premium consumer shopping experiences that create a seamless path to checkout at any retailer, from anywhere across your entire </a:t>
            </a:r>
            <a:r>
              <a:rPr lang="en" sz="1100">
                <a:solidFill>
                  <a:schemeClr val="dk1"/>
                </a:solidFill>
                <a:latin typeface="Lato"/>
                <a:ea typeface="Lato"/>
                <a:cs typeface="Lato"/>
                <a:sym typeface="Lato"/>
              </a:rPr>
              <a:t>media</a:t>
            </a:r>
            <a:r>
              <a:rPr lang="en" sz="1100">
                <a:solidFill>
                  <a:schemeClr val="dk1"/>
                </a:solidFill>
                <a:latin typeface="Lato"/>
                <a:ea typeface="Lato"/>
                <a:cs typeface="Lato"/>
                <a:sym typeface="Lato"/>
              </a:rPr>
              <a:t> mix, including Social Media, Retail Media, Programmatic, Paid Search, CTV, Video, Email, and Brand Websites.</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On YouTube and other social platforms, MikMak creates a seamless shopping experience while </a:t>
            </a:r>
            <a:r>
              <a:rPr lang="en" sz="1100">
                <a:solidFill>
                  <a:schemeClr val="dk1"/>
                </a:solidFill>
                <a:latin typeface="Lato"/>
                <a:ea typeface="Lato"/>
                <a:cs typeface="Lato"/>
                <a:sym typeface="Lato"/>
              </a:rPr>
              <a:t>simultaneously</a:t>
            </a:r>
            <a:r>
              <a:rPr lang="en" sz="1100">
                <a:solidFill>
                  <a:schemeClr val="dk1"/>
                </a:solidFill>
                <a:latin typeface="Lato"/>
                <a:ea typeface="Lato"/>
                <a:cs typeface="Lato"/>
                <a:sym typeface="Lato"/>
              </a:rPr>
              <a:t> collecting impactful insights so you can see how and where shoppers are purchasing your products. </a:t>
            </a:r>
            <a:endParaRPr sz="1100">
              <a:solidFill>
                <a:schemeClr val="dk1"/>
              </a:solidFill>
              <a:latin typeface="Lato"/>
              <a:ea typeface="Lato"/>
              <a:cs typeface="Lato"/>
              <a:sym typeface="Lato"/>
            </a:endParaRPr>
          </a:p>
        </p:txBody>
      </p:sp>
      <p:pic>
        <p:nvPicPr>
          <p:cNvPr id="111" name="Google Shape;111;p16"/>
          <p:cNvPicPr preferRelativeResize="0"/>
          <p:nvPr/>
        </p:nvPicPr>
        <p:blipFill rotWithShape="1">
          <a:blip r:embed="rId3">
            <a:alphaModFix/>
          </a:blip>
          <a:srcRect b="0" l="16380" r="16374" t="0"/>
          <a:stretch/>
        </p:blipFill>
        <p:spPr>
          <a:xfrm>
            <a:off x="3954325" y="0"/>
            <a:ext cx="5189274" cy="5143501"/>
          </a:xfrm>
          <a:prstGeom prst="rect">
            <a:avLst/>
          </a:prstGeom>
          <a:noFill/>
          <a:ln>
            <a:noFill/>
          </a:ln>
        </p:spPr>
      </p:pic>
      <p:pic>
        <p:nvPicPr>
          <p:cNvPr id="112" name="Google Shape;112;p16">
            <a:hlinkClick r:id="rId4"/>
          </p:cNvPr>
          <p:cNvPicPr preferRelativeResize="0"/>
          <p:nvPr/>
        </p:nvPicPr>
        <p:blipFill rotWithShape="1">
          <a:blip r:embed="rId5">
            <a:alphaModFix/>
          </a:blip>
          <a:srcRect b="9" l="0" r="0" t="19"/>
          <a:stretch/>
        </p:blipFill>
        <p:spPr>
          <a:xfrm>
            <a:off x="374600" y="4604925"/>
            <a:ext cx="607352" cy="221775"/>
          </a:xfrm>
          <a:prstGeom prst="rect">
            <a:avLst/>
          </a:prstGeom>
          <a:noFill/>
          <a:ln>
            <a:noFill/>
          </a:ln>
        </p:spPr>
      </p:pic>
      <p:sp>
        <p:nvSpPr>
          <p:cNvPr id="113" name="Google Shape;113;p16"/>
          <p:cNvSpPr/>
          <p:nvPr/>
        </p:nvSpPr>
        <p:spPr>
          <a:xfrm>
            <a:off x="3954263" y="0"/>
            <a:ext cx="5189400" cy="5143500"/>
          </a:xfrm>
          <a:prstGeom prst="rect">
            <a:avLst/>
          </a:prstGeom>
          <a:solidFill>
            <a:srgbClr val="084A4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p16"/>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nvSpPr>
        <p:spPr>
          <a:xfrm>
            <a:off x="374600" y="1169800"/>
            <a:ext cx="3235800" cy="4701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latin typeface="Raleway"/>
                <a:ea typeface="Raleway"/>
                <a:cs typeface="Raleway"/>
                <a:sym typeface="Raleway"/>
              </a:rPr>
              <a:t>Beat the competition</a:t>
            </a:r>
            <a:endParaRPr b="1" sz="2400">
              <a:solidFill>
                <a:srgbClr val="000000"/>
              </a:solidFill>
              <a:latin typeface="Raleway"/>
              <a:ea typeface="Raleway"/>
              <a:cs typeface="Raleway"/>
              <a:sym typeface="Raleway"/>
            </a:endParaRPr>
          </a:p>
        </p:txBody>
      </p:sp>
      <p:sp>
        <p:nvSpPr>
          <p:cNvPr id="120" name="Google Shape;120;p17"/>
          <p:cNvSpPr txBox="1"/>
          <p:nvPr/>
        </p:nvSpPr>
        <p:spPr>
          <a:xfrm>
            <a:off x="374600" y="833100"/>
            <a:ext cx="3235800" cy="295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rgbClr val="000000"/>
                </a:solidFill>
                <a:latin typeface="Raleway"/>
                <a:ea typeface="Raleway"/>
                <a:cs typeface="Raleway"/>
                <a:sym typeface="Raleway"/>
              </a:rPr>
              <a:t>Accelerate Sales &amp; Market Share</a:t>
            </a:r>
            <a:endParaRPr>
              <a:solidFill>
                <a:srgbClr val="000000"/>
              </a:solidFill>
              <a:latin typeface="Raleway"/>
              <a:ea typeface="Raleway"/>
              <a:cs typeface="Raleway"/>
              <a:sym typeface="Raleway"/>
            </a:endParaRPr>
          </a:p>
        </p:txBody>
      </p:sp>
      <p:cxnSp>
        <p:nvCxnSpPr>
          <p:cNvPr id="121" name="Google Shape;121;p17"/>
          <p:cNvCxnSpPr/>
          <p:nvPr/>
        </p:nvCxnSpPr>
        <p:spPr>
          <a:xfrm>
            <a:off x="374600" y="1738700"/>
            <a:ext cx="714900" cy="0"/>
          </a:xfrm>
          <a:prstGeom prst="straightConnector1">
            <a:avLst/>
          </a:prstGeom>
          <a:noFill/>
          <a:ln cap="flat" cmpd="sng" w="9525">
            <a:solidFill>
              <a:srgbClr val="000000"/>
            </a:solidFill>
            <a:prstDash val="solid"/>
            <a:round/>
            <a:headEnd len="med" w="med" type="none"/>
            <a:tailEnd len="med" w="med" type="none"/>
          </a:ln>
        </p:spPr>
      </p:cxnSp>
      <p:sp>
        <p:nvSpPr>
          <p:cNvPr id="122" name="Google Shape;122;p17"/>
          <p:cNvSpPr txBox="1"/>
          <p:nvPr/>
        </p:nvSpPr>
        <p:spPr>
          <a:xfrm>
            <a:off x="374600" y="1872950"/>
            <a:ext cx="3336300" cy="12204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To stand out on YouTube, eCommerce marketers need to understand how their brand is performing against competitors, track changes in performance, and adjust rapidly. It’s also important to craft entertaining and highly visual content that shows off a product’s value as quickly as possible.</a:t>
            </a:r>
            <a:endParaRPr sz="1100">
              <a:latin typeface="Lato"/>
              <a:ea typeface="Lato"/>
              <a:cs typeface="Lato"/>
              <a:sym typeface="Lato"/>
            </a:endParaRPr>
          </a:p>
        </p:txBody>
      </p:sp>
      <p:pic>
        <p:nvPicPr>
          <p:cNvPr id="123" name="Google Shape;123;p17">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124" name="Google Shape;124;p17"/>
          <p:cNvSpPr txBox="1"/>
          <p:nvPr/>
        </p:nvSpPr>
        <p:spPr>
          <a:xfrm>
            <a:off x="374600" y="3148800"/>
            <a:ext cx="3336300" cy="9723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dk1"/>
                </a:solidFill>
                <a:latin typeface="Raleway"/>
                <a:ea typeface="Raleway"/>
                <a:cs typeface="Raleway"/>
                <a:sym typeface="Raleway"/>
              </a:rPr>
              <a:t>Time YouTube ads right for top results</a:t>
            </a:r>
            <a:endParaRPr b="1">
              <a:solidFill>
                <a:schemeClr val="dk1"/>
              </a:solidFill>
              <a:latin typeface="Raleway"/>
              <a:ea typeface="Raleway"/>
              <a:cs typeface="Raleway"/>
              <a:sym typeface="Raleway"/>
            </a:endParaRPr>
          </a:p>
          <a:p>
            <a:pPr indent="0" lvl="0" marL="0" rtl="0" algn="l">
              <a:spcBef>
                <a:spcPts val="500"/>
              </a:spcBef>
              <a:spcAft>
                <a:spcPts val="0"/>
              </a:spcAft>
              <a:buClr>
                <a:schemeClr val="dk1"/>
              </a:buClr>
              <a:buSzPts val="1100"/>
              <a:buFont typeface="Arial"/>
              <a:buNone/>
            </a:pPr>
            <a:r>
              <a:rPr lang="en" sz="1100">
                <a:solidFill>
                  <a:schemeClr val="dk1"/>
                </a:solidFill>
                <a:latin typeface="Lato"/>
                <a:ea typeface="Lato"/>
                <a:cs typeface="Lato"/>
                <a:sym typeface="Lato"/>
              </a:rPr>
              <a:t>Timing ads right is essential if you want to hit consumers when they’re online, open to messages, and ready to buy.</a:t>
            </a:r>
            <a:endParaRPr b="1">
              <a:solidFill>
                <a:schemeClr val="dk1"/>
              </a:solidFill>
              <a:latin typeface="Raleway"/>
              <a:ea typeface="Raleway"/>
              <a:cs typeface="Raleway"/>
              <a:sym typeface="Raleway"/>
            </a:endParaRPr>
          </a:p>
        </p:txBody>
      </p:sp>
      <p:sp>
        <p:nvSpPr>
          <p:cNvPr id="125" name="Google Shape;125;p17"/>
          <p:cNvSpPr/>
          <p:nvPr/>
        </p:nvSpPr>
        <p:spPr>
          <a:xfrm>
            <a:off x="3947175" y="0"/>
            <a:ext cx="51966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17"/>
          <p:cNvSpPr txBox="1"/>
          <p:nvPr/>
        </p:nvSpPr>
        <p:spPr>
          <a:xfrm>
            <a:off x="4351875" y="360600"/>
            <a:ext cx="4387200" cy="14802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Weekends are hot shopping days on YouTube</a:t>
            </a:r>
            <a:endParaRPr b="1">
              <a:solidFill>
                <a:schemeClr val="lt1"/>
              </a:solidFill>
              <a:latin typeface="Raleway"/>
              <a:ea typeface="Raleway"/>
              <a:cs typeface="Raleway"/>
              <a:sym typeface="Raleway"/>
            </a:endParaRPr>
          </a:p>
          <a:p>
            <a:pPr indent="0" lvl="0" marL="0" rtl="0" algn="l">
              <a:spcBef>
                <a:spcPts val="500"/>
              </a:spcBef>
              <a:spcAft>
                <a:spcPts val="0"/>
              </a:spcAft>
              <a:buClr>
                <a:schemeClr val="dk1"/>
              </a:buClr>
              <a:buSzPts val="1100"/>
              <a:buFont typeface="Arial"/>
              <a:buNone/>
            </a:pPr>
            <a:r>
              <a:rPr lang="en" sz="1100">
                <a:solidFill>
                  <a:schemeClr val="lt1"/>
                </a:solidFill>
                <a:latin typeface="Lato"/>
                <a:ea typeface="Lato"/>
                <a:cs typeface="Lato"/>
                <a:sym typeface="Lato"/>
              </a:rPr>
              <a:t>Traffic surges to YouTube on the weekend, with Saturday and Sunday each at least two full Purchase Intent Rate percentage points above the next best-performing day. Sunday’s PI Rate is 9.2 percent, while Saturday’s is 9 percent. Monday is the busiest weekday, clocking in at a 7 percent PI Rate. Tuesday is next, at 6.2 percent, and Wednesday closes the top five with 5.7 percent.</a:t>
            </a:r>
            <a:endParaRPr b="1">
              <a:solidFill>
                <a:schemeClr val="lt1"/>
              </a:solidFill>
              <a:latin typeface="Raleway"/>
              <a:ea typeface="Raleway"/>
              <a:cs typeface="Raleway"/>
              <a:sym typeface="Raleway"/>
            </a:endParaRPr>
          </a:p>
        </p:txBody>
      </p:sp>
      <p:sp>
        <p:nvSpPr>
          <p:cNvPr id="127" name="Google Shape;127;p17"/>
          <p:cNvSpPr txBox="1"/>
          <p:nvPr/>
        </p:nvSpPr>
        <p:spPr>
          <a:xfrm>
            <a:off x="4351875" y="1993900"/>
            <a:ext cx="4387200" cy="4002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500"/>
              </a:spcAft>
              <a:buClr>
                <a:srgbClr val="000000"/>
              </a:buClr>
              <a:buSzPts val="1100"/>
              <a:buFont typeface="Arial"/>
              <a:buNone/>
            </a:pPr>
            <a:r>
              <a:rPr b="1" lang="en">
                <a:solidFill>
                  <a:schemeClr val="lt1"/>
                </a:solidFill>
                <a:latin typeface="Raleway"/>
                <a:ea typeface="Raleway"/>
                <a:cs typeface="Raleway"/>
                <a:sym typeface="Raleway"/>
              </a:rPr>
              <a:t>Top Days of the Week by Purchase Intent Rate</a:t>
            </a:r>
            <a:endParaRPr b="1">
              <a:solidFill>
                <a:schemeClr val="lt1"/>
              </a:solidFill>
              <a:latin typeface="Raleway"/>
              <a:ea typeface="Raleway"/>
              <a:cs typeface="Raleway"/>
              <a:sym typeface="Raleway"/>
            </a:endParaRPr>
          </a:p>
        </p:txBody>
      </p:sp>
      <p:sp>
        <p:nvSpPr>
          <p:cNvPr id="128" name="Google Shape;128;p17"/>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pic>
        <p:nvPicPr>
          <p:cNvPr id="129" name="Google Shape;129;p17"/>
          <p:cNvPicPr preferRelativeResize="0"/>
          <p:nvPr/>
        </p:nvPicPr>
        <p:blipFill>
          <a:blip r:embed="rId5">
            <a:alphaModFix/>
          </a:blip>
          <a:stretch>
            <a:fillRect/>
          </a:stretch>
        </p:blipFill>
        <p:spPr>
          <a:xfrm>
            <a:off x="4351875" y="2547200"/>
            <a:ext cx="4387200" cy="2135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nvSpPr>
        <p:spPr>
          <a:xfrm>
            <a:off x="374600" y="1370375"/>
            <a:ext cx="2562600" cy="15594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latin typeface="Raleway"/>
                <a:ea typeface="Raleway"/>
                <a:cs typeface="Raleway"/>
                <a:sym typeface="Raleway"/>
              </a:rPr>
              <a:t>Learn from high performing eCommerce brands</a:t>
            </a:r>
            <a:endParaRPr b="1" sz="2400">
              <a:solidFill>
                <a:srgbClr val="000000"/>
              </a:solidFill>
              <a:latin typeface="Raleway"/>
              <a:ea typeface="Raleway"/>
              <a:cs typeface="Raleway"/>
              <a:sym typeface="Raleway"/>
            </a:endParaRPr>
          </a:p>
        </p:txBody>
      </p:sp>
      <p:sp>
        <p:nvSpPr>
          <p:cNvPr id="135" name="Google Shape;135;p18"/>
          <p:cNvSpPr txBox="1"/>
          <p:nvPr/>
        </p:nvSpPr>
        <p:spPr>
          <a:xfrm>
            <a:off x="374600" y="2963250"/>
            <a:ext cx="2512500" cy="5757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Here are some examples of high performing brands on YouTube:</a:t>
            </a:r>
            <a:endParaRPr sz="1100">
              <a:latin typeface="Lato"/>
              <a:ea typeface="Lato"/>
              <a:cs typeface="Lato"/>
              <a:sym typeface="Lato"/>
            </a:endParaRPr>
          </a:p>
        </p:txBody>
      </p:sp>
      <p:pic>
        <p:nvPicPr>
          <p:cNvPr id="136" name="Google Shape;136;p18">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137" name="Google Shape;137;p18"/>
          <p:cNvSpPr/>
          <p:nvPr/>
        </p:nvSpPr>
        <p:spPr>
          <a:xfrm>
            <a:off x="3109025" y="0"/>
            <a:ext cx="28512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 name="Google Shape;138;p18"/>
          <p:cNvSpPr/>
          <p:nvPr/>
        </p:nvSpPr>
        <p:spPr>
          <a:xfrm>
            <a:off x="5960150" y="0"/>
            <a:ext cx="31839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9" name="Google Shape;139;p18"/>
          <p:cNvSpPr txBox="1"/>
          <p:nvPr/>
        </p:nvSpPr>
        <p:spPr>
          <a:xfrm>
            <a:off x="3408012" y="360600"/>
            <a:ext cx="2328300" cy="14802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A leading toy brand</a:t>
            </a:r>
            <a:endParaRPr b="1">
              <a:solidFill>
                <a:schemeClr val="lt1"/>
              </a:solidFill>
              <a:latin typeface="Raleway"/>
              <a:ea typeface="Raleway"/>
              <a:cs typeface="Raleway"/>
              <a:sym typeface="Raleway"/>
            </a:endParaRPr>
          </a:p>
          <a:p>
            <a:pPr indent="0" lvl="0" marL="0" rtl="0" algn="l">
              <a:spcBef>
                <a:spcPts val="500"/>
              </a:spcBef>
              <a:spcAft>
                <a:spcPts val="0"/>
              </a:spcAft>
              <a:buNone/>
            </a:pPr>
            <a:r>
              <a:rPr lang="en" sz="1100">
                <a:solidFill>
                  <a:schemeClr val="lt1"/>
                </a:solidFill>
                <a:latin typeface="Lato"/>
                <a:ea typeface="Lato"/>
                <a:cs typeface="Lato"/>
                <a:sym typeface="Lato"/>
              </a:rPr>
              <a:t>When launching a new product line, a top toy brand crafted eye catching ads that targeted YouTube shoppers. The campaign sparked an 86 percent Purchase Intent Rate from YouTube, all in a matter of weeks.</a:t>
            </a:r>
            <a:endParaRPr sz="1100">
              <a:solidFill>
                <a:schemeClr val="lt1"/>
              </a:solidFill>
              <a:latin typeface="Lato"/>
              <a:ea typeface="Lato"/>
              <a:cs typeface="Lato"/>
              <a:sym typeface="Lato"/>
            </a:endParaRPr>
          </a:p>
        </p:txBody>
      </p:sp>
      <p:sp>
        <p:nvSpPr>
          <p:cNvPr id="140" name="Google Shape;140;p18"/>
          <p:cNvSpPr txBox="1"/>
          <p:nvPr/>
        </p:nvSpPr>
        <p:spPr>
          <a:xfrm>
            <a:off x="6207125" y="360600"/>
            <a:ext cx="2769000" cy="16494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A top healthcare name</a:t>
            </a:r>
            <a:endParaRPr b="1">
              <a:solidFill>
                <a:schemeClr val="lt1"/>
              </a:solidFill>
              <a:latin typeface="Raleway"/>
              <a:ea typeface="Raleway"/>
              <a:cs typeface="Raleway"/>
              <a:sym typeface="Raleway"/>
            </a:endParaRPr>
          </a:p>
          <a:p>
            <a:pPr indent="0" lvl="0" marL="0" rtl="0" algn="l">
              <a:spcBef>
                <a:spcPts val="500"/>
              </a:spcBef>
              <a:spcAft>
                <a:spcPts val="0"/>
              </a:spcAft>
              <a:buNone/>
            </a:pPr>
            <a:r>
              <a:rPr lang="en" sz="1100">
                <a:solidFill>
                  <a:schemeClr val="lt1"/>
                </a:solidFill>
                <a:latin typeface="Lato"/>
                <a:ea typeface="Lato"/>
                <a:cs typeface="Lato"/>
                <a:sym typeface="Lato"/>
              </a:rPr>
              <a:t>When a leading healthcare brand launched shoppable experiences across its media channels, YouTube sales took off. The brand saw Purchase Intent Rates soar 600 percent higher on YouTube than on other channels, and purchase intent increased 106 percent after expanding to the platform.</a:t>
            </a:r>
            <a:endParaRPr sz="1100">
              <a:solidFill>
                <a:schemeClr val="lt1"/>
              </a:solidFill>
              <a:latin typeface="Lato"/>
              <a:ea typeface="Lato"/>
              <a:cs typeface="Lato"/>
              <a:sym typeface="Lato"/>
            </a:endParaRPr>
          </a:p>
        </p:txBody>
      </p:sp>
      <p:pic>
        <p:nvPicPr>
          <p:cNvPr id="141" name="Google Shape;141;p18"/>
          <p:cNvPicPr preferRelativeResize="0"/>
          <p:nvPr/>
        </p:nvPicPr>
        <p:blipFill rotWithShape="1">
          <a:blip r:embed="rId5">
            <a:alphaModFix/>
          </a:blip>
          <a:srcRect b="13696" l="25311" r="38210" t="0"/>
          <a:stretch/>
        </p:blipFill>
        <p:spPr>
          <a:xfrm>
            <a:off x="6008425" y="2179500"/>
            <a:ext cx="2711700" cy="3353400"/>
          </a:xfrm>
          <a:prstGeom prst="roundRect">
            <a:avLst>
              <a:gd fmla="val 0" name="adj"/>
            </a:avLst>
          </a:prstGeom>
          <a:noFill/>
          <a:ln>
            <a:noFill/>
          </a:ln>
        </p:spPr>
      </p:pic>
      <p:grpSp>
        <p:nvGrpSpPr>
          <p:cNvPr id="142" name="Google Shape;142;p18"/>
          <p:cNvGrpSpPr/>
          <p:nvPr/>
        </p:nvGrpSpPr>
        <p:grpSpPr>
          <a:xfrm>
            <a:off x="3526151" y="2242139"/>
            <a:ext cx="2328161" cy="2971439"/>
            <a:chOff x="3526151" y="2242139"/>
            <a:chExt cx="2328161" cy="2971439"/>
          </a:xfrm>
        </p:grpSpPr>
        <p:sp>
          <p:nvSpPr>
            <p:cNvPr id="143" name="Google Shape;143;p18"/>
            <p:cNvSpPr/>
            <p:nvPr/>
          </p:nvSpPr>
          <p:spPr>
            <a:xfrm>
              <a:off x="3909575" y="4332000"/>
              <a:ext cx="1158300" cy="384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4" name="Google Shape;144;p18"/>
            <p:cNvPicPr preferRelativeResize="0"/>
            <p:nvPr/>
          </p:nvPicPr>
          <p:blipFill rotWithShape="1">
            <a:blip r:embed="rId6">
              <a:alphaModFix/>
            </a:blip>
            <a:srcRect b="0" l="481" r="1170" t="65551"/>
            <a:stretch/>
          </p:blipFill>
          <p:spPr>
            <a:xfrm>
              <a:off x="3951825" y="3825392"/>
              <a:ext cx="1115901" cy="649175"/>
            </a:xfrm>
            <a:prstGeom prst="rect">
              <a:avLst/>
            </a:prstGeom>
            <a:noFill/>
            <a:ln>
              <a:noFill/>
            </a:ln>
          </p:spPr>
        </p:pic>
        <p:pic>
          <p:nvPicPr>
            <p:cNvPr id="145" name="Google Shape;145;p18"/>
            <p:cNvPicPr preferRelativeResize="0"/>
            <p:nvPr/>
          </p:nvPicPr>
          <p:blipFill rotWithShape="1">
            <a:blip r:embed="rId7">
              <a:alphaModFix/>
            </a:blip>
            <a:srcRect b="89927" l="0" r="0" t="0"/>
            <a:stretch/>
          </p:blipFill>
          <p:spPr>
            <a:xfrm>
              <a:off x="3951710" y="2338356"/>
              <a:ext cx="1116125" cy="257175"/>
            </a:xfrm>
            <a:prstGeom prst="rect">
              <a:avLst/>
            </a:prstGeom>
            <a:noFill/>
            <a:ln>
              <a:noFill/>
            </a:ln>
          </p:spPr>
        </p:pic>
        <p:pic>
          <p:nvPicPr>
            <p:cNvPr id="146" name="Google Shape;146;p18"/>
            <p:cNvPicPr preferRelativeResize="0"/>
            <p:nvPr/>
          </p:nvPicPr>
          <p:blipFill rotWithShape="1">
            <a:blip r:embed="rId8">
              <a:alphaModFix/>
            </a:blip>
            <a:srcRect b="0" l="19740" r="19740" t="0"/>
            <a:stretch/>
          </p:blipFill>
          <p:spPr>
            <a:xfrm>
              <a:off x="3951925" y="2595525"/>
              <a:ext cx="1115899" cy="1229875"/>
            </a:xfrm>
            <a:prstGeom prst="rect">
              <a:avLst/>
            </a:prstGeom>
            <a:noFill/>
            <a:ln>
              <a:noFill/>
            </a:ln>
          </p:spPr>
        </p:pic>
        <p:pic>
          <p:nvPicPr>
            <p:cNvPr id="147" name="Google Shape;147;p18"/>
            <p:cNvPicPr preferRelativeResize="0"/>
            <p:nvPr/>
          </p:nvPicPr>
          <p:blipFill rotWithShape="1">
            <a:blip r:embed="rId9">
              <a:alphaModFix/>
            </a:blip>
            <a:srcRect b="20691" l="0" r="11394" t="0"/>
            <a:stretch/>
          </p:blipFill>
          <p:spPr>
            <a:xfrm rot="30001">
              <a:off x="3538986" y="2252129"/>
              <a:ext cx="2302492" cy="2951459"/>
            </a:xfrm>
            <a:prstGeom prst="rect">
              <a:avLst/>
            </a:prstGeom>
            <a:noFill/>
            <a:ln>
              <a:noFill/>
            </a:ln>
          </p:spPr>
        </p:pic>
      </p:grpSp>
      <p:sp>
        <p:nvSpPr>
          <p:cNvPr id="148" name="Google Shape;148;p18"/>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9"/>
          <p:cNvSpPr txBox="1"/>
          <p:nvPr/>
        </p:nvSpPr>
        <p:spPr>
          <a:xfrm>
            <a:off x="374600" y="1468350"/>
            <a:ext cx="27774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rgbClr val="000000"/>
                </a:solidFill>
                <a:latin typeface="Raleway"/>
                <a:ea typeface="Raleway"/>
                <a:cs typeface="Raleway"/>
                <a:sym typeface="Raleway"/>
              </a:rPr>
              <a:t>How MikMak creates competitive advantage</a:t>
            </a:r>
            <a:endParaRPr b="1" sz="1800">
              <a:solidFill>
                <a:srgbClr val="000000"/>
              </a:solidFill>
              <a:latin typeface="Raleway"/>
              <a:ea typeface="Raleway"/>
              <a:cs typeface="Raleway"/>
              <a:sym typeface="Raleway"/>
            </a:endParaRPr>
          </a:p>
        </p:txBody>
      </p:sp>
      <p:sp>
        <p:nvSpPr>
          <p:cNvPr id="154" name="Google Shape;154;p19"/>
          <p:cNvSpPr txBox="1"/>
          <p:nvPr/>
        </p:nvSpPr>
        <p:spPr>
          <a:xfrm>
            <a:off x="374600" y="2147250"/>
            <a:ext cx="2777400" cy="15279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MikMak Benchmark Insights reveal how your brand compares to other brands in your category. They shine a light on your brand’s performance and how your media investment stacks up against competitors. With these insights in hand, it’s easy to spot new conversion opportunities, adjust to changing trends, and hit your brand’s goals.</a:t>
            </a:r>
            <a:endParaRPr sz="1100">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latin typeface="Lato"/>
              <a:ea typeface="Lato"/>
              <a:cs typeface="Lato"/>
              <a:sym typeface="Lato"/>
            </a:endParaRPr>
          </a:p>
        </p:txBody>
      </p:sp>
      <p:pic>
        <p:nvPicPr>
          <p:cNvPr id="155" name="Google Shape;155;p19">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pic>
        <p:nvPicPr>
          <p:cNvPr id="156" name="Google Shape;156;p19"/>
          <p:cNvPicPr preferRelativeResize="0"/>
          <p:nvPr/>
        </p:nvPicPr>
        <p:blipFill rotWithShape="1">
          <a:blip r:embed="rId5">
            <a:alphaModFix/>
          </a:blip>
          <a:srcRect b="0" l="13396" r="13396" t="0"/>
          <a:stretch/>
        </p:blipFill>
        <p:spPr>
          <a:xfrm>
            <a:off x="3495850" y="0"/>
            <a:ext cx="5648150" cy="5143501"/>
          </a:xfrm>
          <a:prstGeom prst="rect">
            <a:avLst/>
          </a:prstGeom>
          <a:noFill/>
          <a:ln>
            <a:noFill/>
          </a:ln>
        </p:spPr>
      </p:pic>
      <p:sp>
        <p:nvSpPr>
          <p:cNvPr id="157" name="Google Shape;157;p19"/>
          <p:cNvSpPr/>
          <p:nvPr/>
        </p:nvSpPr>
        <p:spPr>
          <a:xfrm>
            <a:off x="3495850" y="0"/>
            <a:ext cx="56481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p19"/>
          <p:cNvSpPr/>
          <p:nvPr/>
        </p:nvSpPr>
        <p:spPr>
          <a:xfrm>
            <a:off x="4447600" y="1167650"/>
            <a:ext cx="3744600" cy="2442900"/>
          </a:xfrm>
          <a:prstGeom prst="roundRect">
            <a:avLst>
              <a:gd fmla="val 2654"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19"/>
          <p:cNvPicPr preferRelativeResize="0"/>
          <p:nvPr/>
        </p:nvPicPr>
        <p:blipFill rotWithShape="1">
          <a:blip r:embed="rId6">
            <a:alphaModFix/>
          </a:blip>
          <a:srcRect b="34249" l="9271" r="3673" t="13275"/>
          <a:stretch/>
        </p:blipFill>
        <p:spPr>
          <a:xfrm>
            <a:off x="4447600" y="1421375"/>
            <a:ext cx="2024723" cy="639075"/>
          </a:xfrm>
          <a:prstGeom prst="rect">
            <a:avLst/>
          </a:prstGeom>
          <a:noFill/>
          <a:ln>
            <a:noFill/>
          </a:ln>
        </p:spPr>
      </p:pic>
      <p:sp>
        <p:nvSpPr>
          <p:cNvPr id="160" name="Google Shape;160;p19"/>
          <p:cNvSpPr txBox="1"/>
          <p:nvPr/>
        </p:nvSpPr>
        <p:spPr>
          <a:xfrm>
            <a:off x="4710825" y="2251550"/>
            <a:ext cx="32181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a:t>
            </a:r>
            <a:r>
              <a:rPr lang="en" sz="1000">
                <a:solidFill>
                  <a:srgbClr val="FFFFFF"/>
                </a:solidFill>
                <a:latin typeface="Lato"/>
                <a:ea typeface="Lato"/>
                <a:cs typeface="Lato"/>
                <a:sym typeface="Lato"/>
              </a:rPr>
              <a:t>We are shifting to a world where there is more of a partnership between retailers and brands than ever before.</a:t>
            </a:r>
            <a:r>
              <a:rPr lang="en" sz="1000">
                <a:solidFill>
                  <a:srgbClr val="FFFFFF"/>
                </a:solidFill>
                <a:latin typeface="Lato"/>
                <a:ea typeface="Lato"/>
                <a:cs typeface="Lato"/>
                <a:sym typeface="Lato"/>
              </a:rPr>
              <a:t>”</a:t>
            </a:r>
            <a:endParaRPr sz="1000">
              <a:solidFill>
                <a:srgbClr val="FFFFFF"/>
              </a:solidFill>
              <a:latin typeface="Lato"/>
              <a:ea typeface="Lato"/>
              <a:cs typeface="Lato"/>
              <a:sym typeface="Lato"/>
            </a:endParaRPr>
          </a:p>
          <a:p>
            <a:pPr indent="0" lvl="0" marL="0" rtl="0" algn="l">
              <a:spcBef>
                <a:spcPts val="0"/>
              </a:spcBef>
              <a:spcAft>
                <a:spcPts val="0"/>
              </a:spcAft>
              <a:buNone/>
            </a:pPr>
            <a:r>
              <a:t/>
            </a:r>
            <a:endParaRPr sz="1000">
              <a:solidFill>
                <a:srgbClr val="FFFFFF"/>
              </a:solidFill>
              <a:latin typeface="Lato"/>
              <a:ea typeface="Lato"/>
              <a:cs typeface="Lato"/>
              <a:sym typeface="Lato"/>
            </a:endParaRPr>
          </a:p>
          <a:p>
            <a:pPr indent="0" lvl="0" marL="0" rtl="0" algn="l">
              <a:spcBef>
                <a:spcPts val="0"/>
              </a:spcBef>
              <a:spcAft>
                <a:spcPts val="0"/>
              </a:spcAft>
              <a:buNone/>
            </a:pPr>
            <a:r>
              <a:rPr b="1" lang="en" sz="1100">
                <a:solidFill>
                  <a:srgbClr val="FFFFFF"/>
                </a:solidFill>
                <a:latin typeface="Lato"/>
                <a:ea typeface="Lato"/>
                <a:cs typeface="Lato"/>
                <a:sym typeface="Lato"/>
              </a:rPr>
              <a:t>- Michal Geller</a:t>
            </a:r>
            <a:endParaRPr b="1" sz="1100">
              <a:solidFill>
                <a:srgbClr val="FFFFFF"/>
              </a:solidFill>
              <a:latin typeface="Lato"/>
              <a:ea typeface="Lato"/>
              <a:cs typeface="Lato"/>
              <a:sym typeface="Lato"/>
            </a:endParaRPr>
          </a:p>
          <a:p>
            <a:pPr indent="0" lvl="0" marL="0" rtl="0" algn="l">
              <a:spcBef>
                <a:spcPts val="0"/>
              </a:spcBef>
              <a:spcAft>
                <a:spcPts val="0"/>
              </a:spcAft>
              <a:buNone/>
            </a:pPr>
            <a:r>
              <a:rPr lang="en" sz="1000">
                <a:solidFill>
                  <a:srgbClr val="FFFFFF"/>
                </a:solidFill>
                <a:latin typeface="Lato"/>
                <a:ea typeface="Lato"/>
                <a:cs typeface="Lato"/>
                <a:sym typeface="Lato"/>
              </a:rPr>
              <a:t>President of eCommerce &amp; Digital, Newell Brands</a:t>
            </a:r>
            <a:endParaRPr sz="1000">
              <a:solidFill>
                <a:srgbClr val="FFFFFF"/>
              </a:solidFill>
              <a:latin typeface="Lato"/>
              <a:ea typeface="Lato"/>
              <a:cs typeface="Lato"/>
              <a:sym typeface="Lato"/>
            </a:endParaRPr>
          </a:p>
        </p:txBody>
      </p:sp>
      <p:sp>
        <p:nvSpPr>
          <p:cNvPr id="161" name="Google Shape;161;p19">
            <a:hlinkClick r:id="rId7"/>
          </p:cNvPr>
          <p:cNvSpPr/>
          <p:nvPr/>
        </p:nvSpPr>
        <p:spPr>
          <a:xfrm>
            <a:off x="6805450" y="1625363"/>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rgbClr val="FFFFFF"/>
                </a:solidFill>
                <a:uFill>
                  <a:noFill/>
                </a:uFill>
                <a:latin typeface="Raleway"/>
                <a:ea typeface="Raleway"/>
                <a:cs typeface="Raleway"/>
                <a:sym typeface="Raleway"/>
                <a:hlinkClick r:id="rId8">
                  <a:extLst>
                    <a:ext uri="{A12FA001-AC4F-418D-AE19-62706E023703}">
                      <ahyp:hlinkClr val="tx"/>
                    </a:ext>
                  </a:extLst>
                </a:hlinkClick>
              </a:rPr>
              <a:t>LISTEN HERE</a:t>
            </a:r>
            <a:endParaRPr b="1" sz="800">
              <a:solidFill>
                <a:srgbClr val="FFFFFF"/>
              </a:solidFill>
              <a:latin typeface="Raleway"/>
              <a:ea typeface="Raleway"/>
              <a:cs typeface="Raleway"/>
              <a:sym typeface="Raleway"/>
            </a:endParaRPr>
          </a:p>
        </p:txBody>
      </p:sp>
      <p:pic>
        <p:nvPicPr>
          <p:cNvPr id="162" name="Google Shape;162;p19"/>
          <p:cNvPicPr preferRelativeResize="0"/>
          <p:nvPr/>
        </p:nvPicPr>
        <p:blipFill>
          <a:blip r:embed="rId9">
            <a:alphaModFix/>
          </a:blip>
          <a:stretch>
            <a:fillRect/>
          </a:stretch>
        </p:blipFill>
        <p:spPr>
          <a:xfrm>
            <a:off x="6909025" y="1685175"/>
            <a:ext cx="151275" cy="151275"/>
          </a:xfrm>
          <a:prstGeom prst="rect">
            <a:avLst/>
          </a:prstGeom>
          <a:noFill/>
          <a:ln>
            <a:noFill/>
          </a:ln>
        </p:spPr>
      </p:pic>
      <p:sp>
        <p:nvSpPr>
          <p:cNvPr id="163" name="Google Shape;163;p19"/>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0"/>
          <p:cNvSpPr txBox="1"/>
          <p:nvPr/>
        </p:nvSpPr>
        <p:spPr>
          <a:xfrm>
            <a:off x="374600" y="1211650"/>
            <a:ext cx="2949300" cy="793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dk1"/>
                </a:solidFill>
                <a:latin typeface="Raleway"/>
                <a:ea typeface="Raleway"/>
                <a:cs typeface="Raleway"/>
                <a:sym typeface="Raleway"/>
              </a:rPr>
              <a:t>Strengthen Retailer Partnerships</a:t>
            </a:r>
            <a:endParaRPr b="1" sz="2400">
              <a:solidFill>
                <a:schemeClr val="dk1"/>
              </a:solidFill>
              <a:latin typeface="Raleway"/>
              <a:ea typeface="Raleway"/>
              <a:cs typeface="Raleway"/>
              <a:sym typeface="Raleway"/>
            </a:endParaRPr>
          </a:p>
        </p:txBody>
      </p:sp>
      <p:sp>
        <p:nvSpPr>
          <p:cNvPr id="169" name="Google Shape;169;p20"/>
          <p:cNvSpPr txBox="1"/>
          <p:nvPr/>
        </p:nvSpPr>
        <p:spPr>
          <a:xfrm>
            <a:off x="374600" y="2297775"/>
            <a:ext cx="2892000" cy="11079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Strategic retailer partnerships can boost a brand’s sales. When picking out the right retail partner for your brand, it’s important to follow trends and team up with retailers that your audience connects with.</a:t>
            </a:r>
            <a:endParaRPr sz="1100">
              <a:solidFill>
                <a:schemeClr val="dk1"/>
              </a:solidFill>
              <a:latin typeface="Lato"/>
              <a:ea typeface="Lato"/>
              <a:cs typeface="Lato"/>
              <a:sym typeface="Lato"/>
            </a:endParaRPr>
          </a:p>
        </p:txBody>
      </p:sp>
      <p:cxnSp>
        <p:nvCxnSpPr>
          <p:cNvPr id="170" name="Google Shape;170;p20"/>
          <p:cNvCxnSpPr/>
          <p:nvPr/>
        </p:nvCxnSpPr>
        <p:spPr>
          <a:xfrm>
            <a:off x="374600" y="2170325"/>
            <a:ext cx="714900" cy="0"/>
          </a:xfrm>
          <a:prstGeom prst="straightConnector1">
            <a:avLst/>
          </a:prstGeom>
          <a:noFill/>
          <a:ln cap="flat" cmpd="sng" w="19050">
            <a:solidFill>
              <a:schemeClr val="dk1"/>
            </a:solidFill>
            <a:prstDash val="solid"/>
            <a:round/>
            <a:headEnd len="med" w="med" type="none"/>
            <a:tailEnd len="med" w="med" type="none"/>
          </a:ln>
        </p:spPr>
      </p:cxnSp>
      <p:sp>
        <p:nvSpPr>
          <p:cNvPr id="171" name="Google Shape;171;p20"/>
          <p:cNvSpPr txBox="1"/>
          <p:nvPr/>
        </p:nvSpPr>
        <p:spPr>
          <a:xfrm>
            <a:off x="374600" y="874950"/>
            <a:ext cx="2949300" cy="295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dk1"/>
                </a:solidFill>
                <a:latin typeface="Raleway"/>
                <a:ea typeface="Raleway"/>
                <a:cs typeface="Raleway"/>
                <a:sym typeface="Raleway"/>
              </a:rPr>
              <a:t>Accelerate Sales &amp; Market Share</a:t>
            </a:r>
            <a:endParaRPr>
              <a:solidFill>
                <a:schemeClr val="dk1"/>
              </a:solidFill>
              <a:latin typeface="Raleway"/>
              <a:ea typeface="Raleway"/>
              <a:cs typeface="Raleway"/>
              <a:sym typeface="Raleway"/>
            </a:endParaRPr>
          </a:p>
        </p:txBody>
      </p:sp>
      <p:pic>
        <p:nvPicPr>
          <p:cNvPr id="172" name="Google Shape;172;p20">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173" name="Google Shape;173;p20"/>
          <p:cNvSpPr/>
          <p:nvPr/>
        </p:nvSpPr>
        <p:spPr>
          <a:xfrm>
            <a:off x="3653450" y="0"/>
            <a:ext cx="5490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4" name="Google Shape;174;p20"/>
          <p:cNvSpPr txBox="1"/>
          <p:nvPr/>
        </p:nvSpPr>
        <p:spPr>
          <a:xfrm>
            <a:off x="3991550" y="360600"/>
            <a:ext cx="4814100" cy="16494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Amazon and Walmart lead retailers on YouTube</a:t>
            </a:r>
            <a:endParaRPr b="1">
              <a:solidFill>
                <a:schemeClr val="lt1"/>
              </a:solidFill>
              <a:latin typeface="Raleway"/>
              <a:ea typeface="Raleway"/>
              <a:cs typeface="Raleway"/>
              <a:sym typeface="Raleway"/>
            </a:endParaRPr>
          </a:p>
          <a:p>
            <a:pPr indent="0" lvl="0" marL="0" rtl="0" algn="l">
              <a:spcBef>
                <a:spcPts val="500"/>
              </a:spcBef>
              <a:spcAft>
                <a:spcPts val="0"/>
              </a:spcAft>
              <a:buClr>
                <a:schemeClr val="dk1"/>
              </a:buClr>
              <a:buSzPts val="1100"/>
              <a:buFont typeface="Arial"/>
              <a:buNone/>
            </a:pPr>
            <a:r>
              <a:rPr lang="en" sz="1100">
                <a:solidFill>
                  <a:schemeClr val="lt1"/>
                </a:solidFill>
                <a:latin typeface="Lato"/>
                <a:ea typeface="Lato"/>
                <a:cs typeface="Lato"/>
                <a:sym typeface="Lato"/>
              </a:rPr>
              <a:t>When looking at Purchase Intent Clicks* among the top five retailers on YouTube, Amazon leads the way with 38.8 percent. Walmart stands in second place with 30.8 percent. In the third slot, with 18.8 percent, Target is the only other retailer hitting double digits.</a:t>
            </a:r>
            <a:endParaRPr sz="1100">
              <a:solidFill>
                <a:schemeClr val="lt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100">
              <a:solidFill>
                <a:schemeClr val="lt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lt1"/>
                </a:solidFill>
                <a:latin typeface="Lato"/>
                <a:ea typeface="Lato"/>
                <a:cs typeface="Lato"/>
                <a:sym typeface="Lato"/>
              </a:rPr>
              <a:t>Instacart and Kroger finish off the top five with 7.8 percent and 3.7 percent, respectively.</a:t>
            </a:r>
            <a:endParaRPr sz="1100">
              <a:solidFill>
                <a:schemeClr val="lt1"/>
              </a:solidFill>
              <a:latin typeface="Lato"/>
              <a:ea typeface="Lato"/>
              <a:cs typeface="Lato"/>
              <a:sym typeface="Lato"/>
            </a:endParaRPr>
          </a:p>
        </p:txBody>
      </p:sp>
      <p:sp>
        <p:nvSpPr>
          <p:cNvPr id="175" name="Google Shape;175;p20"/>
          <p:cNvSpPr txBox="1"/>
          <p:nvPr/>
        </p:nvSpPr>
        <p:spPr>
          <a:xfrm>
            <a:off x="3991550" y="2010000"/>
            <a:ext cx="4814100" cy="4002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500"/>
              </a:spcAft>
              <a:buClr>
                <a:srgbClr val="000000"/>
              </a:buClr>
              <a:buSzPts val="1100"/>
              <a:buFont typeface="Arial"/>
              <a:buNone/>
            </a:pPr>
            <a:r>
              <a:rPr b="1" lang="en">
                <a:solidFill>
                  <a:schemeClr val="lt1"/>
                </a:solidFill>
                <a:latin typeface="Raleway"/>
                <a:ea typeface="Raleway"/>
                <a:cs typeface="Raleway"/>
                <a:sym typeface="Raleway"/>
              </a:rPr>
              <a:t>Top Five Retailers </a:t>
            </a:r>
            <a:r>
              <a:rPr b="1" lang="en">
                <a:solidFill>
                  <a:schemeClr val="lt1"/>
                </a:solidFill>
                <a:latin typeface="Raleway"/>
                <a:ea typeface="Raleway"/>
                <a:cs typeface="Raleway"/>
                <a:sym typeface="Raleway"/>
              </a:rPr>
              <a:t>by Share of Purchase Intent Clicks</a:t>
            </a:r>
            <a:endParaRPr sz="1100">
              <a:solidFill>
                <a:schemeClr val="lt1"/>
              </a:solidFill>
              <a:latin typeface="Lato"/>
              <a:ea typeface="Lato"/>
              <a:cs typeface="Lato"/>
              <a:sym typeface="Lato"/>
            </a:endParaRPr>
          </a:p>
        </p:txBody>
      </p:sp>
      <p:grpSp>
        <p:nvGrpSpPr>
          <p:cNvPr id="176" name="Google Shape;176;p20"/>
          <p:cNvGrpSpPr/>
          <p:nvPr/>
        </p:nvGrpSpPr>
        <p:grpSpPr>
          <a:xfrm>
            <a:off x="374600" y="3480688"/>
            <a:ext cx="2892000" cy="802500"/>
            <a:chOff x="374600" y="3388325"/>
            <a:chExt cx="2892000" cy="802500"/>
          </a:xfrm>
        </p:grpSpPr>
        <p:sp>
          <p:nvSpPr>
            <p:cNvPr id="177" name="Google Shape;177;p20"/>
            <p:cNvSpPr/>
            <p:nvPr/>
          </p:nvSpPr>
          <p:spPr>
            <a:xfrm>
              <a:off x="374600" y="3502925"/>
              <a:ext cx="2892000" cy="687900"/>
            </a:xfrm>
            <a:prstGeom prst="roundRect">
              <a:avLst>
                <a:gd fmla="val 7532" name="adj"/>
              </a:avLst>
            </a:prstGeom>
            <a:solidFill>
              <a:schemeClr val="dk2"/>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txBox="1"/>
            <p:nvPr/>
          </p:nvSpPr>
          <p:spPr>
            <a:xfrm>
              <a:off x="456725" y="3696125"/>
              <a:ext cx="2602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800">
                  <a:solidFill>
                    <a:schemeClr val="dk1"/>
                  </a:solidFill>
                  <a:latin typeface="Lato"/>
                  <a:ea typeface="Lato"/>
                  <a:cs typeface="Lato"/>
                  <a:sym typeface="Lato"/>
                </a:rPr>
                <a:t>The number of times a shopper has clicked through to at least one retailer during a single session.</a:t>
              </a:r>
              <a:endParaRPr sz="800">
                <a:solidFill>
                  <a:schemeClr val="dk1"/>
                </a:solidFill>
                <a:latin typeface="Lato"/>
                <a:ea typeface="Lato"/>
                <a:cs typeface="Lato"/>
                <a:sym typeface="Lato"/>
              </a:endParaRPr>
            </a:p>
          </p:txBody>
        </p:sp>
        <p:grpSp>
          <p:nvGrpSpPr>
            <p:cNvPr id="179" name="Google Shape;179;p20"/>
            <p:cNvGrpSpPr/>
            <p:nvPr/>
          </p:nvGrpSpPr>
          <p:grpSpPr>
            <a:xfrm>
              <a:off x="505675" y="3388325"/>
              <a:ext cx="1349700" cy="307800"/>
              <a:chOff x="613150" y="3872663"/>
              <a:chExt cx="1349700" cy="307800"/>
            </a:xfrm>
          </p:grpSpPr>
          <p:sp>
            <p:nvSpPr>
              <p:cNvPr id="180" name="Google Shape;180;p20"/>
              <p:cNvSpPr/>
              <p:nvPr/>
            </p:nvSpPr>
            <p:spPr>
              <a:xfrm>
                <a:off x="613150" y="3901913"/>
                <a:ext cx="1349700" cy="24930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txBox="1"/>
              <p:nvPr/>
            </p:nvSpPr>
            <p:spPr>
              <a:xfrm>
                <a:off x="733450" y="3872663"/>
                <a:ext cx="1181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rgbClr val="FFFFFF"/>
                    </a:solidFill>
                    <a:latin typeface="Lato"/>
                    <a:ea typeface="Lato"/>
                    <a:cs typeface="Lato"/>
                    <a:sym typeface="Lato"/>
                  </a:rPr>
                  <a:t>*Purchase Intent Clicks: </a:t>
                </a:r>
                <a:endParaRPr b="1" sz="800">
                  <a:solidFill>
                    <a:srgbClr val="FFFFFF"/>
                  </a:solidFill>
                  <a:latin typeface="Lato"/>
                  <a:ea typeface="Lato"/>
                  <a:cs typeface="Lato"/>
                  <a:sym typeface="Lato"/>
                </a:endParaRPr>
              </a:p>
            </p:txBody>
          </p:sp>
        </p:grpSp>
      </p:grpSp>
      <p:sp>
        <p:nvSpPr>
          <p:cNvPr id="182" name="Google Shape;182;p20"/>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pic>
        <p:nvPicPr>
          <p:cNvPr id="183" name="Google Shape;183;p20"/>
          <p:cNvPicPr preferRelativeResize="0"/>
          <p:nvPr/>
        </p:nvPicPr>
        <p:blipFill>
          <a:blip r:embed="rId5">
            <a:alphaModFix/>
          </a:blip>
          <a:stretch>
            <a:fillRect/>
          </a:stretch>
        </p:blipFill>
        <p:spPr>
          <a:xfrm>
            <a:off x="4716275" y="2514525"/>
            <a:ext cx="3302399" cy="2249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1"/>
          <p:cNvSpPr txBox="1"/>
          <p:nvPr/>
        </p:nvSpPr>
        <p:spPr>
          <a:xfrm>
            <a:off x="374600" y="1282200"/>
            <a:ext cx="3164100" cy="3870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latin typeface="Raleway"/>
                <a:ea typeface="Raleway"/>
                <a:cs typeface="Raleway"/>
                <a:sym typeface="Raleway"/>
              </a:rPr>
              <a:t>Toys are red-hot on YouTube</a:t>
            </a:r>
            <a:endParaRPr b="1" sz="1800">
              <a:solidFill>
                <a:srgbClr val="000000"/>
              </a:solidFill>
              <a:latin typeface="Raleway"/>
              <a:ea typeface="Raleway"/>
              <a:cs typeface="Raleway"/>
              <a:sym typeface="Raleway"/>
            </a:endParaRPr>
          </a:p>
        </p:txBody>
      </p:sp>
      <p:sp>
        <p:nvSpPr>
          <p:cNvPr id="189" name="Google Shape;189;p21"/>
          <p:cNvSpPr txBox="1"/>
          <p:nvPr/>
        </p:nvSpPr>
        <p:spPr>
          <a:xfrm>
            <a:off x="374600" y="1703175"/>
            <a:ext cx="3164100" cy="20004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100" u="sng">
                <a:solidFill>
                  <a:schemeClr val="lt2"/>
                </a:solidFill>
                <a:latin typeface="Lato"/>
                <a:ea typeface="Lato"/>
                <a:cs typeface="Lato"/>
                <a:sym typeface="Lato"/>
                <a:hlinkClick r:id="rId3">
                  <a:extLst>
                    <a:ext uri="{A12FA001-AC4F-418D-AE19-62706E023703}">
                      <ahyp:hlinkClr val="tx"/>
                    </a:ext>
                  </a:extLst>
                </a:hlinkClick>
              </a:rPr>
              <a:t>Toys</a:t>
            </a:r>
            <a:r>
              <a:rPr lang="en" sz="1100">
                <a:solidFill>
                  <a:schemeClr val="dk1"/>
                </a:solidFill>
                <a:latin typeface="Lato"/>
                <a:ea typeface="Lato"/>
                <a:cs typeface="Lato"/>
                <a:sym typeface="Lato"/>
              </a:rPr>
              <a:t> are dominating all other products on YouTube with a 55.3 percent Purchase Intent Rate. The second most popular category is </a:t>
            </a:r>
            <a:r>
              <a:rPr lang="en" sz="1100" u="sng">
                <a:solidFill>
                  <a:schemeClr val="lt2"/>
                </a:solidFill>
                <a:latin typeface="Lato"/>
                <a:ea typeface="Lato"/>
                <a:cs typeface="Lato"/>
                <a:sym typeface="Lato"/>
                <a:hlinkClick r:id="rId4">
                  <a:extLst>
                    <a:ext uri="{A12FA001-AC4F-418D-AE19-62706E023703}">
                      <ahyp:hlinkClr val="tx"/>
                    </a:ext>
                  </a:extLst>
                </a:hlinkClick>
              </a:rPr>
              <a:t>Beauty</a:t>
            </a:r>
            <a:r>
              <a:rPr lang="en" sz="1100">
                <a:solidFill>
                  <a:schemeClr val="dk1"/>
                </a:solidFill>
                <a:latin typeface="Lato"/>
                <a:ea typeface="Lato"/>
                <a:cs typeface="Lato"/>
                <a:sym typeface="Lato"/>
              </a:rPr>
              <a:t>, with 5.5 percent. Personal Care slides</a:t>
            </a:r>
            <a:r>
              <a:rPr lang="en" sz="1100">
                <a:solidFill>
                  <a:schemeClr val="dk1"/>
                </a:solidFill>
                <a:latin typeface="Lato"/>
                <a:ea typeface="Lato"/>
                <a:cs typeface="Lato"/>
                <a:sym typeface="Lato"/>
              </a:rPr>
              <a:t> into </a:t>
            </a:r>
            <a:r>
              <a:rPr lang="en" sz="1100">
                <a:solidFill>
                  <a:schemeClr val="dk1"/>
                </a:solidFill>
                <a:latin typeface="Lato"/>
                <a:ea typeface="Lato"/>
                <a:cs typeface="Lato"/>
                <a:sym typeface="Lato"/>
              </a:rPr>
              <a:t>the third spot with 5.4 percent, and Groceries are next at 5.1 percent.</a:t>
            </a:r>
            <a:endParaRPr sz="11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sz="11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Home Care sits in the fifth slot with 4.7 percent Purchase Intent Rate. </a:t>
            </a:r>
            <a:r>
              <a:rPr lang="en" sz="1100" u="sng">
                <a:solidFill>
                  <a:schemeClr val="lt2"/>
                </a:solidFill>
                <a:latin typeface="Lato"/>
                <a:ea typeface="Lato"/>
                <a:cs typeface="Lato"/>
                <a:sym typeface="Lato"/>
                <a:hlinkClick r:id="rId5">
                  <a:extLst>
                    <a:ext uri="{A12FA001-AC4F-418D-AE19-62706E023703}">
                      <ahyp:hlinkClr val="tx"/>
                    </a:ext>
                  </a:extLst>
                </a:hlinkClick>
              </a:rPr>
              <a:t>Alcohol</a:t>
            </a:r>
            <a:r>
              <a:rPr lang="en" sz="1100">
                <a:solidFill>
                  <a:schemeClr val="dk1"/>
                </a:solidFill>
                <a:latin typeface="Lato"/>
                <a:ea typeface="Lato"/>
                <a:cs typeface="Lato"/>
                <a:sym typeface="Lato"/>
              </a:rPr>
              <a:t>, Health &amp; Wellness, and Pets round out the top eight categories, with 3.9 percent, 3.5 percent, and 3.3 percent, respectively.</a:t>
            </a:r>
            <a:endParaRPr sz="1100">
              <a:solidFill>
                <a:schemeClr val="dk1"/>
              </a:solidFill>
              <a:latin typeface="Lato"/>
              <a:ea typeface="Lato"/>
              <a:cs typeface="Lato"/>
              <a:sym typeface="Lato"/>
            </a:endParaRPr>
          </a:p>
          <a:p>
            <a:pPr indent="0" lvl="0" marL="0" rtl="0" algn="l">
              <a:lnSpc>
                <a:spcPct val="100000"/>
              </a:lnSpc>
              <a:spcBef>
                <a:spcPts val="0"/>
              </a:spcBef>
              <a:spcAft>
                <a:spcPts val="0"/>
              </a:spcAft>
              <a:buClr>
                <a:srgbClr val="000000"/>
              </a:buClr>
              <a:buSzPts val="1100"/>
              <a:buFont typeface="Arial"/>
              <a:buNone/>
            </a:pPr>
            <a:r>
              <a:t/>
            </a:r>
            <a:endParaRPr sz="1100">
              <a:latin typeface="Lato"/>
              <a:ea typeface="Lato"/>
              <a:cs typeface="Lato"/>
              <a:sym typeface="Lato"/>
            </a:endParaRPr>
          </a:p>
        </p:txBody>
      </p:sp>
      <p:pic>
        <p:nvPicPr>
          <p:cNvPr id="190" name="Google Shape;190;p21">
            <a:hlinkClick r:id="rId6"/>
          </p:cNvPr>
          <p:cNvPicPr preferRelativeResize="0"/>
          <p:nvPr/>
        </p:nvPicPr>
        <p:blipFill rotWithShape="1">
          <a:blip r:embed="rId7">
            <a:alphaModFix/>
          </a:blip>
          <a:srcRect b="9" l="0" r="0" t="19"/>
          <a:stretch/>
        </p:blipFill>
        <p:spPr>
          <a:xfrm>
            <a:off x="374600" y="4604925"/>
            <a:ext cx="607352" cy="221775"/>
          </a:xfrm>
          <a:prstGeom prst="rect">
            <a:avLst/>
          </a:prstGeom>
          <a:noFill/>
          <a:ln>
            <a:noFill/>
          </a:ln>
        </p:spPr>
      </p:pic>
      <p:sp>
        <p:nvSpPr>
          <p:cNvPr id="191" name="Google Shape;191;p21"/>
          <p:cNvSpPr/>
          <p:nvPr/>
        </p:nvSpPr>
        <p:spPr>
          <a:xfrm>
            <a:off x="3918525" y="0"/>
            <a:ext cx="5225100" cy="370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1"/>
          <p:cNvSpPr txBox="1"/>
          <p:nvPr/>
        </p:nvSpPr>
        <p:spPr>
          <a:xfrm>
            <a:off x="4124025" y="489575"/>
            <a:ext cx="4814100" cy="4002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500"/>
              </a:spcAft>
              <a:buClr>
                <a:srgbClr val="000000"/>
              </a:buClr>
              <a:buSzPts val="1100"/>
              <a:buFont typeface="Arial"/>
              <a:buNone/>
            </a:pPr>
            <a:r>
              <a:rPr b="1" lang="en">
                <a:solidFill>
                  <a:schemeClr val="lt1"/>
                </a:solidFill>
                <a:latin typeface="Raleway"/>
                <a:ea typeface="Raleway"/>
                <a:cs typeface="Raleway"/>
                <a:sym typeface="Raleway"/>
              </a:rPr>
              <a:t>Purchase Intent Rate by Category</a:t>
            </a:r>
            <a:endParaRPr sz="1100">
              <a:solidFill>
                <a:schemeClr val="lt1"/>
              </a:solidFill>
              <a:latin typeface="Lato"/>
              <a:ea typeface="Lato"/>
              <a:cs typeface="Lato"/>
              <a:sym typeface="Lato"/>
            </a:endParaRPr>
          </a:p>
        </p:txBody>
      </p:sp>
      <p:pic>
        <p:nvPicPr>
          <p:cNvPr id="193" name="Google Shape;193;p21"/>
          <p:cNvPicPr preferRelativeResize="0"/>
          <p:nvPr/>
        </p:nvPicPr>
        <p:blipFill rotWithShape="1">
          <a:blip r:embed="rId8">
            <a:alphaModFix/>
          </a:blip>
          <a:srcRect b="58650" l="0" r="0" t="0"/>
          <a:stretch/>
        </p:blipFill>
        <p:spPr>
          <a:xfrm>
            <a:off x="3918525" y="3703500"/>
            <a:ext cx="5225098" cy="1440000"/>
          </a:xfrm>
          <a:prstGeom prst="rect">
            <a:avLst/>
          </a:prstGeom>
          <a:noFill/>
          <a:ln>
            <a:noFill/>
          </a:ln>
        </p:spPr>
      </p:pic>
      <p:sp>
        <p:nvSpPr>
          <p:cNvPr id="194" name="Google Shape;194;p21"/>
          <p:cNvSpPr/>
          <p:nvPr/>
        </p:nvSpPr>
        <p:spPr>
          <a:xfrm>
            <a:off x="3918525" y="3703575"/>
            <a:ext cx="5225100" cy="1440000"/>
          </a:xfrm>
          <a:prstGeom prst="rect">
            <a:avLst/>
          </a:prstGeom>
          <a:solidFill>
            <a:srgbClr val="084A4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21"/>
          <p:cNvSpPr/>
          <p:nvPr/>
        </p:nvSpPr>
        <p:spPr>
          <a:xfrm>
            <a:off x="374600" y="360600"/>
            <a:ext cx="1989300" cy="2217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dk1"/>
                </a:solidFill>
                <a:latin typeface="Lato"/>
                <a:ea typeface="Lato"/>
                <a:cs typeface="Lato"/>
                <a:sym typeface="Lato"/>
              </a:rPr>
              <a:t>YouTube Benchmarks &amp; Insights Report</a:t>
            </a:r>
            <a:endParaRPr sz="800">
              <a:solidFill>
                <a:schemeClr val="dk1"/>
              </a:solidFill>
              <a:latin typeface="Lato"/>
              <a:ea typeface="Lato"/>
              <a:cs typeface="Lato"/>
              <a:sym typeface="Lato"/>
            </a:endParaRPr>
          </a:p>
        </p:txBody>
      </p:sp>
      <p:pic>
        <p:nvPicPr>
          <p:cNvPr id="196" name="Google Shape;196;p21"/>
          <p:cNvPicPr preferRelativeResize="0"/>
          <p:nvPr/>
        </p:nvPicPr>
        <p:blipFill>
          <a:blip r:embed="rId9">
            <a:alphaModFix/>
          </a:blip>
          <a:stretch>
            <a:fillRect/>
          </a:stretch>
        </p:blipFill>
        <p:spPr>
          <a:xfrm>
            <a:off x="4269888" y="983675"/>
            <a:ext cx="4522374" cy="2292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EDF3F7"/>
      </a:dk2>
      <a:lt2>
        <a:srgbClr val="00A6A4"/>
      </a:lt2>
      <a:accent1>
        <a:srgbClr val="008C8B"/>
      </a:accent1>
      <a:accent2>
        <a:srgbClr val="084A49"/>
      </a:accent2>
      <a:accent3>
        <a:srgbClr val="4369F4"/>
      </a:accent3>
      <a:accent4>
        <a:srgbClr val="3552BF"/>
      </a:accent4>
      <a:accent5>
        <a:srgbClr val="283F91"/>
      </a:accent5>
      <a:accent6>
        <a:srgbClr val="BA3CAD"/>
      </a:accent6>
      <a:hlink>
        <a:srgbClr val="00A6A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