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Raleway"/>
      <p:regular r:id="rId24"/>
      <p:bold r:id="rId25"/>
      <p:italic r:id="rId26"/>
      <p:boldItalic r:id="rId27"/>
    </p:embeddedFont>
    <p:embeddedFont>
      <p:font typeface="Raleway ExtraBold"/>
      <p:bold r:id="rId28"/>
      <p:boldItalic r:id="rId29"/>
    </p:embeddedFont>
    <p:embeddedFont>
      <p:font typeface="Lato"/>
      <p:regular r:id="rId30"/>
      <p:bold r:id="rId31"/>
      <p:italic r:id="rId32"/>
      <p:boldItalic r:id="rId33"/>
    </p:embeddedFont>
    <p:embeddedFont>
      <p:font typeface="Helvetica Neue"/>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AF7904B-E4C2-474E-9E1E-3E170BEB557C}">
  <a:tblStyle styleId="{EAF7904B-E4C2-474E-9E1E-3E170BEB557C}"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Raleway-regular.fntdata"/><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RalewayExtraBold-bold.fntdata"/><Relationship Id="rId27" Type="http://schemas.openxmlformats.org/officeDocument/2006/relationships/font" Target="fonts/Raleway-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alewayExtraBold-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5.xml"/><Relationship Id="rId33" Type="http://schemas.openxmlformats.org/officeDocument/2006/relationships/font" Target="fonts/Lato-boldItalic.fntdata"/><Relationship Id="rId10" Type="http://schemas.openxmlformats.org/officeDocument/2006/relationships/slide" Target="slides/slide4.xml"/><Relationship Id="rId32" Type="http://schemas.openxmlformats.org/officeDocument/2006/relationships/font" Target="fonts/Lato-italic.fntdata"/><Relationship Id="rId13" Type="http://schemas.openxmlformats.org/officeDocument/2006/relationships/slide" Target="slides/slide7.xml"/><Relationship Id="rId35" Type="http://schemas.openxmlformats.org/officeDocument/2006/relationships/font" Target="fonts/HelveticaNeue-bold.fntdata"/><Relationship Id="rId12" Type="http://schemas.openxmlformats.org/officeDocument/2006/relationships/slide" Target="slides/slide6.xml"/><Relationship Id="rId34" Type="http://schemas.openxmlformats.org/officeDocument/2006/relationships/font" Target="fonts/HelveticaNeue-regular.fntdata"/><Relationship Id="rId15" Type="http://schemas.openxmlformats.org/officeDocument/2006/relationships/slide" Target="slides/slide9.xml"/><Relationship Id="rId37" Type="http://schemas.openxmlformats.org/officeDocument/2006/relationships/font" Target="fonts/HelveticaNeue-boldItalic.fntdata"/><Relationship Id="rId14" Type="http://schemas.openxmlformats.org/officeDocument/2006/relationships/slide" Target="slides/slide8.xml"/><Relationship Id="rId36" Type="http://schemas.openxmlformats.org/officeDocument/2006/relationships/font" Target="fonts/HelveticaNeue-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5e50892d90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5e50892d90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5e50892d90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5e50892d90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5e50892d90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5e50892d90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5e50892d90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5e50892d90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5e50892d90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5e50892d90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5e50892d90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5e50892d90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5e50892d90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5e50892d90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5e50892d90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5e50892d90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5e50892d9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5e50892d9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5e50892d90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5e50892d9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5e50892d90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5e50892d90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964348a92e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964348a92e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5e50892d90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5e50892d90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5e50892d90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5e50892d90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5e50892d90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5e50892d90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95f5a6bc8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95f5a6bc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6.jpg"/><Relationship Id="rId4" Type="http://schemas.openxmlformats.org/officeDocument/2006/relationships/hyperlink" Target="https://www.mikmak.com/" TargetMode="External"/><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mikmak.com/" TargetMode="External"/><Relationship Id="rId4" Type="http://schemas.openxmlformats.org/officeDocument/2006/relationships/image" Target="../media/image1.png"/><Relationship Id="rId9" Type="http://schemas.openxmlformats.org/officeDocument/2006/relationships/image" Target="../media/image18.png"/><Relationship Id="rId5" Type="http://schemas.openxmlformats.org/officeDocument/2006/relationships/image" Target="../media/image29.png"/><Relationship Id="rId6" Type="http://schemas.openxmlformats.org/officeDocument/2006/relationships/image" Target="../media/image24.png"/><Relationship Id="rId7" Type="http://schemas.openxmlformats.org/officeDocument/2006/relationships/hyperlink" Target="https://www.adweek.com/commerce/brave-commerce-podcast-mission-driven-approach-to-brand-growth/" TargetMode="External"/><Relationship Id="rId8" Type="http://schemas.openxmlformats.org/officeDocument/2006/relationships/hyperlink" Target="https://shows.acast.com/brave-commerce/episodes/marie-jeanne-matei-of-ferrero-on-the-evolution-of-shopping-h"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mikmak.com/" TargetMode="External"/><Relationship Id="rId4" Type="http://schemas.openxmlformats.org/officeDocument/2006/relationships/image" Target="../media/image1.png"/><Relationship Id="rId9"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4.png"/><Relationship Id="rId7" Type="http://schemas.openxmlformats.org/officeDocument/2006/relationships/hyperlink" Target="https://shows.acast.com/brave-commerce/episodes/6255a8c4ea4f57001220d4a8" TargetMode="External"/><Relationship Id="rId8" Type="http://schemas.openxmlformats.org/officeDocument/2006/relationships/hyperlink" Target="https://shows.acast.com/brave-commerce/episodes/6255a8c4ea4f57001220d4a8"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mikmak.com/" TargetMode="External"/><Relationship Id="rId4" Type="http://schemas.openxmlformats.org/officeDocument/2006/relationships/image" Target="../media/image3.png"/><Relationship Id="rId5" Type="http://schemas.openxmlformats.org/officeDocument/2006/relationships/image" Target="../media/image23.png"/><Relationship Id="rId6"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mikmak.com/" TargetMode="External"/><Relationship Id="rId4" Type="http://schemas.openxmlformats.org/officeDocument/2006/relationships/image" Target="../media/image1.png"/><Relationship Id="rId9" Type="http://schemas.openxmlformats.org/officeDocument/2006/relationships/image" Target="../media/image18.png"/><Relationship Id="rId5" Type="http://schemas.openxmlformats.org/officeDocument/2006/relationships/image" Target="../media/image32.png"/><Relationship Id="rId6" Type="http://schemas.openxmlformats.org/officeDocument/2006/relationships/image" Target="../media/image24.png"/><Relationship Id="rId7" Type="http://schemas.openxmlformats.org/officeDocument/2006/relationships/hyperlink" Target="https://shows.acast.com/brave-commerce/episodes/6255a8c4ea4f57001220d4bd" TargetMode="External"/><Relationship Id="rId8" Type="http://schemas.openxmlformats.org/officeDocument/2006/relationships/hyperlink" Target="https://shows.acast.com/brave-commerce/episodes/6255a8c4ea4f57001220d4b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ww.mikmak.com/" TargetMode="External"/><Relationship Id="rId4" Type="http://schemas.openxmlformats.org/officeDocument/2006/relationships/image" Target="../media/image11.png"/><Relationship Id="rId5" Type="http://schemas.openxmlformats.org/officeDocument/2006/relationships/hyperlink" Target="mailto:marketing@mikmak.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mailto:marketing@mikmak.com" TargetMode="External"/><Relationship Id="rId4" Type="http://schemas.openxmlformats.org/officeDocument/2006/relationships/hyperlink" Target="https://www.mikmak.com/" TargetMode="External"/><Relationship Id="rId5"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3.png"/><Relationship Id="rId4" Type="http://schemas.openxmlformats.org/officeDocument/2006/relationships/hyperlink" Target="https://www.great.gov.uk/international/content/investment/sectors/food-and-drink/" TargetMode="External"/><Relationship Id="rId9" Type="http://schemas.openxmlformats.org/officeDocument/2006/relationships/image" Target="../media/image1.png"/><Relationship Id="rId5" Type="http://schemas.openxmlformats.org/officeDocument/2006/relationships/hyperlink" Target="https://www.fooddrinkeurope.eu/wp-content/uploads/2023/01/FoodDrinkEurope-Data-Trends-2022-digital.pdf" TargetMode="External"/><Relationship Id="rId6" Type="http://schemas.openxmlformats.org/officeDocument/2006/relationships/hyperlink" Target="https://www.statista.com/statistics/1401366/uk-food-drink-e-commerce-penetration/" TargetMode="External"/><Relationship Id="rId7" Type="http://schemas.openxmlformats.org/officeDocument/2006/relationships/hyperlink" Target="https://nielseniq.com/global/fr/news-center/2023/le-e-commerce-alimetaire-reste-a-un-haut-niveau-en-2023-avec-un-univers-concurrentiel-reconfigure/" TargetMode="External"/><Relationship Id="rId8" Type="http://schemas.openxmlformats.org/officeDocument/2006/relationships/hyperlink" Target="https://www.mikmak.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mikmak.com/"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www.mikmak.com/" TargetMode="External"/><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gif"/><Relationship Id="rId4" Type="http://schemas.openxmlformats.org/officeDocument/2006/relationships/image" Target="../media/image2.png"/><Relationship Id="rId5" Type="http://schemas.openxmlformats.org/officeDocument/2006/relationships/image" Target="../media/image28.gif"/><Relationship Id="rId6" Type="http://schemas.openxmlformats.org/officeDocument/2006/relationships/image" Target="../media/image27.gif"/><Relationship Id="rId7" Type="http://schemas.openxmlformats.org/officeDocument/2006/relationships/hyperlink" Target="https://www.mikmak.com/" TargetMode="External"/><Relationship Id="rId8"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powerreviews.com/research/key-digital-physical-influences-customer-journey/" TargetMode="External"/><Relationship Id="rId4" Type="http://schemas.openxmlformats.org/officeDocument/2006/relationships/image" Target="../media/image8.png"/><Relationship Id="rId10" Type="http://schemas.openxmlformats.org/officeDocument/2006/relationships/image" Target="../media/image3.png"/><Relationship Id="rId9" Type="http://schemas.openxmlformats.org/officeDocument/2006/relationships/hyperlink" Target="https://www.mikmak.com/" TargetMode="External"/><Relationship Id="rId5" Type="http://schemas.openxmlformats.org/officeDocument/2006/relationships/image" Target="../media/image14.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mikmak.com/" TargetMode="External"/><Relationship Id="rId4" Type="http://schemas.openxmlformats.org/officeDocument/2006/relationships/image" Target="../media/image3.png"/><Relationship Id="rId5"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mikmak.com/" TargetMode="External"/><Relationship Id="rId4" Type="http://schemas.openxmlformats.org/officeDocument/2006/relationships/image" Target="../media/image3.png"/><Relationship Id="rId5" Type="http://schemas.openxmlformats.org/officeDocument/2006/relationships/image" Target="../media/image34.pn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53" name="Shape 53"/>
        <p:cNvGrpSpPr/>
        <p:nvPr/>
      </p:nvGrpSpPr>
      <p:grpSpPr>
        <a:xfrm>
          <a:off x="0" y="0"/>
          <a:ext cx="0" cy="0"/>
          <a:chOff x="0" y="0"/>
          <a:chExt cx="0" cy="0"/>
        </a:xfrm>
      </p:grpSpPr>
      <p:sp>
        <p:nvSpPr>
          <p:cNvPr id="54" name="Google Shape;54;p13"/>
          <p:cNvSpPr txBox="1"/>
          <p:nvPr/>
        </p:nvSpPr>
        <p:spPr>
          <a:xfrm>
            <a:off x="628800" y="2961438"/>
            <a:ext cx="3943200" cy="648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a:solidFill>
                  <a:srgbClr val="FFFFFF"/>
                </a:solidFill>
                <a:latin typeface="Raleway"/>
                <a:ea typeface="Raleway"/>
                <a:cs typeface="Raleway"/>
                <a:sym typeface="Raleway"/>
              </a:rPr>
              <a:t>How MikMak Helps Food &amp; Beverage Brands Grow, Commerce-First</a:t>
            </a:r>
            <a:endParaRPr>
              <a:solidFill>
                <a:srgbClr val="FFFFFF"/>
              </a:solidFill>
              <a:latin typeface="Raleway"/>
              <a:ea typeface="Raleway"/>
              <a:cs typeface="Raleway"/>
              <a:sym typeface="Raleway"/>
            </a:endParaRPr>
          </a:p>
        </p:txBody>
      </p:sp>
      <p:pic>
        <p:nvPicPr>
          <p:cNvPr id="55" name="Google Shape;55;p13"/>
          <p:cNvPicPr preferRelativeResize="0"/>
          <p:nvPr/>
        </p:nvPicPr>
        <p:blipFill rotWithShape="1">
          <a:blip r:embed="rId3">
            <a:alphaModFix/>
          </a:blip>
          <a:srcRect b="0" l="5401" r="4263" t="0"/>
          <a:stretch/>
        </p:blipFill>
        <p:spPr>
          <a:xfrm>
            <a:off x="628800" y="4045338"/>
            <a:ext cx="1556125" cy="615225"/>
          </a:xfrm>
          <a:prstGeom prst="rect">
            <a:avLst/>
          </a:prstGeom>
          <a:noFill/>
          <a:ln>
            <a:noFill/>
          </a:ln>
        </p:spPr>
      </p:pic>
      <p:cxnSp>
        <p:nvCxnSpPr>
          <p:cNvPr id="56" name="Google Shape;56;p13"/>
          <p:cNvCxnSpPr/>
          <p:nvPr/>
        </p:nvCxnSpPr>
        <p:spPr>
          <a:xfrm>
            <a:off x="628800" y="3791550"/>
            <a:ext cx="714900" cy="0"/>
          </a:xfrm>
          <a:prstGeom prst="straightConnector1">
            <a:avLst/>
          </a:prstGeom>
          <a:noFill/>
          <a:ln cap="flat" cmpd="sng" w="19050">
            <a:solidFill>
              <a:srgbClr val="FFFFFF"/>
            </a:solidFill>
            <a:prstDash val="solid"/>
            <a:round/>
            <a:headEnd len="med" w="med" type="none"/>
            <a:tailEnd len="med" w="med" type="none"/>
          </a:ln>
        </p:spPr>
      </p:cxnSp>
      <p:sp>
        <p:nvSpPr>
          <p:cNvPr id="57" name="Google Shape;57;p13"/>
          <p:cNvSpPr txBox="1"/>
          <p:nvPr/>
        </p:nvSpPr>
        <p:spPr>
          <a:xfrm>
            <a:off x="628800" y="1061963"/>
            <a:ext cx="3483000" cy="1785000"/>
          </a:xfrm>
          <a:prstGeom prst="rect">
            <a:avLst/>
          </a:prstGeom>
          <a:noFill/>
          <a:ln>
            <a:noFill/>
          </a:ln>
        </p:spPr>
        <p:txBody>
          <a:bodyPr anchorCtr="0" anchor="ctr" bIns="28575" lIns="0" spcFirstLastPara="1" rIns="28575" wrap="square" tIns="28575">
            <a:noAutofit/>
          </a:bodyPr>
          <a:lstStyle/>
          <a:p>
            <a:pPr indent="0" lvl="0" marL="0" rtl="0" algn="l">
              <a:lnSpc>
                <a:spcPct val="100000"/>
              </a:lnSpc>
              <a:spcBef>
                <a:spcPts val="0"/>
              </a:spcBef>
              <a:spcAft>
                <a:spcPts val="0"/>
              </a:spcAft>
              <a:buClr>
                <a:srgbClr val="000000"/>
              </a:buClr>
              <a:buSzPts val="1100"/>
              <a:buFont typeface="Arial"/>
              <a:buNone/>
            </a:pPr>
            <a:r>
              <a:rPr b="1" lang="en" sz="2400">
                <a:solidFill>
                  <a:srgbClr val="FFFFFF"/>
                </a:solidFill>
                <a:latin typeface="Raleway"/>
                <a:ea typeface="Raleway"/>
                <a:cs typeface="Raleway"/>
                <a:sym typeface="Raleway"/>
              </a:rPr>
              <a:t>European eCommerce Benchmarks &amp; Insights for Multichannel Food &amp; Beverage Brands</a:t>
            </a:r>
            <a:endParaRPr b="1" sz="2400">
              <a:solidFill>
                <a:srgbClr val="FFFFFF"/>
              </a:solidFill>
              <a:latin typeface="Raleway"/>
              <a:ea typeface="Raleway"/>
              <a:cs typeface="Raleway"/>
              <a:sym typeface="Raleway"/>
            </a:endParaRPr>
          </a:p>
          <a:p>
            <a:pPr indent="0" lvl="0" marL="0" rtl="0" algn="l">
              <a:lnSpc>
                <a:spcPct val="115000"/>
              </a:lnSpc>
              <a:spcBef>
                <a:spcPts val="1000"/>
              </a:spcBef>
              <a:spcAft>
                <a:spcPts val="0"/>
              </a:spcAft>
              <a:buNone/>
            </a:pPr>
            <a:r>
              <a:rPr b="1" lang="en" sz="1800">
                <a:solidFill>
                  <a:schemeClr val="lt1"/>
                </a:solidFill>
                <a:latin typeface="Raleway"/>
                <a:ea typeface="Raleway"/>
                <a:cs typeface="Raleway"/>
                <a:sym typeface="Raleway"/>
              </a:rPr>
              <a:t>UK &amp; France</a:t>
            </a:r>
            <a:endParaRPr b="1" sz="2400">
              <a:solidFill>
                <a:srgbClr val="FFFFFF"/>
              </a:solidFill>
              <a:latin typeface="Raleway"/>
              <a:ea typeface="Raleway"/>
              <a:cs typeface="Raleway"/>
              <a:sym typeface="Raleway"/>
            </a:endParaRPr>
          </a:p>
        </p:txBody>
      </p:sp>
      <p:sp>
        <p:nvSpPr>
          <p:cNvPr id="58" name="Google Shape;58;p13"/>
          <p:cNvSpPr/>
          <p:nvPr/>
        </p:nvSpPr>
        <p:spPr>
          <a:xfrm>
            <a:off x="628800" y="482938"/>
            <a:ext cx="2007300" cy="314100"/>
          </a:xfrm>
          <a:prstGeom prst="roundRect">
            <a:avLst>
              <a:gd fmla="val 50000" name="adj"/>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a:ea typeface="Raleway"/>
                <a:cs typeface="Raleway"/>
                <a:sym typeface="Raleway"/>
              </a:rPr>
              <a:t>2023 eCommerce Guide</a:t>
            </a:r>
            <a:endParaRPr sz="1200"/>
          </a:p>
        </p:txBody>
      </p:sp>
      <p:pic>
        <p:nvPicPr>
          <p:cNvPr id="59" name="Google Shape;59;p13"/>
          <p:cNvPicPr preferRelativeResize="0"/>
          <p:nvPr/>
        </p:nvPicPr>
        <p:blipFill rotWithShape="1">
          <a:blip r:embed="rId4">
            <a:alphaModFix/>
          </a:blip>
          <a:srcRect b="0" l="504" r="504" t="0"/>
          <a:stretch/>
        </p:blipFill>
        <p:spPr>
          <a:xfrm>
            <a:off x="5071875" y="0"/>
            <a:ext cx="4072125"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16" name="Shape 216"/>
        <p:cNvGrpSpPr/>
        <p:nvPr/>
      </p:nvGrpSpPr>
      <p:grpSpPr>
        <a:xfrm>
          <a:off x="0" y="0"/>
          <a:ext cx="0" cy="0"/>
          <a:chOff x="0" y="0"/>
          <a:chExt cx="0" cy="0"/>
        </a:xfrm>
      </p:grpSpPr>
      <p:graphicFrame>
        <p:nvGraphicFramePr>
          <p:cNvPr id="217" name="Google Shape;217;p22"/>
          <p:cNvGraphicFramePr/>
          <p:nvPr/>
        </p:nvGraphicFramePr>
        <p:xfrm>
          <a:off x="4572000" y="516175"/>
          <a:ext cx="3000000" cy="3000000"/>
        </p:xfrm>
        <a:graphic>
          <a:graphicData uri="http://schemas.openxmlformats.org/drawingml/2006/table">
            <a:tbl>
              <a:tblPr>
                <a:noFill/>
                <a:tableStyleId>{EAF7904B-E4C2-474E-9E1E-3E170BEB557C}</a:tableStyleId>
              </a:tblPr>
              <a:tblGrid>
                <a:gridCol w="344925"/>
                <a:gridCol w="1749250"/>
                <a:gridCol w="382850"/>
                <a:gridCol w="1680725"/>
              </a:tblGrid>
              <a:tr h="817125">
                <a:tc gridSpan="4">
                  <a:txBody>
                    <a:bodyPr/>
                    <a:lstStyle/>
                    <a:p>
                      <a:pPr indent="0" lvl="0" marL="0" rtl="0" algn="ctr">
                        <a:lnSpc>
                          <a:spcPct val="115000"/>
                        </a:lnSpc>
                        <a:spcBef>
                          <a:spcPts val="0"/>
                        </a:spcBef>
                        <a:spcAft>
                          <a:spcPts val="0"/>
                        </a:spcAft>
                        <a:buNone/>
                      </a:pPr>
                      <a:r>
                        <a:rPr b="1" lang="en" sz="1300">
                          <a:solidFill>
                            <a:srgbClr val="FFFFFF"/>
                          </a:solidFill>
                          <a:latin typeface="Lato"/>
                          <a:ea typeface="Lato"/>
                          <a:cs typeface="Lato"/>
                          <a:sym typeface="Lato"/>
                        </a:rPr>
                        <a:t>Most Popular Online Shopping Days of the Week </a:t>
                      </a:r>
                      <a:endParaRPr b="1" sz="1300">
                        <a:solidFill>
                          <a:srgbClr val="FFFFFF"/>
                        </a:solidFill>
                        <a:latin typeface="Lato"/>
                        <a:ea typeface="Lato"/>
                        <a:cs typeface="Lato"/>
                        <a:sym typeface="Lato"/>
                      </a:endParaRPr>
                    </a:p>
                    <a:p>
                      <a:pPr indent="0" lvl="0" marL="0" rtl="0" algn="ctr">
                        <a:lnSpc>
                          <a:spcPct val="115000"/>
                        </a:lnSpc>
                        <a:spcBef>
                          <a:spcPts val="0"/>
                        </a:spcBef>
                        <a:spcAft>
                          <a:spcPts val="0"/>
                        </a:spcAft>
                        <a:buNone/>
                      </a:pPr>
                      <a:r>
                        <a:rPr b="1" lang="en" sz="1300">
                          <a:solidFill>
                            <a:srgbClr val="FFFFFF"/>
                          </a:solidFill>
                          <a:latin typeface="Lato"/>
                          <a:ea typeface="Lato"/>
                          <a:cs typeface="Lato"/>
                          <a:sym typeface="Lato"/>
                        </a:rPr>
                        <a:t>Food &amp; Beverage (By Purchase Intent Rate)</a:t>
                      </a:r>
                      <a:endParaRPr b="1" sz="1300">
                        <a:solidFill>
                          <a:srgbClr val="FFFFFF"/>
                        </a:solidFill>
                        <a:latin typeface="Lato"/>
                        <a:ea typeface="Lato"/>
                        <a:cs typeface="Lato"/>
                        <a:sym typeface="Lato"/>
                      </a:endParaRPr>
                    </a:p>
                  </a:txBody>
                  <a:tcPr marT="9125" marB="0" marR="12700" marL="0" anchor="ctr">
                    <a:lnL cap="flat" cmpd="sng" w="9525">
                      <a:solidFill>
                        <a:srgbClr val="3552BF">
                          <a:alpha val="0"/>
                        </a:srgbClr>
                      </a:solidFill>
                      <a:prstDash val="solid"/>
                      <a:round/>
                      <a:headEnd len="sm" w="sm" type="none"/>
                      <a:tailEnd len="sm" w="sm" type="none"/>
                    </a:lnL>
                    <a:lnR cap="flat" cmpd="sng" w="9525">
                      <a:solidFill>
                        <a:srgbClr val="3552BF">
                          <a:alpha val="0"/>
                        </a:srgbClr>
                      </a:solidFill>
                      <a:prstDash val="solid"/>
                      <a:round/>
                      <a:headEnd len="sm" w="sm" type="none"/>
                      <a:tailEnd len="sm" w="sm" type="none"/>
                    </a:lnR>
                    <a:lnT cap="flat" cmpd="sng" w="9525">
                      <a:solidFill>
                        <a:srgbClr val="3552BF">
                          <a:alpha val="0"/>
                        </a:srgb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chemeClr val="dk2"/>
                    </a:solidFill>
                  </a:tcPr>
                </a:tc>
                <a:tc hMerge="1"/>
                <a:tc hMerge="1"/>
                <a:tc hMerge="1"/>
              </a:tr>
              <a:tr h="400500">
                <a:tc gridSpan="2">
                  <a:txBody>
                    <a:bodyPr/>
                    <a:lstStyle/>
                    <a:p>
                      <a:pPr indent="0" lvl="0" marL="0" rtl="0" algn="ctr">
                        <a:lnSpc>
                          <a:spcPct val="115000"/>
                        </a:lnSpc>
                        <a:spcBef>
                          <a:spcPts val="0"/>
                        </a:spcBef>
                        <a:spcAft>
                          <a:spcPts val="0"/>
                        </a:spcAft>
                        <a:buNone/>
                      </a:pPr>
                      <a:r>
                        <a:rPr b="1" lang="en" sz="1200">
                          <a:solidFill>
                            <a:srgbClr val="FFFFFF"/>
                          </a:solidFill>
                          <a:latin typeface="Lato"/>
                          <a:ea typeface="Lato"/>
                          <a:cs typeface="Lato"/>
                          <a:sym typeface="Lato"/>
                        </a:rPr>
                        <a:t>UK</a:t>
                      </a:r>
                      <a:endParaRPr b="1" sz="1200">
                        <a:solidFill>
                          <a:srgbClr val="FFFFFF"/>
                        </a:solidFill>
                        <a:latin typeface="Lato"/>
                        <a:ea typeface="Lato"/>
                        <a:cs typeface="Lato"/>
                        <a:sym typeface="Lato"/>
                      </a:endParaRPr>
                    </a:p>
                  </a:txBody>
                  <a:tcPr marT="0" marB="0" marR="0" marL="0" anchor="ctr">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1"/>
                    </a:solidFill>
                  </a:tcPr>
                </a:tc>
                <a:tc hMerge="1"/>
                <a:tc gridSpan="2">
                  <a:txBody>
                    <a:bodyPr/>
                    <a:lstStyle/>
                    <a:p>
                      <a:pPr indent="0" lvl="0" marL="0" rtl="0" algn="ctr">
                        <a:lnSpc>
                          <a:spcPct val="115000"/>
                        </a:lnSpc>
                        <a:spcBef>
                          <a:spcPts val="0"/>
                        </a:spcBef>
                        <a:spcAft>
                          <a:spcPts val="0"/>
                        </a:spcAft>
                        <a:buNone/>
                      </a:pPr>
                      <a:r>
                        <a:rPr b="1" lang="en" sz="1200">
                          <a:solidFill>
                            <a:srgbClr val="FFFFFF"/>
                          </a:solidFill>
                          <a:latin typeface="Lato"/>
                          <a:ea typeface="Lato"/>
                          <a:cs typeface="Lato"/>
                          <a:sym typeface="Lato"/>
                        </a:rPr>
                        <a:t>France</a:t>
                      </a:r>
                      <a:endParaRPr b="1" sz="1200">
                        <a:solidFill>
                          <a:srgbClr val="FFFFFF"/>
                        </a:solidFill>
                        <a:latin typeface="Lato"/>
                        <a:ea typeface="Lato"/>
                        <a:cs typeface="Lato"/>
                        <a:sym typeface="Lato"/>
                      </a:endParaRPr>
                    </a:p>
                  </a:txBody>
                  <a:tcPr marT="0" marB="0" marR="0" marL="0" anchor="ctr">
                    <a:lnL cap="flat" cmpd="sng" w="9525">
                      <a:solidFill>
                        <a:schemeClr val="dk2"/>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1"/>
                    </a:solidFill>
                  </a:tcPr>
                </a:tc>
                <a:tc hMerge="1"/>
              </a:tr>
              <a:tr h="400500">
                <a:tc>
                  <a:txBody>
                    <a:bodyPr/>
                    <a:lstStyle/>
                    <a:p>
                      <a:pPr indent="0" lvl="0" marL="0" rtl="0" algn="ctr">
                        <a:lnSpc>
                          <a:spcPct val="115000"/>
                        </a:lnSpc>
                        <a:spcBef>
                          <a:spcPts val="0"/>
                        </a:spcBef>
                        <a:spcAft>
                          <a:spcPts val="0"/>
                        </a:spcAft>
                        <a:buNone/>
                      </a:pPr>
                      <a:r>
                        <a:rPr b="1" lang="en" sz="1100">
                          <a:latin typeface="Lato"/>
                          <a:ea typeface="Lato"/>
                          <a:cs typeface="Lato"/>
                          <a:sym typeface="Lato"/>
                        </a:rPr>
                        <a:t>1</a:t>
                      </a:r>
                      <a:endParaRPr b="1"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100">
                          <a:latin typeface="Lato"/>
                          <a:ea typeface="Lato"/>
                          <a:cs typeface="Lato"/>
                          <a:sym typeface="Lato"/>
                        </a:rPr>
                        <a:t>Thursday</a:t>
                      </a:r>
                      <a:endParaRPr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100">
                          <a:latin typeface="Lato"/>
                          <a:ea typeface="Lato"/>
                          <a:cs typeface="Lato"/>
                          <a:sym typeface="Lato"/>
                        </a:rPr>
                        <a:t>1</a:t>
                      </a:r>
                      <a:endParaRPr b="1"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100">
                          <a:latin typeface="Lato"/>
                          <a:ea typeface="Lato"/>
                          <a:cs typeface="Lato"/>
                          <a:sym typeface="Lato"/>
                        </a:rPr>
                        <a:t>Monday</a:t>
                      </a:r>
                      <a:endParaRPr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r h="400500">
                <a:tc>
                  <a:txBody>
                    <a:bodyPr/>
                    <a:lstStyle/>
                    <a:p>
                      <a:pPr indent="0" lvl="0" marL="0" rtl="0" algn="ctr">
                        <a:lnSpc>
                          <a:spcPct val="115000"/>
                        </a:lnSpc>
                        <a:spcBef>
                          <a:spcPts val="0"/>
                        </a:spcBef>
                        <a:spcAft>
                          <a:spcPts val="0"/>
                        </a:spcAft>
                        <a:buNone/>
                      </a:pPr>
                      <a:r>
                        <a:rPr b="1" lang="en" sz="1100">
                          <a:latin typeface="Lato"/>
                          <a:ea typeface="Lato"/>
                          <a:cs typeface="Lato"/>
                          <a:sym typeface="Lato"/>
                        </a:rPr>
                        <a:t>2</a:t>
                      </a:r>
                      <a:endParaRPr b="1"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100">
                          <a:latin typeface="Lato"/>
                          <a:ea typeface="Lato"/>
                          <a:cs typeface="Lato"/>
                          <a:sym typeface="Lato"/>
                        </a:rPr>
                        <a:t>Wednesday</a:t>
                      </a:r>
                      <a:endParaRPr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100">
                          <a:latin typeface="Lato"/>
                          <a:ea typeface="Lato"/>
                          <a:cs typeface="Lato"/>
                          <a:sym typeface="Lato"/>
                        </a:rPr>
                        <a:t>2</a:t>
                      </a:r>
                      <a:endParaRPr b="1"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100">
                          <a:latin typeface="Lato"/>
                          <a:ea typeface="Lato"/>
                          <a:cs typeface="Lato"/>
                          <a:sym typeface="Lato"/>
                        </a:rPr>
                        <a:t>Saturday</a:t>
                      </a:r>
                      <a:endParaRPr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r h="400500">
                <a:tc>
                  <a:txBody>
                    <a:bodyPr/>
                    <a:lstStyle/>
                    <a:p>
                      <a:pPr indent="0" lvl="0" marL="0" rtl="0" algn="ctr">
                        <a:lnSpc>
                          <a:spcPct val="115000"/>
                        </a:lnSpc>
                        <a:spcBef>
                          <a:spcPts val="0"/>
                        </a:spcBef>
                        <a:spcAft>
                          <a:spcPts val="0"/>
                        </a:spcAft>
                        <a:buNone/>
                      </a:pPr>
                      <a:r>
                        <a:rPr b="1" lang="en" sz="1100">
                          <a:latin typeface="Lato"/>
                          <a:ea typeface="Lato"/>
                          <a:cs typeface="Lato"/>
                          <a:sym typeface="Lato"/>
                        </a:rPr>
                        <a:t>3</a:t>
                      </a:r>
                      <a:endParaRPr b="1"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100">
                          <a:latin typeface="Lato"/>
                          <a:ea typeface="Lato"/>
                          <a:cs typeface="Lato"/>
                          <a:sym typeface="Lato"/>
                        </a:rPr>
                        <a:t>Tuesday</a:t>
                      </a:r>
                      <a:endParaRPr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100">
                          <a:latin typeface="Lato"/>
                          <a:ea typeface="Lato"/>
                          <a:cs typeface="Lato"/>
                          <a:sym typeface="Lato"/>
                        </a:rPr>
                        <a:t>3</a:t>
                      </a:r>
                      <a:endParaRPr b="1"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100">
                          <a:latin typeface="Lato"/>
                          <a:ea typeface="Lato"/>
                          <a:cs typeface="Lato"/>
                          <a:sym typeface="Lato"/>
                        </a:rPr>
                        <a:t>Sunday</a:t>
                      </a:r>
                      <a:endParaRPr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r h="400500">
                <a:tc>
                  <a:txBody>
                    <a:bodyPr/>
                    <a:lstStyle/>
                    <a:p>
                      <a:pPr indent="0" lvl="0" marL="0" rtl="0" algn="ctr">
                        <a:lnSpc>
                          <a:spcPct val="115000"/>
                        </a:lnSpc>
                        <a:spcBef>
                          <a:spcPts val="0"/>
                        </a:spcBef>
                        <a:spcAft>
                          <a:spcPts val="0"/>
                        </a:spcAft>
                        <a:buNone/>
                      </a:pPr>
                      <a:r>
                        <a:rPr b="1" lang="en" sz="1100">
                          <a:latin typeface="Lato"/>
                          <a:ea typeface="Lato"/>
                          <a:cs typeface="Lato"/>
                          <a:sym typeface="Lato"/>
                        </a:rPr>
                        <a:t>4</a:t>
                      </a:r>
                      <a:endParaRPr b="1"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100">
                          <a:latin typeface="Lato"/>
                          <a:ea typeface="Lato"/>
                          <a:cs typeface="Lato"/>
                          <a:sym typeface="Lato"/>
                        </a:rPr>
                        <a:t>Sunday</a:t>
                      </a:r>
                      <a:endParaRPr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100">
                          <a:latin typeface="Lato"/>
                          <a:ea typeface="Lato"/>
                          <a:cs typeface="Lato"/>
                          <a:sym typeface="Lato"/>
                        </a:rPr>
                        <a:t>4</a:t>
                      </a:r>
                      <a:endParaRPr b="1"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100">
                          <a:latin typeface="Lato"/>
                          <a:ea typeface="Lato"/>
                          <a:cs typeface="Lato"/>
                          <a:sym typeface="Lato"/>
                        </a:rPr>
                        <a:t>Wednesday</a:t>
                      </a:r>
                      <a:endParaRPr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r h="400500">
                <a:tc>
                  <a:txBody>
                    <a:bodyPr/>
                    <a:lstStyle/>
                    <a:p>
                      <a:pPr indent="0" lvl="0" marL="0" rtl="0" algn="ctr">
                        <a:lnSpc>
                          <a:spcPct val="115000"/>
                        </a:lnSpc>
                        <a:spcBef>
                          <a:spcPts val="0"/>
                        </a:spcBef>
                        <a:spcAft>
                          <a:spcPts val="0"/>
                        </a:spcAft>
                        <a:buNone/>
                      </a:pPr>
                      <a:r>
                        <a:rPr b="1" lang="en" sz="1100">
                          <a:latin typeface="Lato"/>
                          <a:ea typeface="Lato"/>
                          <a:cs typeface="Lato"/>
                          <a:sym typeface="Lato"/>
                        </a:rPr>
                        <a:t>5</a:t>
                      </a:r>
                      <a:endParaRPr b="1"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100">
                          <a:latin typeface="Lato"/>
                          <a:ea typeface="Lato"/>
                          <a:cs typeface="Lato"/>
                          <a:sym typeface="Lato"/>
                        </a:rPr>
                        <a:t>Friday</a:t>
                      </a:r>
                      <a:endParaRPr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100">
                          <a:latin typeface="Lato"/>
                          <a:ea typeface="Lato"/>
                          <a:cs typeface="Lato"/>
                          <a:sym typeface="Lato"/>
                        </a:rPr>
                        <a:t>5</a:t>
                      </a:r>
                      <a:endParaRPr b="1"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100">
                          <a:latin typeface="Lato"/>
                          <a:ea typeface="Lato"/>
                          <a:cs typeface="Lato"/>
                          <a:sym typeface="Lato"/>
                        </a:rPr>
                        <a:t>Friday</a:t>
                      </a:r>
                      <a:endParaRPr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r h="400500">
                <a:tc>
                  <a:txBody>
                    <a:bodyPr/>
                    <a:lstStyle/>
                    <a:p>
                      <a:pPr indent="0" lvl="0" marL="0" rtl="0" algn="ctr">
                        <a:lnSpc>
                          <a:spcPct val="115000"/>
                        </a:lnSpc>
                        <a:spcBef>
                          <a:spcPts val="0"/>
                        </a:spcBef>
                        <a:spcAft>
                          <a:spcPts val="0"/>
                        </a:spcAft>
                        <a:buNone/>
                      </a:pPr>
                      <a:r>
                        <a:rPr b="1" lang="en" sz="1100">
                          <a:latin typeface="Lato"/>
                          <a:ea typeface="Lato"/>
                          <a:cs typeface="Lato"/>
                          <a:sym typeface="Lato"/>
                        </a:rPr>
                        <a:t>6</a:t>
                      </a:r>
                      <a:endParaRPr b="1"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100">
                          <a:latin typeface="Lato"/>
                          <a:ea typeface="Lato"/>
                          <a:cs typeface="Lato"/>
                          <a:sym typeface="Lato"/>
                        </a:rPr>
                        <a:t>Saturday</a:t>
                      </a:r>
                      <a:endParaRPr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100">
                          <a:latin typeface="Lato"/>
                          <a:ea typeface="Lato"/>
                          <a:cs typeface="Lato"/>
                          <a:sym typeface="Lato"/>
                        </a:rPr>
                        <a:t>6</a:t>
                      </a:r>
                      <a:endParaRPr b="1"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100">
                          <a:latin typeface="Lato"/>
                          <a:ea typeface="Lato"/>
                          <a:cs typeface="Lato"/>
                          <a:sym typeface="Lato"/>
                        </a:rPr>
                        <a:t>Thursday</a:t>
                      </a:r>
                      <a:endParaRPr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r h="400500">
                <a:tc>
                  <a:txBody>
                    <a:bodyPr/>
                    <a:lstStyle/>
                    <a:p>
                      <a:pPr indent="0" lvl="0" marL="0" rtl="0" algn="ctr">
                        <a:lnSpc>
                          <a:spcPct val="115000"/>
                        </a:lnSpc>
                        <a:spcBef>
                          <a:spcPts val="0"/>
                        </a:spcBef>
                        <a:spcAft>
                          <a:spcPts val="0"/>
                        </a:spcAft>
                        <a:buNone/>
                      </a:pPr>
                      <a:r>
                        <a:rPr b="1" lang="en" sz="1100">
                          <a:latin typeface="Lato"/>
                          <a:ea typeface="Lato"/>
                          <a:cs typeface="Lato"/>
                          <a:sym typeface="Lato"/>
                        </a:rPr>
                        <a:t>7</a:t>
                      </a:r>
                      <a:endParaRPr b="1"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100">
                          <a:latin typeface="Lato"/>
                          <a:ea typeface="Lato"/>
                          <a:cs typeface="Lato"/>
                          <a:sym typeface="Lato"/>
                        </a:rPr>
                        <a:t>Monday</a:t>
                      </a:r>
                      <a:endParaRPr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100">
                          <a:latin typeface="Lato"/>
                          <a:ea typeface="Lato"/>
                          <a:cs typeface="Lato"/>
                          <a:sym typeface="Lato"/>
                        </a:rPr>
                        <a:t>7</a:t>
                      </a:r>
                      <a:endParaRPr b="1"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100">
                          <a:latin typeface="Lato"/>
                          <a:ea typeface="Lato"/>
                          <a:cs typeface="Lato"/>
                          <a:sym typeface="Lato"/>
                        </a:rPr>
                        <a:t>Tuesday</a:t>
                      </a:r>
                      <a:endParaRPr sz="1100">
                        <a:latin typeface="Lato"/>
                        <a:ea typeface="Lato"/>
                        <a:cs typeface="Lato"/>
                        <a:sym typeface="Lato"/>
                      </a:endParaRPr>
                    </a:p>
                  </a:txBody>
                  <a:tcPr marT="0" marB="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bl>
          </a:graphicData>
        </a:graphic>
      </p:graphicFrame>
      <p:pic>
        <p:nvPicPr>
          <p:cNvPr id="218" name="Google Shape;218;p22"/>
          <p:cNvPicPr preferRelativeResize="0"/>
          <p:nvPr/>
        </p:nvPicPr>
        <p:blipFill rotWithShape="1">
          <a:blip r:embed="rId3">
            <a:alphaModFix/>
          </a:blip>
          <a:srcRect b="0" l="11357" r="43909" t="0"/>
          <a:stretch/>
        </p:blipFill>
        <p:spPr>
          <a:xfrm>
            <a:off x="0" y="0"/>
            <a:ext cx="4090450" cy="5143501"/>
          </a:xfrm>
          <a:prstGeom prst="rect">
            <a:avLst/>
          </a:prstGeom>
          <a:noFill/>
          <a:ln>
            <a:noFill/>
          </a:ln>
        </p:spPr>
      </p:pic>
      <p:pic>
        <p:nvPicPr>
          <p:cNvPr id="219" name="Google Shape;219;p22">
            <a:hlinkClick r:id="rId4"/>
          </p:cNvPr>
          <p:cNvPicPr preferRelativeResize="0"/>
          <p:nvPr/>
        </p:nvPicPr>
        <p:blipFill rotWithShape="1">
          <a:blip r:embed="rId5">
            <a:alphaModFix/>
          </a:blip>
          <a:srcRect b="9" l="0" r="0" t="19"/>
          <a:stretch/>
        </p:blipFill>
        <p:spPr>
          <a:xfrm>
            <a:off x="374600" y="4604925"/>
            <a:ext cx="607352" cy="221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3"/>
          <p:cNvSpPr txBox="1"/>
          <p:nvPr/>
        </p:nvSpPr>
        <p:spPr>
          <a:xfrm>
            <a:off x="374600" y="1382475"/>
            <a:ext cx="3209700" cy="6789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rgbClr val="000000"/>
                </a:solidFill>
                <a:latin typeface="Raleway"/>
                <a:ea typeface="Raleway"/>
                <a:cs typeface="Raleway"/>
                <a:sym typeface="Raleway"/>
              </a:rPr>
              <a:t>How MikMak creates competitive advantage</a:t>
            </a:r>
            <a:endParaRPr b="1" sz="1800">
              <a:solidFill>
                <a:srgbClr val="000000"/>
              </a:solidFill>
              <a:latin typeface="Raleway"/>
              <a:ea typeface="Raleway"/>
              <a:cs typeface="Raleway"/>
              <a:sym typeface="Raleway"/>
            </a:endParaRPr>
          </a:p>
        </p:txBody>
      </p:sp>
      <p:sp>
        <p:nvSpPr>
          <p:cNvPr id="225" name="Google Shape;225;p23"/>
          <p:cNvSpPr txBox="1"/>
          <p:nvPr/>
        </p:nvSpPr>
        <p:spPr>
          <a:xfrm>
            <a:off x="374600" y="2233125"/>
            <a:ext cx="2970900" cy="15279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000">
                <a:solidFill>
                  <a:srgbClr val="000000"/>
                </a:solidFill>
                <a:latin typeface="Lato"/>
                <a:ea typeface="Lato"/>
                <a:cs typeface="Lato"/>
                <a:sym typeface="Lato"/>
              </a:rPr>
              <a:t>With MikMak Benchmark Insights, you can see how your brand stacks up against other brands in your category. </a:t>
            </a:r>
            <a:r>
              <a:rPr lang="en" sz="1000">
                <a:solidFill>
                  <a:srgbClr val="000000"/>
                </a:solidFill>
                <a:latin typeface="Lato"/>
                <a:ea typeface="Lato"/>
                <a:cs typeface="Lato"/>
                <a:sym typeface="Lato"/>
              </a:rPr>
              <a:t>More specifically, you can understand your performance and media investment relative to the competition. This allows your brand to identify new conversion opportunities and compare your performance over time to quickly understand changes and progress toward your goals.</a:t>
            </a:r>
            <a:endParaRPr sz="1000">
              <a:solidFill>
                <a:srgbClr val="000000"/>
              </a:solidFill>
              <a:latin typeface="Lato"/>
              <a:ea typeface="Lato"/>
              <a:cs typeface="Lato"/>
              <a:sym typeface="Lato"/>
            </a:endParaRPr>
          </a:p>
        </p:txBody>
      </p:sp>
      <p:pic>
        <p:nvPicPr>
          <p:cNvPr id="226" name="Google Shape;226;p23">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227" name="Google Shape;227;p23"/>
          <p:cNvSpPr/>
          <p:nvPr/>
        </p:nvSpPr>
        <p:spPr>
          <a:xfrm>
            <a:off x="374600" y="360600"/>
            <a:ext cx="2533800" cy="221700"/>
          </a:xfrm>
          <a:prstGeom prst="roundRect">
            <a:avLst>
              <a:gd fmla="val 50000" name="adj"/>
            </a:avLst>
          </a:prstGeom>
          <a:noFill/>
          <a:ln cap="flat" cmpd="sng" w="9525">
            <a:solidFill>
              <a:srgbClr val="00A6A4"/>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rgbClr val="00A6A4"/>
                </a:solidFill>
                <a:latin typeface="Lato"/>
                <a:ea typeface="Lato"/>
                <a:cs typeface="Lato"/>
                <a:sym typeface="Lato"/>
              </a:rPr>
              <a:t>Food &amp; Beverage Benchmarks and Insights - Europe</a:t>
            </a:r>
            <a:endParaRPr sz="800">
              <a:solidFill>
                <a:srgbClr val="00A6A4"/>
              </a:solidFill>
              <a:latin typeface="Lato"/>
              <a:ea typeface="Lato"/>
              <a:cs typeface="Lato"/>
              <a:sym typeface="Lato"/>
            </a:endParaRPr>
          </a:p>
        </p:txBody>
      </p:sp>
      <p:cxnSp>
        <p:nvCxnSpPr>
          <p:cNvPr id="228" name="Google Shape;228;p23"/>
          <p:cNvCxnSpPr/>
          <p:nvPr/>
        </p:nvCxnSpPr>
        <p:spPr>
          <a:xfrm>
            <a:off x="374600" y="2157638"/>
            <a:ext cx="520800" cy="0"/>
          </a:xfrm>
          <a:prstGeom prst="straightConnector1">
            <a:avLst/>
          </a:prstGeom>
          <a:noFill/>
          <a:ln cap="flat" cmpd="sng" w="9525">
            <a:solidFill>
              <a:srgbClr val="000000"/>
            </a:solidFill>
            <a:prstDash val="solid"/>
            <a:round/>
            <a:headEnd len="med" w="med" type="none"/>
            <a:tailEnd len="med" w="med" type="none"/>
          </a:ln>
        </p:spPr>
      </p:cxnSp>
      <p:pic>
        <p:nvPicPr>
          <p:cNvPr id="229" name="Google Shape;229;p23"/>
          <p:cNvPicPr preferRelativeResize="0"/>
          <p:nvPr/>
        </p:nvPicPr>
        <p:blipFill rotWithShape="1">
          <a:blip r:embed="rId5">
            <a:alphaModFix/>
          </a:blip>
          <a:srcRect b="0" l="19350" r="22169" t="0"/>
          <a:stretch/>
        </p:blipFill>
        <p:spPr>
          <a:xfrm>
            <a:off x="3796725" y="0"/>
            <a:ext cx="5347277" cy="5143500"/>
          </a:xfrm>
          <a:prstGeom prst="rect">
            <a:avLst/>
          </a:prstGeom>
          <a:noFill/>
          <a:ln>
            <a:noFill/>
          </a:ln>
        </p:spPr>
      </p:pic>
      <p:sp>
        <p:nvSpPr>
          <p:cNvPr id="230" name="Google Shape;230;p23"/>
          <p:cNvSpPr/>
          <p:nvPr/>
        </p:nvSpPr>
        <p:spPr>
          <a:xfrm>
            <a:off x="3796725" y="0"/>
            <a:ext cx="5347200" cy="5143500"/>
          </a:xfrm>
          <a:prstGeom prst="rect">
            <a:avLst/>
          </a:prstGeom>
          <a:solidFill>
            <a:srgbClr val="201559">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231" name="Google Shape;231;p23"/>
          <p:cNvSpPr/>
          <p:nvPr/>
        </p:nvSpPr>
        <p:spPr>
          <a:xfrm>
            <a:off x="4598063" y="1267775"/>
            <a:ext cx="3744600" cy="2313900"/>
          </a:xfrm>
          <a:prstGeom prst="roundRect">
            <a:avLst>
              <a:gd fmla="val 3597" name="adj"/>
            </a:avLst>
          </a:prstGeom>
          <a:solidFill>
            <a:srgbClr val="25065A"/>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3"/>
          <p:cNvSpPr txBox="1"/>
          <p:nvPr/>
        </p:nvSpPr>
        <p:spPr>
          <a:xfrm>
            <a:off x="4846188" y="2267700"/>
            <a:ext cx="3209700" cy="112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Lato"/>
                <a:ea typeface="Lato"/>
                <a:cs typeface="Lato"/>
                <a:sym typeface="Lato"/>
              </a:rPr>
              <a:t>“</a:t>
            </a:r>
            <a:r>
              <a:rPr lang="en" sz="1000">
                <a:solidFill>
                  <a:srgbClr val="FFFFFF"/>
                </a:solidFill>
                <a:latin typeface="Lato"/>
                <a:ea typeface="Lato"/>
                <a:cs typeface="Lato"/>
                <a:sym typeface="Lato"/>
              </a:rPr>
              <a:t>I think a lot of people are still looking at eComm as something that is out there, but it's very much in the shoppers’ behavior today</a:t>
            </a:r>
            <a:r>
              <a:rPr lang="en" sz="1000">
                <a:solidFill>
                  <a:srgbClr val="FFFFFF"/>
                </a:solidFill>
                <a:latin typeface="Lato"/>
                <a:ea typeface="Lato"/>
                <a:cs typeface="Lato"/>
                <a:sym typeface="Lato"/>
              </a:rPr>
              <a:t>”</a:t>
            </a:r>
            <a:endParaRPr sz="1000">
              <a:solidFill>
                <a:srgbClr val="FFFFFF"/>
              </a:solidFill>
              <a:latin typeface="Lato"/>
              <a:ea typeface="Lato"/>
              <a:cs typeface="Lato"/>
              <a:sym typeface="Lato"/>
            </a:endParaRPr>
          </a:p>
          <a:p>
            <a:pPr indent="0" lvl="0" marL="0" rtl="0" algn="l">
              <a:spcBef>
                <a:spcPts val="0"/>
              </a:spcBef>
              <a:spcAft>
                <a:spcPts val="0"/>
              </a:spcAft>
              <a:buNone/>
            </a:pPr>
            <a:r>
              <a:t/>
            </a:r>
            <a:endParaRPr sz="1000">
              <a:solidFill>
                <a:srgbClr val="FFFFFF"/>
              </a:solidFill>
              <a:latin typeface="Lato"/>
              <a:ea typeface="Lato"/>
              <a:cs typeface="Lato"/>
              <a:sym typeface="Lato"/>
            </a:endParaRPr>
          </a:p>
          <a:p>
            <a:pPr indent="0" lvl="0" marL="0" rtl="0" algn="l">
              <a:spcBef>
                <a:spcPts val="0"/>
              </a:spcBef>
              <a:spcAft>
                <a:spcPts val="0"/>
              </a:spcAft>
              <a:buNone/>
            </a:pPr>
            <a:r>
              <a:rPr b="1" lang="en" sz="1100">
                <a:solidFill>
                  <a:srgbClr val="FFFFFF"/>
                </a:solidFill>
                <a:latin typeface="Lato"/>
                <a:ea typeface="Lato"/>
                <a:cs typeface="Lato"/>
                <a:sym typeface="Lato"/>
              </a:rPr>
              <a:t>- </a:t>
            </a:r>
            <a:r>
              <a:rPr b="1" lang="en" sz="1100">
                <a:solidFill>
                  <a:srgbClr val="FFFFFF"/>
                </a:solidFill>
                <a:latin typeface="Lato"/>
                <a:ea typeface="Lato"/>
                <a:cs typeface="Lato"/>
                <a:sym typeface="Lato"/>
              </a:rPr>
              <a:t>Marie-Jeanne Matei</a:t>
            </a:r>
            <a:endParaRPr b="1" sz="1100">
              <a:solidFill>
                <a:srgbClr val="FFFFFF"/>
              </a:solidFill>
              <a:latin typeface="Lato"/>
              <a:ea typeface="Lato"/>
              <a:cs typeface="Lato"/>
              <a:sym typeface="Lato"/>
            </a:endParaRPr>
          </a:p>
          <a:p>
            <a:pPr indent="0" lvl="0" marL="0" rtl="0" algn="l">
              <a:spcBef>
                <a:spcPts val="0"/>
              </a:spcBef>
              <a:spcAft>
                <a:spcPts val="0"/>
              </a:spcAft>
              <a:buNone/>
            </a:pPr>
            <a:r>
              <a:rPr lang="en" sz="1000">
                <a:solidFill>
                  <a:srgbClr val="FFFFFF"/>
                </a:solidFill>
                <a:latin typeface="Lato"/>
                <a:ea typeface="Lato"/>
                <a:cs typeface="Lato"/>
                <a:sym typeface="Lato"/>
              </a:rPr>
              <a:t>Vice President of eCommerce, Ferrero</a:t>
            </a:r>
            <a:endParaRPr sz="1000">
              <a:solidFill>
                <a:srgbClr val="FFFFFF"/>
              </a:solidFill>
              <a:latin typeface="Lato"/>
              <a:ea typeface="Lato"/>
              <a:cs typeface="Lato"/>
              <a:sym typeface="Lato"/>
            </a:endParaRPr>
          </a:p>
        </p:txBody>
      </p:sp>
      <p:pic>
        <p:nvPicPr>
          <p:cNvPr id="233" name="Google Shape;233;p23"/>
          <p:cNvPicPr preferRelativeResize="0"/>
          <p:nvPr/>
        </p:nvPicPr>
        <p:blipFill rotWithShape="1">
          <a:blip r:embed="rId6">
            <a:alphaModFix/>
          </a:blip>
          <a:srcRect b="34249" l="9271" r="3673" t="13275"/>
          <a:stretch/>
        </p:blipFill>
        <p:spPr>
          <a:xfrm>
            <a:off x="4598063" y="1502975"/>
            <a:ext cx="2024723" cy="639075"/>
          </a:xfrm>
          <a:prstGeom prst="rect">
            <a:avLst/>
          </a:prstGeom>
          <a:noFill/>
          <a:ln>
            <a:noFill/>
          </a:ln>
        </p:spPr>
      </p:pic>
      <p:sp>
        <p:nvSpPr>
          <p:cNvPr id="234" name="Google Shape;234;p23">
            <a:hlinkClick r:id="rId7"/>
          </p:cNvPr>
          <p:cNvSpPr/>
          <p:nvPr/>
        </p:nvSpPr>
        <p:spPr>
          <a:xfrm>
            <a:off x="6974313" y="1706975"/>
            <a:ext cx="1081500" cy="270900"/>
          </a:xfrm>
          <a:prstGeom prst="roundRect">
            <a:avLst>
              <a:gd fmla="val 50000" name="adj"/>
            </a:avLst>
          </a:prstGeom>
          <a:solidFill>
            <a:srgbClr val="2FC5C6"/>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800">
                <a:solidFill>
                  <a:schemeClr val="lt1"/>
                </a:solidFill>
                <a:uFill>
                  <a:noFill/>
                </a:uFill>
                <a:latin typeface="Raleway"/>
                <a:ea typeface="Raleway"/>
                <a:cs typeface="Raleway"/>
                <a:sym typeface="Raleway"/>
                <a:hlinkClick r:id="rId8">
                  <a:extLst>
                    <a:ext uri="{A12FA001-AC4F-418D-AE19-62706E023703}">
                      <ahyp:hlinkClr val="tx"/>
                    </a:ext>
                  </a:extLst>
                </a:hlinkClick>
              </a:rPr>
              <a:t>LISTEN HERE</a:t>
            </a:r>
            <a:endParaRPr b="1" sz="800">
              <a:solidFill>
                <a:schemeClr val="lt1"/>
              </a:solidFill>
              <a:latin typeface="Raleway"/>
              <a:ea typeface="Raleway"/>
              <a:cs typeface="Raleway"/>
              <a:sym typeface="Raleway"/>
            </a:endParaRPr>
          </a:p>
        </p:txBody>
      </p:sp>
      <p:pic>
        <p:nvPicPr>
          <p:cNvPr id="235" name="Google Shape;235;p23"/>
          <p:cNvPicPr preferRelativeResize="0"/>
          <p:nvPr/>
        </p:nvPicPr>
        <p:blipFill>
          <a:blip r:embed="rId9">
            <a:alphaModFix/>
          </a:blip>
          <a:stretch>
            <a:fillRect/>
          </a:stretch>
        </p:blipFill>
        <p:spPr>
          <a:xfrm>
            <a:off x="7070213" y="1766775"/>
            <a:ext cx="151275" cy="151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39" name="Shape 239"/>
        <p:cNvGrpSpPr/>
        <p:nvPr/>
      </p:nvGrpSpPr>
      <p:grpSpPr>
        <a:xfrm>
          <a:off x="0" y="0"/>
          <a:ext cx="0" cy="0"/>
          <a:chOff x="0" y="0"/>
          <a:chExt cx="0" cy="0"/>
        </a:xfrm>
      </p:grpSpPr>
      <p:sp>
        <p:nvSpPr>
          <p:cNvPr id="240" name="Google Shape;240;p24"/>
          <p:cNvSpPr/>
          <p:nvPr/>
        </p:nvSpPr>
        <p:spPr>
          <a:xfrm>
            <a:off x="3940000" y="0"/>
            <a:ext cx="5204100" cy="5143500"/>
          </a:xfrm>
          <a:prstGeom prst="rect">
            <a:avLst/>
          </a:prstGeom>
          <a:solidFill>
            <a:schemeClr val="lt2"/>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241" name="Google Shape;241;p24"/>
          <p:cNvSpPr txBox="1"/>
          <p:nvPr/>
        </p:nvSpPr>
        <p:spPr>
          <a:xfrm>
            <a:off x="374600" y="714850"/>
            <a:ext cx="2856300" cy="682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000">
                <a:solidFill>
                  <a:schemeClr val="lt1"/>
                </a:solidFill>
                <a:latin typeface="Raleway"/>
                <a:ea typeface="Raleway"/>
                <a:cs typeface="Raleway"/>
                <a:sym typeface="Raleway"/>
              </a:rPr>
              <a:t>Strengthen Retailer Partnerships</a:t>
            </a:r>
            <a:endParaRPr b="1" sz="2000">
              <a:solidFill>
                <a:schemeClr val="lt1"/>
              </a:solidFill>
              <a:latin typeface="Raleway"/>
              <a:ea typeface="Raleway"/>
              <a:cs typeface="Raleway"/>
              <a:sym typeface="Raleway"/>
            </a:endParaRPr>
          </a:p>
        </p:txBody>
      </p:sp>
      <p:sp>
        <p:nvSpPr>
          <p:cNvPr id="242" name="Google Shape;242;p24"/>
          <p:cNvSpPr txBox="1"/>
          <p:nvPr/>
        </p:nvSpPr>
        <p:spPr>
          <a:xfrm>
            <a:off x="374600" y="419650"/>
            <a:ext cx="2856300" cy="295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lt1"/>
                </a:solidFill>
                <a:latin typeface="Raleway"/>
                <a:ea typeface="Raleway"/>
                <a:cs typeface="Raleway"/>
                <a:sym typeface="Raleway"/>
              </a:rPr>
              <a:t>Accelerate Sales &amp; Market Share</a:t>
            </a:r>
            <a:endParaRPr>
              <a:solidFill>
                <a:schemeClr val="lt1"/>
              </a:solidFill>
              <a:latin typeface="Raleway"/>
              <a:ea typeface="Raleway"/>
              <a:cs typeface="Raleway"/>
              <a:sym typeface="Raleway"/>
            </a:endParaRPr>
          </a:p>
        </p:txBody>
      </p:sp>
      <p:cxnSp>
        <p:nvCxnSpPr>
          <p:cNvPr id="243" name="Google Shape;243;p24"/>
          <p:cNvCxnSpPr/>
          <p:nvPr/>
        </p:nvCxnSpPr>
        <p:spPr>
          <a:xfrm>
            <a:off x="374600" y="1515213"/>
            <a:ext cx="520800" cy="0"/>
          </a:xfrm>
          <a:prstGeom prst="straightConnector1">
            <a:avLst/>
          </a:prstGeom>
          <a:noFill/>
          <a:ln cap="flat" cmpd="sng" w="9525">
            <a:solidFill>
              <a:schemeClr val="lt1"/>
            </a:solidFill>
            <a:prstDash val="solid"/>
            <a:round/>
            <a:headEnd len="med" w="med" type="none"/>
            <a:tailEnd len="med" w="med" type="none"/>
          </a:ln>
        </p:spPr>
      </p:cxnSp>
      <p:sp>
        <p:nvSpPr>
          <p:cNvPr id="244" name="Google Shape;244;p24"/>
          <p:cNvSpPr txBox="1"/>
          <p:nvPr/>
        </p:nvSpPr>
        <p:spPr>
          <a:xfrm>
            <a:off x="374600" y="1605725"/>
            <a:ext cx="3393600" cy="30936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000">
                <a:solidFill>
                  <a:schemeClr val="lt1"/>
                </a:solidFill>
                <a:latin typeface="Lato"/>
                <a:ea typeface="Lato"/>
                <a:cs typeface="Lato"/>
                <a:sym typeface="Lato"/>
              </a:rPr>
              <a:t>Using proprietary, retailer-specific consumer insights in joint planning discussions with retailers can help unlock shelf space and media value.</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b="1" lang="en" sz="1200">
                <a:solidFill>
                  <a:schemeClr val="lt1"/>
                </a:solidFill>
                <a:latin typeface="Lato"/>
                <a:ea typeface="Lato"/>
                <a:cs typeface="Lato"/>
                <a:sym typeface="Lato"/>
              </a:rPr>
              <a:t>Tesco is the top retailer for Food &amp; Beverage shoppers in the UK, and Intermarché in France.</a:t>
            </a:r>
            <a:endParaRPr b="1" sz="12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000">
                <a:solidFill>
                  <a:schemeClr val="lt1"/>
                </a:solidFill>
                <a:latin typeface="Lato"/>
                <a:ea typeface="Lato"/>
                <a:cs typeface="Lato"/>
                <a:sym typeface="Lato"/>
              </a:rPr>
              <a:t>Right now, in the UK, among the Top 5 Food &amp; Beverage retailers, Tesco is driving the most in-market traffic, with 29.0 percent share of Purchase Intent Clicks. Sainsbury’s and Asda are second and third with 20.5 percent and 14.2 percent, respectively. Morrisons and Ocado round out the Top 5 retailers at 10.9 and 10.3 percent.  </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000">
                <a:solidFill>
                  <a:schemeClr val="lt1"/>
                </a:solidFill>
                <a:latin typeface="Lato"/>
                <a:ea typeface="Lato"/>
                <a:cs typeface="Lato"/>
                <a:sym typeface="Lato"/>
              </a:rPr>
              <a:t>In France, we see Intermarché in the first position with 20.2 percent share of Purchase Intent Clicks. Carrefour Drive is in second position with 13.9 percent. The next three positions are shared fairly equally by Courses U at 5.0 percent, Amazon at 4.0 percent and Franprix at 2.8 percent.</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solidFill>
                <a:schemeClr val="lt1"/>
              </a:solidFill>
              <a:latin typeface="Lato"/>
              <a:ea typeface="Lato"/>
              <a:cs typeface="Lato"/>
              <a:sym typeface="Lato"/>
            </a:endParaRPr>
          </a:p>
        </p:txBody>
      </p:sp>
      <p:sp>
        <p:nvSpPr>
          <p:cNvPr id="245" name="Google Shape;245;p24"/>
          <p:cNvSpPr txBox="1"/>
          <p:nvPr/>
        </p:nvSpPr>
        <p:spPr>
          <a:xfrm>
            <a:off x="4285950" y="419650"/>
            <a:ext cx="4618500" cy="948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lang="en" sz="1000">
                <a:latin typeface="Lato"/>
                <a:ea typeface="Lato"/>
                <a:cs typeface="Lato"/>
                <a:sym typeface="Lato"/>
              </a:rPr>
              <a:t>It is important to note that brands can decide to give more visibility in their branding to specific retailer partners with whom they have the best collaboration and results, and who also share more data insights on sales conversions.</a:t>
            </a:r>
            <a:endParaRPr sz="1000">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000">
                <a:latin typeface="Lato"/>
                <a:ea typeface="Lato"/>
                <a:cs typeface="Lato"/>
                <a:sym typeface="Lato"/>
              </a:rPr>
              <a:t>On the MikMak Platform,  retailers can easily improve their references in collaboration with supplier brands, to strengthen their performance.</a:t>
            </a:r>
            <a:endParaRPr sz="1000">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latin typeface="Lato"/>
              <a:ea typeface="Lato"/>
              <a:cs typeface="Lato"/>
              <a:sym typeface="Lato"/>
            </a:endParaRPr>
          </a:p>
        </p:txBody>
      </p:sp>
      <p:sp>
        <p:nvSpPr>
          <p:cNvPr id="246" name="Google Shape;246;p24"/>
          <p:cNvSpPr txBox="1"/>
          <p:nvPr/>
        </p:nvSpPr>
        <p:spPr>
          <a:xfrm>
            <a:off x="4285950" y="1462225"/>
            <a:ext cx="453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Raleway"/>
                <a:ea typeface="Raleway"/>
                <a:cs typeface="Raleway"/>
                <a:sym typeface="Raleway"/>
              </a:rPr>
              <a:t>Top 5 Retailers by Share of Purchase Intent Clicks</a:t>
            </a:r>
            <a:endParaRPr b="1" sz="1200">
              <a:latin typeface="Raleway"/>
              <a:ea typeface="Raleway"/>
              <a:cs typeface="Raleway"/>
              <a:sym typeface="Raleway"/>
            </a:endParaRPr>
          </a:p>
        </p:txBody>
      </p:sp>
      <p:sp>
        <p:nvSpPr>
          <p:cNvPr id="247" name="Google Shape;247;p24"/>
          <p:cNvSpPr/>
          <p:nvPr/>
        </p:nvSpPr>
        <p:spPr>
          <a:xfrm>
            <a:off x="5051188" y="2011475"/>
            <a:ext cx="593100" cy="221700"/>
          </a:xfrm>
          <a:prstGeom prst="roundRect">
            <a:avLst>
              <a:gd fmla="val 50000" name="adj"/>
            </a:avLst>
          </a:prstGeom>
          <a:solidFill>
            <a:schemeClr val="dk2"/>
          </a:solidFill>
          <a:ln cap="flat" cmpd="sng" w="9525">
            <a:solidFill>
              <a:srgbClr val="00A6A4"/>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b="1" lang="en" sz="900">
                <a:solidFill>
                  <a:schemeClr val="lt1"/>
                </a:solidFill>
                <a:latin typeface="Lato"/>
                <a:ea typeface="Lato"/>
                <a:cs typeface="Lato"/>
                <a:sym typeface="Lato"/>
              </a:rPr>
              <a:t>UK</a:t>
            </a:r>
            <a:endParaRPr b="1" sz="900">
              <a:solidFill>
                <a:schemeClr val="lt1"/>
              </a:solidFill>
              <a:latin typeface="Lato"/>
              <a:ea typeface="Lato"/>
              <a:cs typeface="Lato"/>
              <a:sym typeface="Lato"/>
            </a:endParaRPr>
          </a:p>
        </p:txBody>
      </p:sp>
      <p:sp>
        <p:nvSpPr>
          <p:cNvPr id="248" name="Google Shape;248;p24"/>
          <p:cNvSpPr/>
          <p:nvPr/>
        </p:nvSpPr>
        <p:spPr>
          <a:xfrm>
            <a:off x="7428663" y="2011475"/>
            <a:ext cx="593100" cy="221700"/>
          </a:xfrm>
          <a:prstGeom prst="roundRect">
            <a:avLst>
              <a:gd fmla="val 50000" name="adj"/>
            </a:avLst>
          </a:prstGeom>
          <a:solidFill>
            <a:schemeClr val="dk2"/>
          </a:solidFill>
          <a:ln cap="flat" cmpd="sng" w="9525">
            <a:solidFill>
              <a:srgbClr val="00A6A4"/>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b="1" lang="en" sz="900">
                <a:solidFill>
                  <a:schemeClr val="lt1"/>
                </a:solidFill>
                <a:latin typeface="Lato"/>
                <a:ea typeface="Lato"/>
                <a:cs typeface="Lato"/>
                <a:sym typeface="Lato"/>
              </a:rPr>
              <a:t>FR</a:t>
            </a:r>
            <a:endParaRPr b="1" sz="900">
              <a:solidFill>
                <a:schemeClr val="lt1"/>
              </a:solidFill>
              <a:latin typeface="Lato"/>
              <a:ea typeface="Lato"/>
              <a:cs typeface="Lato"/>
              <a:sym typeface="Lato"/>
            </a:endParaRPr>
          </a:p>
        </p:txBody>
      </p:sp>
      <p:pic>
        <p:nvPicPr>
          <p:cNvPr id="249" name="Google Shape;249;p24"/>
          <p:cNvPicPr preferRelativeResize="0"/>
          <p:nvPr/>
        </p:nvPicPr>
        <p:blipFill>
          <a:blip r:embed="rId3">
            <a:alphaModFix/>
          </a:blip>
          <a:stretch>
            <a:fillRect/>
          </a:stretch>
        </p:blipFill>
        <p:spPr>
          <a:xfrm>
            <a:off x="4285950" y="2479950"/>
            <a:ext cx="2123575" cy="2131474"/>
          </a:xfrm>
          <a:prstGeom prst="rect">
            <a:avLst/>
          </a:prstGeom>
          <a:noFill/>
          <a:ln>
            <a:noFill/>
          </a:ln>
        </p:spPr>
      </p:pic>
      <p:pic>
        <p:nvPicPr>
          <p:cNvPr id="250" name="Google Shape;250;p24"/>
          <p:cNvPicPr preferRelativeResize="0"/>
          <p:nvPr/>
        </p:nvPicPr>
        <p:blipFill>
          <a:blip r:embed="rId4">
            <a:alphaModFix/>
          </a:blip>
          <a:stretch>
            <a:fillRect/>
          </a:stretch>
        </p:blipFill>
        <p:spPr>
          <a:xfrm>
            <a:off x="6663438" y="2479950"/>
            <a:ext cx="2123576" cy="21235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5"/>
          <p:cNvSpPr txBox="1"/>
          <p:nvPr/>
        </p:nvSpPr>
        <p:spPr>
          <a:xfrm>
            <a:off x="374600" y="1299550"/>
            <a:ext cx="3588900" cy="6789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rgbClr val="000000"/>
                </a:solidFill>
                <a:latin typeface="Raleway"/>
                <a:ea typeface="Raleway"/>
                <a:cs typeface="Raleway"/>
                <a:sym typeface="Raleway"/>
              </a:rPr>
              <a:t>How MikMak helps brands strengthen retailer partnerships</a:t>
            </a:r>
            <a:endParaRPr b="1" sz="1800">
              <a:solidFill>
                <a:srgbClr val="000000"/>
              </a:solidFill>
              <a:latin typeface="Raleway"/>
              <a:ea typeface="Raleway"/>
              <a:cs typeface="Raleway"/>
              <a:sym typeface="Raleway"/>
            </a:endParaRPr>
          </a:p>
        </p:txBody>
      </p:sp>
      <p:sp>
        <p:nvSpPr>
          <p:cNvPr id="256" name="Google Shape;256;p25"/>
          <p:cNvSpPr txBox="1"/>
          <p:nvPr/>
        </p:nvSpPr>
        <p:spPr>
          <a:xfrm>
            <a:off x="374600" y="2093088"/>
            <a:ext cx="3644100" cy="15861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rgbClr val="000000"/>
                </a:solidFill>
                <a:latin typeface="Lato"/>
                <a:ea typeface="Lato"/>
                <a:cs typeface="Lato"/>
                <a:sym typeface="Lato"/>
              </a:rPr>
              <a:t>Do you know if your media investment resulted in a purchase? If so, what was in that cart? This is where MikMak Sales Insights’ closed-loop attribution, or the ability to tie granular consumer touchpoints like platform and campaign all the way through to purchase, comes in. Drive business impact and accelerate your eCommerce growth by gaining visibility into your consumers’ shopping journey, all the way through purchases at select retailers.</a:t>
            </a:r>
            <a:endParaRPr sz="1100">
              <a:solidFill>
                <a:srgbClr val="000000"/>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100">
              <a:solidFill>
                <a:srgbClr val="000000"/>
              </a:solidFill>
              <a:latin typeface="Lato"/>
              <a:ea typeface="Lato"/>
              <a:cs typeface="Lato"/>
              <a:sym typeface="Lato"/>
            </a:endParaRPr>
          </a:p>
        </p:txBody>
      </p:sp>
      <p:cxnSp>
        <p:nvCxnSpPr>
          <p:cNvPr id="257" name="Google Shape;257;p25"/>
          <p:cNvCxnSpPr/>
          <p:nvPr/>
        </p:nvCxnSpPr>
        <p:spPr>
          <a:xfrm>
            <a:off x="374600" y="2042938"/>
            <a:ext cx="520800" cy="0"/>
          </a:xfrm>
          <a:prstGeom prst="straightConnector1">
            <a:avLst/>
          </a:prstGeom>
          <a:noFill/>
          <a:ln cap="flat" cmpd="sng" w="9525">
            <a:solidFill>
              <a:srgbClr val="000000"/>
            </a:solidFill>
            <a:prstDash val="solid"/>
            <a:round/>
            <a:headEnd len="med" w="med" type="none"/>
            <a:tailEnd len="med" w="med" type="none"/>
          </a:ln>
        </p:spPr>
      </p:cxnSp>
      <p:pic>
        <p:nvPicPr>
          <p:cNvPr id="258" name="Google Shape;258;p25">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259" name="Google Shape;259;p25"/>
          <p:cNvSpPr/>
          <p:nvPr/>
        </p:nvSpPr>
        <p:spPr>
          <a:xfrm>
            <a:off x="374600" y="360600"/>
            <a:ext cx="2533800" cy="221700"/>
          </a:xfrm>
          <a:prstGeom prst="roundRect">
            <a:avLst>
              <a:gd fmla="val 50000" name="adj"/>
            </a:avLst>
          </a:prstGeom>
          <a:noFill/>
          <a:ln cap="flat" cmpd="sng" w="9525">
            <a:solidFill>
              <a:srgbClr val="00A6A4"/>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rgbClr val="00A6A4"/>
                </a:solidFill>
                <a:latin typeface="Lato"/>
                <a:ea typeface="Lato"/>
                <a:cs typeface="Lato"/>
                <a:sym typeface="Lato"/>
              </a:rPr>
              <a:t>Food &amp; Beverage Benchmarks and Insights - Europe</a:t>
            </a:r>
            <a:endParaRPr sz="800">
              <a:solidFill>
                <a:srgbClr val="00A6A4"/>
              </a:solidFill>
              <a:latin typeface="Lato"/>
              <a:ea typeface="Lato"/>
              <a:cs typeface="Lato"/>
              <a:sym typeface="Lato"/>
            </a:endParaRPr>
          </a:p>
        </p:txBody>
      </p:sp>
      <p:pic>
        <p:nvPicPr>
          <p:cNvPr id="260" name="Google Shape;260;p25"/>
          <p:cNvPicPr preferRelativeResize="0"/>
          <p:nvPr/>
        </p:nvPicPr>
        <p:blipFill rotWithShape="1">
          <a:blip r:embed="rId5">
            <a:alphaModFix/>
          </a:blip>
          <a:srcRect b="0" l="19522" r="19528" t="0"/>
          <a:stretch/>
        </p:blipFill>
        <p:spPr>
          <a:xfrm>
            <a:off x="4441500" y="0"/>
            <a:ext cx="4702498" cy="5143501"/>
          </a:xfrm>
          <a:prstGeom prst="rect">
            <a:avLst/>
          </a:prstGeom>
          <a:noFill/>
          <a:ln>
            <a:noFill/>
          </a:ln>
        </p:spPr>
      </p:pic>
      <p:sp>
        <p:nvSpPr>
          <p:cNvPr id="261" name="Google Shape;261;p25"/>
          <p:cNvSpPr/>
          <p:nvPr/>
        </p:nvSpPr>
        <p:spPr>
          <a:xfrm>
            <a:off x="4441500" y="0"/>
            <a:ext cx="4702500" cy="5143500"/>
          </a:xfrm>
          <a:prstGeom prst="rect">
            <a:avLst/>
          </a:prstGeom>
          <a:solidFill>
            <a:srgbClr val="201559">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262" name="Google Shape;262;p25"/>
          <p:cNvSpPr/>
          <p:nvPr/>
        </p:nvSpPr>
        <p:spPr>
          <a:xfrm>
            <a:off x="4920450" y="1138975"/>
            <a:ext cx="3744600" cy="2597400"/>
          </a:xfrm>
          <a:prstGeom prst="roundRect">
            <a:avLst>
              <a:gd fmla="val 2654" name="adj"/>
            </a:avLst>
          </a:prstGeom>
          <a:solidFill>
            <a:srgbClr val="25065A"/>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3" name="Google Shape;263;p25"/>
          <p:cNvPicPr preferRelativeResize="0"/>
          <p:nvPr/>
        </p:nvPicPr>
        <p:blipFill rotWithShape="1">
          <a:blip r:embed="rId6">
            <a:alphaModFix/>
          </a:blip>
          <a:srcRect b="34249" l="9271" r="3673" t="13275"/>
          <a:stretch/>
        </p:blipFill>
        <p:spPr>
          <a:xfrm>
            <a:off x="4920450" y="1392700"/>
            <a:ext cx="2024723" cy="639075"/>
          </a:xfrm>
          <a:prstGeom prst="rect">
            <a:avLst/>
          </a:prstGeom>
          <a:noFill/>
          <a:ln>
            <a:noFill/>
          </a:ln>
        </p:spPr>
      </p:pic>
      <p:sp>
        <p:nvSpPr>
          <p:cNvPr id="264" name="Google Shape;264;p25"/>
          <p:cNvSpPr txBox="1"/>
          <p:nvPr/>
        </p:nvSpPr>
        <p:spPr>
          <a:xfrm>
            <a:off x="5141550" y="2222875"/>
            <a:ext cx="3302400" cy="127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Lato"/>
                <a:ea typeface="Lato"/>
                <a:cs typeface="Lato"/>
                <a:sym typeface="Lato"/>
              </a:rPr>
              <a:t>“</a:t>
            </a:r>
            <a:r>
              <a:rPr lang="en" sz="1000">
                <a:solidFill>
                  <a:srgbClr val="FFFFFF"/>
                </a:solidFill>
                <a:latin typeface="Lato"/>
                <a:ea typeface="Lato"/>
                <a:cs typeface="Lato"/>
                <a:sym typeface="Lato"/>
              </a:rPr>
              <a:t>I think the world has shown through Google, Facebook, or any other marketplace or platform, by sharing more data they end up growing. Companies are realizing it, it's just a state of journey.</a:t>
            </a:r>
            <a:r>
              <a:rPr lang="en" sz="1000">
                <a:solidFill>
                  <a:srgbClr val="FFFFFF"/>
                </a:solidFill>
                <a:latin typeface="Lato"/>
                <a:ea typeface="Lato"/>
                <a:cs typeface="Lato"/>
                <a:sym typeface="Lato"/>
              </a:rPr>
              <a:t>”</a:t>
            </a:r>
            <a:endParaRPr sz="1000">
              <a:solidFill>
                <a:srgbClr val="FFFFFF"/>
              </a:solidFill>
              <a:latin typeface="Lato"/>
              <a:ea typeface="Lato"/>
              <a:cs typeface="Lato"/>
              <a:sym typeface="Lato"/>
            </a:endParaRPr>
          </a:p>
          <a:p>
            <a:pPr indent="0" lvl="0" marL="0" rtl="0" algn="l">
              <a:spcBef>
                <a:spcPts val="0"/>
              </a:spcBef>
              <a:spcAft>
                <a:spcPts val="0"/>
              </a:spcAft>
              <a:buNone/>
            </a:pPr>
            <a:r>
              <a:t/>
            </a:r>
            <a:endParaRPr sz="1000">
              <a:solidFill>
                <a:srgbClr val="FFFFFF"/>
              </a:solidFill>
              <a:latin typeface="Lato"/>
              <a:ea typeface="Lato"/>
              <a:cs typeface="Lato"/>
              <a:sym typeface="Lato"/>
            </a:endParaRPr>
          </a:p>
          <a:p>
            <a:pPr indent="0" lvl="0" marL="0" rtl="0" algn="l">
              <a:spcBef>
                <a:spcPts val="0"/>
              </a:spcBef>
              <a:spcAft>
                <a:spcPts val="0"/>
              </a:spcAft>
              <a:buNone/>
            </a:pPr>
            <a:r>
              <a:rPr b="1" lang="en" sz="1100">
                <a:solidFill>
                  <a:srgbClr val="FFFFFF"/>
                </a:solidFill>
                <a:latin typeface="Lato"/>
                <a:ea typeface="Lato"/>
                <a:cs typeface="Lato"/>
                <a:sym typeface="Lato"/>
              </a:rPr>
              <a:t>- </a:t>
            </a:r>
            <a:r>
              <a:rPr b="1" lang="en" sz="1100">
                <a:solidFill>
                  <a:srgbClr val="FFFFFF"/>
                </a:solidFill>
                <a:latin typeface="Lato"/>
                <a:ea typeface="Lato"/>
                <a:cs typeface="Lato"/>
                <a:sym typeface="Lato"/>
              </a:rPr>
              <a:t>Tony Navin</a:t>
            </a:r>
            <a:endParaRPr b="1" sz="1100">
              <a:solidFill>
                <a:srgbClr val="FFFFFF"/>
              </a:solidFill>
              <a:latin typeface="Lato"/>
              <a:ea typeface="Lato"/>
              <a:cs typeface="Lato"/>
              <a:sym typeface="Lato"/>
            </a:endParaRPr>
          </a:p>
          <a:p>
            <a:pPr indent="0" lvl="0" marL="0" rtl="0" algn="l">
              <a:spcBef>
                <a:spcPts val="0"/>
              </a:spcBef>
              <a:spcAft>
                <a:spcPts val="0"/>
              </a:spcAft>
              <a:buNone/>
            </a:pPr>
            <a:r>
              <a:rPr lang="en" sz="1000">
                <a:solidFill>
                  <a:srgbClr val="FFFFFF"/>
                </a:solidFill>
                <a:latin typeface="Lato"/>
                <a:ea typeface="Lato"/>
                <a:cs typeface="Lato"/>
                <a:sym typeface="Lato"/>
              </a:rPr>
              <a:t>Director eCommerce, International, Kraft Heinz</a:t>
            </a:r>
            <a:endParaRPr sz="1000">
              <a:solidFill>
                <a:srgbClr val="FFFFFF"/>
              </a:solidFill>
              <a:latin typeface="Lato"/>
              <a:ea typeface="Lato"/>
              <a:cs typeface="Lato"/>
              <a:sym typeface="Lato"/>
            </a:endParaRPr>
          </a:p>
        </p:txBody>
      </p:sp>
      <p:sp>
        <p:nvSpPr>
          <p:cNvPr id="265" name="Google Shape;265;p25">
            <a:hlinkClick r:id="rId7"/>
          </p:cNvPr>
          <p:cNvSpPr/>
          <p:nvPr/>
        </p:nvSpPr>
        <p:spPr>
          <a:xfrm>
            <a:off x="7278300" y="1596688"/>
            <a:ext cx="1081500" cy="270900"/>
          </a:xfrm>
          <a:prstGeom prst="roundRect">
            <a:avLst>
              <a:gd fmla="val 50000" name="adj"/>
            </a:avLst>
          </a:prstGeom>
          <a:solidFill>
            <a:srgbClr val="2FC5C6"/>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800">
                <a:solidFill>
                  <a:schemeClr val="lt1"/>
                </a:solidFill>
                <a:uFill>
                  <a:noFill/>
                </a:uFill>
                <a:latin typeface="Raleway"/>
                <a:ea typeface="Raleway"/>
                <a:cs typeface="Raleway"/>
                <a:sym typeface="Raleway"/>
                <a:hlinkClick r:id="rId8">
                  <a:extLst>
                    <a:ext uri="{A12FA001-AC4F-418D-AE19-62706E023703}">
                      <ahyp:hlinkClr val="tx"/>
                    </a:ext>
                  </a:extLst>
                </a:hlinkClick>
              </a:rPr>
              <a:t>LISTEN HERE</a:t>
            </a:r>
            <a:endParaRPr b="1" sz="800">
              <a:solidFill>
                <a:schemeClr val="lt1"/>
              </a:solidFill>
              <a:latin typeface="Raleway"/>
              <a:ea typeface="Raleway"/>
              <a:cs typeface="Raleway"/>
              <a:sym typeface="Raleway"/>
            </a:endParaRPr>
          </a:p>
        </p:txBody>
      </p:sp>
      <p:pic>
        <p:nvPicPr>
          <p:cNvPr id="266" name="Google Shape;266;p25"/>
          <p:cNvPicPr preferRelativeResize="0"/>
          <p:nvPr/>
        </p:nvPicPr>
        <p:blipFill>
          <a:blip r:embed="rId9">
            <a:alphaModFix/>
          </a:blip>
          <a:stretch>
            <a:fillRect/>
          </a:stretch>
        </p:blipFill>
        <p:spPr>
          <a:xfrm>
            <a:off x="7381875" y="1656500"/>
            <a:ext cx="151275" cy="151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70" name="Shape 270"/>
        <p:cNvGrpSpPr/>
        <p:nvPr/>
      </p:nvGrpSpPr>
      <p:grpSpPr>
        <a:xfrm>
          <a:off x="0" y="0"/>
          <a:ext cx="0" cy="0"/>
          <a:chOff x="0" y="0"/>
          <a:chExt cx="0" cy="0"/>
        </a:xfrm>
      </p:grpSpPr>
      <p:sp>
        <p:nvSpPr>
          <p:cNvPr id="271" name="Google Shape;271;p26"/>
          <p:cNvSpPr/>
          <p:nvPr/>
        </p:nvSpPr>
        <p:spPr>
          <a:xfrm>
            <a:off x="374600" y="360600"/>
            <a:ext cx="2533800" cy="221700"/>
          </a:xfrm>
          <a:prstGeom prst="roundRect">
            <a:avLst>
              <a:gd fmla="val 50000" name="adj"/>
            </a:avLst>
          </a:prstGeom>
          <a:noFill/>
          <a:ln cap="flat" cmpd="sng" w="9525">
            <a:solidFill>
              <a:schemeClr val="lt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lt1"/>
                </a:solidFill>
                <a:latin typeface="Lato"/>
                <a:ea typeface="Lato"/>
                <a:cs typeface="Lato"/>
                <a:sym typeface="Lato"/>
              </a:rPr>
              <a:t>Food &amp; Beverage Benchmarks and Insights - Europe</a:t>
            </a:r>
            <a:endParaRPr sz="800">
              <a:solidFill>
                <a:schemeClr val="lt1"/>
              </a:solidFill>
              <a:latin typeface="Lato"/>
              <a:ea typeface="Lato"/>
              <a:cs typeface="Lato"/>
              <a:sym typeface="Lato"/>
            </a:endParaRPr>
          </a:p>
        </p:txBody>
      </p:sp>
      <p:sp>
        <p:nvSpPr>
          <p:cNvPr id="272" name="Google Shape;272;p26"/>
          <p:cNvSpPr txBox="1"/>
          <p:nvPr/>
        </p:nvSpPr>
        <p:spPr>
          <a:xfrm>
            <a:off x="374600" y="789700"/>
            <a:ext cx="2877600" cy="25350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000">
                <a:solidFill>
                  <a:schemeClr val="lt1"/>
                </a:solidFill>
                <a:latin typeface="Lato"/>
                <a:ea typeface="Lato"/>
                <a:cs typeface="Lato"/>
                <a:sym typeface="Lato"/>
              </a:rPr>
              <a:t>Food &amp; Beverage Shoppers have an Average Basket Size of 4.4 items across the UK and France</a:t>
            </a:r>
            <a:endParaRPr b="1"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000">
                <a:solidFill>
                  <a:schemeClr val="lt1"/>
                </a:solidFill>
                <a:latin typeface="Lato"/>
                <a:ea typeface="Lato"/>
                <a:cs typeface="Lato"/>
                <a:sym typeface="Lato"/>
              </a:rPr>
              <a:t>According to the MikMak Shopping Index, Food &amp; Beverage shoppers have an Average Basket Size of 4.4 items when looking at the UK and French markets. The average Purchase Intent Value of the items placed in these baskets is currently €5.91 in the UK and €6.86 in France. Within the baskets, Coffee products are leading in terms of Purchase Intent Rate, followed by organic sweetbread and crackers in France and special flavored sauces in the UK. The popularity of these types of products driving shopper traffic explains the rather high average Purchase Intent Value.</a:t>
            </a:r>
            <a:endParaRPr sz="1000">
              <a:solidFill>
                <a:schemeClr val="lt1"/>
              </a:solidFill>
              <a:latin typeface="Lato"/>
              <a:ea typeface="Lato"/>
              <a:cs typeface="Lato"/>
              <a:sym typeface="Lato"/>
            </a:endParaRPr>
          </a:p>
        </p:txBody>
      </p:sp>
      <p:pic>
        <p:nvPicPr>
          <p:cNvPr id="273" name="Google Shape;273;p26">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274" name="Google Shape;274;p26"/>
          <p:cNvSpPr/>
          <p:nvPr/>
        </p:nvSpPr>
        <p:spPr>
          <a:xfrm>
            <a:off x="374600" y="3472850"/>
            <a:ext cx="2841900" cy="854700"/>
          </a:xfrm>
          <a:prstGeom prst="roundRect">
            <a:avLst>
              <a:gd fmla="val 5806" name="adj"/>
            </a:avLst>
          </a:prstGeom>
          <a:solidFill>
            <a:srgbClr val="2D1E80"/>
          </a:solidFill>
          <a:ln>
            <a:noFill/>
          </a:ln>
          <a:effectLst>
            <a:outerShdw blurRad="28575" rotWithShape="0" algn="bl" dir="4440000" dist="3810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275" name="Google Shape;275;p26"/>
          <p:cNvSpPr txBox="1"/>
          <p:nvPr/>
        </p:nvSpPr>
        <p:spPr>
          <a:xfrm>
            <a:off x="1541775" y="3603738"/>
            <a:ext cx="14928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rgbClr val="FFFFFF"/>
                </a:solidFill>
                <a:latin typeface="Lato"/>
                <a:ea typeface="Lato"/>
                <a:cs typeface="Lato"/>
                <a:sym typeface="Lato"/>
              </a:rPr>
              <a:t>Average Basket Size</a:t>
            </a:r>
            <a:endParaRPr sz="1100">
              <a:solidFill>
                <a:srgbClr val="FFFFFF"/>
              </a:solidFill>
              <a:latin typeface="Lato"/>
              <a:ea typeface="Lato"/>
              <a:cs typeface="Lato"/>
              <a:sym typeface="Lato"/>
            </a:endParaRPr>
          </a:p>
        </p:txBody>
      </p:sp>
      <p:sp>
        <p:nvSpPr>
          <p:cNvPr id="276" name="Google Shape;276;p26"/>
          <p:cNvSpPr txBox="1"/>
          <p:nvPr/>
        </p:nvSpPr>
        <p:spPr>
          <a:xfrm>
            <a:off x="1541825" y="3781163"/>
            <a:ext cx="1492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FFFF"/>
                </a:solidFill>
                <a:latin typeface="Lato"/>
                <a:ea typeface="Lato"/>
                <a:cs typeface="Lato"/>
                <a:sym typeface="Lato"/>
              </a:rPr>
              <a:t>4.4</a:t>
            </a:r>
            <a:r>
              <a:rPr b="1" lang="en" sz="1500">
                <a:solidFill>
                  <a:srgbClr val="FFFFFF"/>
                </a:solidFill>
                <a:latin typeface="Lato"/>
                <a:ea typeface="Lato"/>
                <a:cs typeface="Lato"/>
                <a:sym typeface="Lato"/>
              </a:rPr>
              <a:t> </a:t>
            </a:r>
            <a:r>
              <a:rPr b="1" lang="en" sz="1500">
                <a:solidFill>
                  <a:srgbClr val="FFFFFF"/>
                </a:solidFill>
                <a:latin typeface="Lato"/>
                <a:ea typeface="Lato"/>
                <a:cs typeface="Lato"/>
                <a:sym typeface="Lato"/>
              </a:rPr>
              <a:t>items</a:t>
            </a:r>
            <a:endParaRPr sz="1500">
              <a:solidFill>
                <a:srgbClr val="FFFFFF"/>
              </a:solidFill>
              <a:latin typeface="Lato"/>
              <a:ea typeface="Lato"/>
              <a:cs typeface="Lato"/>
              <a:sym typeface="Lato"/>
            </a:endParaRPr>
          </a:p>
        </p:txBody>
      </p:sp>
      <p:sp>
        <p:nvSpPr>
          <p:cNvPr id="277" name="Google Shape;277;p26"/>
          <p:cNvSpPr/>
          <p:nvPr/>
        </p:nvSpPr>
        <p:spPr>
          <a:xfrm>
            <a:off x="374600" y="3472850"/>
            <a:ext cx="854700" cy="854700"/>
          </a:xfrm>
          <a:prstGeom prst="roundRect">
            <a:avLst>
              <a:gd fmla="val 5806"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278" name="Google Shape;278;p26"/>
          <p:cNvSpPr/>
          <p:nvPr/>
        </p:nvSpPr>
        <p:spPr>
          <a:xfrm>
            <a:off x="1103225" y="3472700"/>
            <a:ext cx="195000" cy="8547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9" name="Google Shape;279;p26"/>
          <p:cNvPicPr preferRelativeResize="0"/>
          <p:nvPr/>
        </p:nvPicPr>
        <p:blipFill>
          <a:blip r:embed="rId5">
            <a:alphaModFix/>
          </a:blip>
          <a:stretch>
            <a:fillRect/>
          </a:stretch>
        </p:blipFill>
        <p:spPr>
          <a:xfrm>
            <a:off x="632550" y="3687200"/>
            <a:ext cx="406188" cy="415500"/>
          </a:xfrm>
          <a:prstGeom prst="rect">
            <a:avLst/>
          </a:prstGeom>
          <a:noFill/>
          <a:ln>
            <a:noFill/>
          </a:ln>
        </p:spPr>
      </p:pic>
      <p:pic>
        <p:nvPicPr>
          <p:cNvPr id="280" name="Google Shape;280;p26"/>
          <p:cNvPicPr preferRelativeResize="0"/>
          <p:nvPr/>
        </p:nvPicPr>
        <p:blipFill rotWithShape="1">
          <a:blip r:embed="rId6">
            <a:alphaModFix/>
          </a:blip>
          <a:srcRect b="0" l="14228" r="14235" t="0"/>
          <a:stretch/>
        </p:blipFill>
        <p:spPr>
          <a:xfrm>
            <a:off x="3624800" y="0"/>
            <a:ext cx="5519203" cy="5143498"/>
          </a:xfrm>
          <a:prstGeom prst="rect">
            <a:avLst/>
          </a:prstGeom>
          <a:noFill/>
          <a:ln>
            <a:noFill/>
          </a:ln>
        </p:spPr>
      </p:pic>
      <p:sp>
        <p:nvSpPr>
          <p:cNvPr id="281" name="Google Shape;281;p26"/>
          <p:cNvSpPr/>
          <p:nvPr/>
        </p:nvSpPr>
        <p:spPr>
          <a:xfrm>
            <a:off x="3624800" y="0"/>
            <a:ext cx="5519100" cy="5143500"/>
          </a:xfrm>
          <a:prstGeom prst="rect">
            <a:avLst/>
          </a:prstGeom>
          <a:solidFill>
            <a:srgbClr val="2D1E80">
              <a:alpha val="47470"/>
            </a:srgbClr>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graphicFrame>
        <p:nvGraphicFramePr>
          <p:cNvPr id="282" name="Google Shape;282;p26"/>
          <p:cNvGraphicFramePr/>
          <p:nvPr/>
        </p:nvGraphicFramePr>
        <p:xfrm>
          <a:off x="4305525" y="360600"/>
          <a:ext cx="3000000" cy="3000000"/>
        </p:xfrm>
        <a:graphic>
          <a:graphicData uri="http://schemas.openxmlformats.org/drawingml/2006/table">
            <a:tbl>
              <a:tblPr>
                <a:noFill/>
                <a:tableStyleId>{EAF7904B-E4C2-474E-9E1E-3E170BEB557C}</a:tableStyleId>
              </a:tblPr>
              <a:tblGrid>
                <a:gridCol w="344925"/>
                <a:gridCol w="1749250"/>
                <a:gridCol w="382850"/>
                <a:gridCol w="1680725"/>
              </a:tblGrid>
              <a:tr h="716850">
                <a:tc gridSpan="4">
                  <a:txBody>
                    <a:bodyPr/>
                    <a:lstStyle/>
                    <a:p>
                      <a:pPr indent="0" lvl="0" marL="0" rtl="0" algn="ctr">
                        <a:lnSpc>
                          <a:spcPct val="115000"/>
                        </a:lnSpc>
                        <a:spcBef>
                          <a:spcPts val="0"/>
                        </a:spcBef>
                        <a:spcAft>
                          <a:spcPts val="0"/>
                        </a:spcAft>
                        <a:buNone/>
                      </a:pPr>
                      <a:r>
                        <a:rPr b="1" lang="en" sz="1300">
                          <a:solidFill>
                            <a:srgbClr val="FFFFFF"/>
                          </a:solidFill>
                          <a:latin typeface="Lato"/>
                          <a:ea typeface="Lato"/>
                          <a:cs typeface="Lato"/>
                          <a:sym typeface="Lato"/>
                        </a:rPr>
                        <a:t>Top 10 Food &amp; Beverage products </a:t>
                      </a:r>
                      <a:endParaRPr b="1" sz="1300">
                        <a:solidFill>
                          <a:srgbClr val="FFFFFF"/>
                        </a:solidFill>
                        <a:latin typeface="Lato"/>
                        <a:ea typeface="Lato"/>
                        <a:cs typeface="Lato"/>
                        <a:sym typeface="Lato"/>
                      </a:endParaRPr>
                    </a:p>
                    <a:p>
                      <a:pPr indent="0" lvl="0" marL="0" rtl="0" algn="ctr">
                        <a:lnSpc>
                          <a:spcPct val="115000"/>
                        </a:lnSpc>
                        <a:spcBef>
                          <a:spcPts val="0"/>
                        </a:spcBef>
                        <a:spcAft>
                          <a:spcPts val="0"/>
                        </a:spcAft>
                        <a:buNone/>
                      </a:pPr>
                      <a:r>
                        <a:rPr b="1" lang="en" sz="1300">
                          <a:solidFill>
                            <a:srgbClr val="FFFFFF"/>
                          </a:solidFill>
                          <a:latin typeface="Lato"/>
                          <a:ea typeface="Lato"/>
                          <a:cs typeface="Lato"/>
                          <a:sym typeface="Lato"/>
                        </a:rPr>
                        <a:t>by Purchase Intent Rate</a:t>
                      </a:r>
                      <a:endParaRPr b="1" sz="1300">
                        <a:solidFill>
                          <a:srgbClr val="FFFFFF"/>
                        </a:solidFill>
                        <a:latin typeface="Lato"/>
                        <a:ea typeface="Lato"/>
                        <a:cs typeface="Lato"/>
                        <a:sym typeface="Lato"/>
                      </a:endParaRPr>
                    </a:p>
                  </a:txBody>
                  <a:tcPr marT="9125" marB="0" marR="12700" marL="0" anchor="ctr">
                    <a:lnL cap="flat" cmpd="sng" w="9525">
                      <a:solidFill>
                        <a:schemeClr val="accent4">
                          <a:alpha val="0"/>
                        </a:schemeClr>
                      </a:solidFill>
                      <a:prstDash val="solid"/>
                      <a:round/>
                      <a:headEnd len="sm" w="sm" type="none"/>
                      <a:tailEnd len="sm" w="sm" type="none"/>
                    </a:lnL>
                    <a:lnR cap="flat" cmpd="sng" w="9525">
                      <a:solidFill>
                        <a:schemeClr val="accent4">
                          <a:alpha val="0"/>
                        </a:schemeClr>
                      </a:solidFill>
                      <a:prstDash val="solid"/>
                      <a:round/>
                      <a:headEnd len="sm" w="sm" type="none"/>
                      <a:tailEnd len="sm" w="sm" type="none"/>
                    </a:lnR>
                    <a:lnT cap="flat" cmpd="sng" w="9525">
                      <a:solidFill>
                        <a:schemeClr val="accent4">
                          <a:alpha val="0"/>
                        </a:schemeClr>
                      </a:solidFill>
                      <a:prstDash val="solid"/>
                      <a:round/>
                      <a:headEnd len="sm" w="sm" type="none"/>
                      <a:tailEnd len="sm" w="sm" type="none"/>
                    </a:lnT>
                    <a:lnB cap="flat" cmpd="sng" w="9525">
                      <a:solidFill>
                        <a:schemeClr val="accent4">
                          <a:alpha val="0"/>
                        </a:schemeClr>
                      </a:solidFill>
                      <a:prstDash val="solid"/>
                      <a:round/>
                      <a:headEnd len="sm" w="sm" type="none"/>
                      <a:tailEnd len="sm" w="sm" type="none"/>
                    </a:lnB>
                    <a:solidFill>
                      <a:schemeClr val="accent2"/>
                    </a:solidFill>
                  </a:tcPr>
                </a:tc>
                <a:tc hMerge="1"/>
                <a:tc hMerge="1"/>
                <a:tc hMerge="1"/>
              </a:tr>
              <a:tr h="400500">
                <a:tc gridSpan="2">
                  <a:txBody>
                    <a:bodyPr/>
                    <a:lstStyle/>
                    <a:p>
                      <a:pPr indent="0" lvl="0" marL="0" rtl="0" algn="ctr">
                        <a:lnSpc>
                          <a:spcPct val="115000"/>
                        </a:lnSpc>
                        <a:spcBef>
                          <a:spcPts val="0"/>
                        </a:spcBef>
                        <a:spcAft>
                          <a:spcPts val="0"/>
                        </a:spcAft>
                        <a:buNone/>
                      </a:pPr>
                      <a:r>
                        <a:rPr b="1" lang="en" sz="1200">
                          <a:solidFill>
                            <a:srgbClr val="FFFFFF"/>
                          </a:solidFill>
                          <a:latin typeface="Lato"/>
                          <a:ea typeface="Lato"/>
                          <a:cs typeface="Lato"/>
                          <a:sym typeface="Lato"/>
                        </a:rPr>
                        <a:t>UK</a:t>
                      </a:r>
                      <a:endParaRPr b="1" sz="1200">
                        <a:solidFill>
                          <a:srgbClr val="FFFFFF"/>
                        </a:solidFill>
                        <a:latin typeface="Lato"/>
                        <a:ea typeface="Lato"/>
                        <a:cs typeface="Lato"/>
                        <a:sym typeface="Lato"/>
                      </a:endParaRPr>
                    </a:p>
                  </a:txBody>
                  <a:tcPr marT="0" marB="0" marR="0" marL="0" anchor="ctr">
                    <a:lnL cap="flat" cmpd="sng" w="9525">
                      <a:solidFill>
                        <a:schemeClr val="accent3">
                          <a:alpha val="0"/>
                        </a:schemeClr>
                      </a:solidFill>
                      <a:prstDash val="solid"/>
                      <a:round/>
                      <a:headEnd len="sm" w="sm" type="none"/>
                      <a:tailEnd len="sm" w="sm" type="none"/>
                    </a:lnL>
                    <a:lnR cap="flat" cmpd="sng" w="9525">
                      <a:solidFill>
                        <a:schemeClr val="accent3">
                          <a:alpha val="0"/>
                        </a:schemeClr>
                      </a:solidFill>
                      <a:prstDash val="solid"/>
                      <a:round/>
                      <a:headEnd len="sm" w="sm" type="none"/>
                      <a:tailEnd len="sm" w="sm" type="none"/>
                    </a:lnR>
                    <a:lnT cap="flat" cmpd="sng" w="9525">
                      <a:solidFill>
                        <a:schemeClr val="accent4">
                          <a:alpha val="0"/>
                        </a:schemeClr>
                      </a:solidFill>
                      <a:prstDash val="solid"/>
                      <a:round/>
                      <a:headEnd len="sm" w="sm" type="none"/>
                      <a:tailEnd len="sm" w="sm" type="none"/>
                    </a:lnT>
                    <a:lnB cap="flat" cmpd="sng" w="9525">
                      <a:solidFill>
                        <a:schemeClr val="accent4"/>
                      </a:solidFill>
                      <a:prstDash val="solid"/>
                      <a:round/>
                      <a:headEnd len="sm" w="sm" type="none"/>
                      <a:tailEnd len="sm" w="sm" type="none"/>
                    </a:lnB>
                    <a:solidFill>
                      <a:schemeClr val="accent4"/>
                    </a:solidFill>
                  </a:tcPr>
                </a:tc>
                <a:tc hMerge="1"/>
                <a:tc gridSpan="2">
                  <a:txBody>
                    <a:bodyPr/>
                    <a:lstStyle/>
                    <a:p>
                      <a:pPr indent="0" lvl="0" marL="0" rtl="0" algn="ctr">
                        <a:lnSpc>
                          <a:spcPct val="115000"/>
                        </a:lnSpc>
                        <a:spcBef>
                          <a:spcPts val="0"/>
                        </a:spcBef>
                        <a:spcAft>
                          <a:spcPts val="0"/>
                        </a:spcAft>
                        <a:buNone/>
                      </a:pPr>
                      <a:r>
                        <a:rPr b="1" lang="en" sz="1200">
                          <a:solidFill>
                            <a:srgbClr val="FFFFFF"/>
                          </a:solidFill>
                          <a:latin typeface="Lato"/>
                          <a:ea typeface="Lato"/>
                          <a:cs typeface="Lato"/>
                          <a:sym typeface="Lato"/>
                        </a:rPr>
                        <a:t>France</a:t>
                      </a:r>
                      <a:endParaRPr b="1" sz="1200">
                        <a:solidFill>
                          <a:srgbClr val="FFFFFF"/>
                        </a:solidFill>
                        <a:latin typeface="Lato"/>
                        <a:ea typeface="Lato"/>
                        <a:cs typeface="Lato"/>
                        <a:sym typeface="Lato"/>
                      </a:endParaRPr>
                    </a:p>
                  </a:txBody>
                  <a:tcPr marT="0" marB="0" marR="0" marL="0" anchor="ctr">
                    <a:lnL cap="flat" cmpd="sng" w="9525">
                      <a:solidFill>
                        <a:schemeClr val="accent3">
                          <a:alpha val="0"/>
                        </a:schemeClr>
                      </a:solidFill>
                      <a:prstDash val="solid"/>
                      <a:round/>
                      <a:headEnd len="sm" w="sm" type="none"/>
                      <a:tailEnd len="sm" w="sm" type="none"/>
                    </a:lnL>
                    <a:lnR cap="flat" cmpd="sng" w="9525">
                      <a:solidFill>
                        <a:schemeClr val="accent3">
                          <a:alpha val="0"/>
                        </a:schemeClr>
                      </a:solidFill>
                      <a:prstDash val="solid"/>
                      <a:round/>
                      <a:headEnd len="sm" w="sm" type="none"/>
                      <a:tailEnd len="sm" w="sm" type="none"/>
                    </a:lnR>
                    <a:lnT cap="flat" cmpd="sng" w="9525">
                      <a:solidFill>
                        <a:schemeClr val="accent4">
                          <a:alpha val="0"/>
                        </a:schemeClr>
                      </a:solidFill>
                      <a:prstDash val="solid"/>
                      <a:round/>
                      <a:headEnd len="sm" w="sm" type="none"/>
                      <a:tailEnd len="sm" w="sm" type="none"/>
                    </a:lnT>
                    <a:lnB cap="flat" cmpd="sng" w="9525">
                      <a:solidFill>
                        <a:schemeClr val="accent4"/>
                      </a:solidFill>
                      <a:prstDash val="solid"/>
                      <a:round/>
                      <a:headEnd len="sm" w="sm" type="none"/>
                      <a:tailEnd len="sm" w="sm" type="none"/>
                    </a:lnB>
                    <a:solidFill>
                      <a:schemeClr val="accent4"/>
                    </a:solidFill>
                  </a:tcPr>
                </a:tc>
                <a:tc hMerge="1"/>
              </a:tr>
              <a:tr h="100000">
                <a:tc>
                  <a:txBody>
                    <a:bodyPr/>
                    <a:lstStyle/>
                    <a:p>
                      <a:pPr indent="0" lvl="0" marL="0" rtl="0" algn="ctr">
                        <a:lnSpc>
                          <a:spcPct val="115000"/>
                        </a:lnSpc>
                        <a:spcBef>
                          <a:spcPts val="0"/>
                        </a:spcBef>
                        <a:spcAft>
                          <a:spcPts val="0"/>
                        </a:spcAft>
                        <a:buNone/>
                      </a:pPr>
                      <a:r>
                        <a:rPr b="1" lang="en" sz="1000">
                          <a:latin typeface="Lato"/>
                          <a:ea typeface="Lato"/>
                          <a:cs typeface="Lato"/>
                          <a:sym typeface="Lato"/>
                        </a:rPr>
                        <a:t>1</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Instant coffee</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000">
                          <a:latin typeface="Lato"/>
                          <a:ea typeface="Lato"/>
                          <a:cs typeface="Lato"/>
                          <a:sym typeface="Lato"/>
                        </a:rPr>
                        <a:t>1</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Coffee pods</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r h="100000">
                <a:tc>
                  <a:txBody>
                    <a:bodyPr/>
                    <a:lstStyle/>
                    <a:p>
                      <a:pPr indent="0" lvl="0" marL="0" rtl="0" algn="ctr">
                        <a:lnSpc>
                          <a:spcPct val="115000"/>
                        </a:lnSpc>
                        <a:spcBef>
                          <a:spcPts val="0"/>
                        </a:spcBef>
                        <a:spcAft>
                          <a:spcPts val="0"/>
                        </a:spcAft>
                        <a:buNone/>
                      </a:pPr>
                      <a:r>
                        <a:rPr b="1" lang="en" sz="1000">
                          <a:latin typeface="Lato"/>
                          <a:ea typeface="Lato"/>
                          <a:cs typeface="Lato"/>
                          <a:sym typeface="Lato"/>
                        </a:rPr>
                        <a:t>2</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Flavored instant coffee</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000">
                          <a:latin typeface="Lato"/>
                          <a:ea typeface="Lato"/>
                          <a:cs typeface="Lato"/>
                          <a:sym typeface="Lato"/>
                        </a:rPr>
                        <a:t>2</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Vegan sweetbread</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r h="100000">
                <a:tc>
                  <a:txBody>
                    <a:bodyPr/>
                    <a:lstStyle/>
                    <a:p>
                      <a:pPr indent="0" lvl="0" marL="0" rtl="0" algn="ctr">
                        <a:lnSpc>
                          <a:spcPct val="115000"/>
                        </a:lnSpc>
                        <a:spcBef>
                          <a:spcPts val="0"/>
                        </a:spcBef>
                        <a:spcAft>
                          <a:spcPts val="0"/>
                        </a:spcAft>
                        <a:buNone/>
                      </a:pPr>
                      <a:r>
                        <a:rPr b="1" lang="en" sz="1000">
                          <a:latin typeface="Lato"/>
                          <a:ea typeface="Lato"/>
                          <a:cs typeface="Lato"/>
                          <a:sym typeface="Lato"/>
                        </a:rPr>
                        <a:t>3</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Salad dressing spray</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000">
                          <a:latin typeface="Lato"/>
                          <a:ea typeface="Lato"/>
                          <a:cs typeface="Lato"/>
                          <a:sym typeface="Lato"/>
                        </a:rPr>
                        <a:t>3</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Organic crackers</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r h="100000">
                <a:tc>
                  <a:txBody>
                    <a:bodyPr/>
                    <a:lstStyle/>
                    <a:p>
                      <a:pPr indent="0" lvl="0" marL="0" rtl="0" algn="ctr">
                        <a:lnSpc>
                          <a:spcPct val="115000"/>
                        </a:lnSpc>
                        <a:spcBef>
                          <a:spcPts val="0"/>
                        </a:spcBef>
                        <a:spcAft>
                          <a:spcPts val="0"/>
                        </a:spcAft>
                        <a:buNone/>
                      </a:pPr>
                      <a:r>
                        <a:rPr b="1" lang="en" sz="1000">
                          <a:latin typeface="Lato"/>
                          <a:ea typeface="Lato"/>
                          <a:cs typeface="Lato"/>
                          <a:sym typeface="Lato"/>
                        </a:rPr>
                        <a:t>4</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Curry sauce</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000">
                          <a:latin typeface="Lato"/>
                          <a:ea typeface="Lato"/>
                          <a:cs typeface="Lato"/>
                          <a:sym typeface="Lato"/>
                        </a:rPr>
                        <a:t>4</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Lato"/>
                          <a:ea typeface="Lato"/>
                          <a:cs typeface="Lato"/>
                          <a:sym typeface="Lato"/>
                        </a:rPr>
                        <a:t>Mineral water - big size bottles</a:t>
                      </a:r>
                      <a:endParaRPr sz="9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r h="97500">
                <a:tc>
                  <a:txBody>
                    <a:bodyPr/>
                    <a:lstStyle/>
                    <a:p>
                      <a:pPr indent="0" lvl="0" marL="0" rtl="0" algn="ctr">
                        <a:lnSpc>
                          <a:spcPct val="115000"/>
                        </a:lnSpc>
                        <a:spcBef>
                          <a:spcPts val="0"/>
                        </a:spcBef>
                        <a:spcAft>
                          <a:spcPts val="0"/>
                        </a:spcAft>
                        <a:buNone/>
                      </a:pPr>
                      <a:r>
                        <a:rPr b="1" lang="en" sz="1000">
                          <a:latin typeface="Lato"/>
                          <a:ea typeface="Lato"/>
                          <a:cs typeface="Lato"/>
                          <a:sym typeface="Lato"/>
                        </a:rPr>
                        <a:t>5</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Piccalilli</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000">
                          <a:latin typeface="Lato"/>
                          <a:ea typeface="Lato"/>
                          <a:cs typeface="Lato"/>
                          <a:sym typeface="Lato"/>
                        </a:rPr>
                        <a:t>5</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Sheep milk yoghurt</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r h="86650">
                <a:tc>
                  <a:txBody>
                    <a:bodyPr/>
                    <a:lstStyle/>
                    <a:p>
                      <a:pPr indent="0" lvl="0" marL="0" rtl="0" algn="ctr">
                        <a:lnSpc>
                          <a:spcPct val="115000"/>
                        </a:lnSpc>
                        <a:spcBef>
                          <a:spcPts val="0"/>
                        </a:spcBef>
                        <a:spcAft>
                          <a:spcPts val="0"/>
                        </a:spcAft>
                        <a:buNone/>
                      </a:pPr>
                      <a:r>
                        <a:rPr b="1" lang="en" sz="1000">
                          <a:latin typeface="Lato"/>
                          <a:ea typeface="Lato"/>
                          <a:cs typeface="Lato"/>
                          <a:sym typeface="Lato"/>
                        </a:rPr>
                        <a:t>6</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Mustard</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000">
                          <a:latin typeface="Lato"/>
                          <a:ea typeface="Lato"/>
                          <a:cs typeface="Lato"/>
                          <a:sym typeface="Lato"/>
                        </a:rPr>
                        <a:t>6</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Milk sticks</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r h="100000">
                <a:tc>
                  <a:txBody>
                    <a:bodyPr/>
                    <a:lstStyle/>
                    <a:p>
                      <a:pPr indent="0" lvl="0" marL="0" rtl="0" algn="ctr">
                        <a:lnSpc>
                          <a:spcPct val="115000"/>
                        </a:lnSpc>
                        <a:spcBef>
                          <a:spcPts val="0"/>
                        </a:spcBef>
                        <a:spcAft>
                          <a:spcPts val="0"/>
                        </a:spcAft>
                        <a:buNone/>
                      </a:pPr>
                      <a:r>
                        <a:rPr b="1" lang="en" sz="1000">
                          <a:latin typeface="Lato"/>
                          <a:ea typeface="Lato"/>
                          <a:cs typeface="Lato"/>
                          <a:sym typeface="Lato"/>
                        </a:rPr>
                        <a:t>7</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Flavored mayonnaise</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000">
                          <a:latin typeface="Lato"/>
                          <a:ea typeface="Lato"/>
                          <a:cs typeface="Lato"/>
                          <a:sym typeface="Lato"/>
                        </a:rPr>
                        <a:t>7</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Mini burger buns</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r h="100000">
                <a:tc>
                  <a:txBody>
                    <a:bodyPr/>
                    <a:lstStyle/>
                    <a:p>
                      <a:pPr indent="0" lvl="0" marL="0" rtl="0" algn="ctr">
                        <a:lnSpc>
                          <a:spcPct val="115000"/>
                        </a:lnSpc>
                        <a:spcBef>
                          <a:spcPts val="0"/>
                        </a:spcBef>
                        <a:spcAft>
                          <a:spcPts val="0"/>
                        </a:spcAft>
                        <a:buNone/>
                      </a:pPr>
                      <a:r>
                        <a:rPr b="1" lang="en" sz="1000">
                          <a:latin typeface="Lato"/>
                          <a:ea typeface="Lato"/>
                          <a:cs typeface="Lato"/>
                          <a:sym typeface="Lato"/>
                        </a:rPr>
                        <a:t>8</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Vegetable soup</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000">
                          <a:latin typeface="Lato"/>
                          <a:ea typeface="Lato"/>
                          <a:cs typeface="Lato"/>
                          <a:sym typeface="Lato"/>
                        </a:rPr>
                        <a:t>8</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Fizzy water</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r h="100000">
                <a:tc>
                  <a:txBody>
                    <a:bodyPr/>
                    <a:lstStyle/>
                    <a:p>
                      <a:pPr indent="0" lvl="0" marL="0" rtl="0" algn="ctr">
                        <a:lnSpc>
                          <a:spcPct val="115000"/>
                        </a:lnSpc>
                        <a:spcBef>
                          <a:spcPts val="0"/>
                        </a:spcBef>
                        <a:spcAft>
                          <a:spcPts val="0"/>
                        </a:spcAft>
                        <a:buNone/>
                      </a:pPr>
                      <a:r>
                        <a:rPr b="1" lang="en" sz="1000">
                          <a:latin typeface="Lato"/>
                          <a:ea typeface="Lato"/>
                          <a:cs typeface="Lato"/>
                          <a:sym typeface="Lato"/>
                        </a:rPr>
                        <a:t>9</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Fish fingers</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000">
                          <a:latin typeface="Lato"/>
                          <a:ea typeface="Lato"/>
                          <a:cs typeface="Lato"/>
                          <a:sym typeface="Lato"/>
                        </a:rPr>
                        <a:t>9</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Oat milk yoghurt</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r h="100000">
                <a:tc>
                  <a:txBody>
                    <a:bodyPr/>
                    <a:lstStyle/>
                    <a:p>
                      <a:pPr indent="0" lvl="0" marL="0" rtl="0" algn="ctr">
                        <a:lnSpc>
                          <a:spcPct val="115000"/>
                        </a:lnSpc>
                        <a:spcBef>
                          <a:spcPts val="0"/>
                        </a:spcBef>
                        <a:spcAft>
                          <a:spcPts val="0"/>
                        </a:spcAft>
                        <a:buNone/>
                      </a:pPr>
                      <a:r>
                        <a:rPr b="1" lang="en" sz="1000">
                          <a:latin typeface="Lato"/>
                          <a:ea typeface="Lato"/>
                          <a:cs typeface="Lato"/>
                          <a:sym typeface="Lato"/>
                        </a:rPr>
                        <a:t>10</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Baked beans with sausages</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000">
                          <a:latin typeface="Lato"/>
                          <a:ea typeface="Lato"/>
                          <a:cs typeface="Lato"/>
                          <a:sym typeface="Lato"/>
                        </a:rPr>
                        <a:t>10</a:t>
                      </a:r>
                      <a:endParaRPr b="1"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Lato"/>
                          <a:ea typeface="Lato"/>
                          <a:cs typeface="Lato"/>
                          <a:sym typeface="Lato"/>
                        </a:rPr>
                        <a:t>Butter</a:t>
                      </a:r>
                      <a:endParaRPr sz="1000">
                        <a:latin typeface="Lato"/>
                        <a:ea typeface="Lato"/>
                        <a:cs typeface="Lato"/>
                        <a:sym typeface="Lato"/>
                      </a:endParaRPr>
                    </a:p>
                  </a:txBody>
                  <a:tcPr marT="73150" marB="73150" marR="0" marL="0"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cxnSp>
        <p:nvCxnSpPr>
          <p:cNvPr id="287" name="Google Shape;287;p27"/>
          <p:cNvCxnSpPr/>
          <p:nvPr/>
        </p:nvCxnSpPr>
        <p:spPr>
          <a:xfrm>
            <a:off x="374600" y="2112900"/>
            <a:ext cx="520800" cy="0"/>
          </a:xfrm>
          <a:prstGeom prst="straightConnector1">
            <a:avLst/>
          </a:prstGeom>
          <a:noFill/>
          <a:ln cap="flat" cmpd="sng" w="9525">
            <a:solidFill>
              <a:srgbClr val="000000"/>
            </a:solidFill>
            <a:prstDash val="solid"/>
            <a:round/>
            <a:headEnd len="med" w="med" type="none"/>
            <a:tailEnd len="med" w="med" type="none"/>
          </a:ln>
        </p:spPr>
      </p:cxnSp>
      <p:pic>
        <p:nvPicPr>
          <p:cNvPr id="288" name="Google Shape;288;p27">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289" name="Google Shape;289;p27"/>
          <p:cNvSpPr/>
          <p:nvPr/>
        </p:nvSpPr>
        <p:spPr>
          <a:xfrm>
            <a:off x="374600" y="360600"/>
            <a:ext cx="2533800" cy="221700"/>
          </a:xfrm>
          <a:prstGeom prst="roundRect">
            <a:avLst>
              <a:gd fmla="val 50000" name="adj"/>
            </a:avLst>
          </a:prstGeom>
          <a:noFill/>
          <a:ln cap="flat" cmpd="sng" w="9525">
            <a:solidFill>
              <a:srgbClr val="00A6A4"/>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rgbClr val="00A6A4"/>
                </a:solidFill>
                <a:latin typeface="Lato"/>
                <a:ea typeface="Lato"/>
                <a:cs typeface="Lato"/>
                <a:sym typeface="Lato"/>
              </a:rPr>
              <a:t>Food &amp; Beverage Benchmarks and Insights - Europe</a:t>
            </a:r>
            <a:endParaRPr sz="800">
              <a:solidFill>
                <a:srgbClr val="00A6A4"/>
              </a:solidFill>
              <a:latin typeface="Lato"/>
              <a:ea typeface="Lato"/>
              <a:cs typeface="Lato"/>
              <a:sym typeface="Lato"/>
            </a:endParaRPr>
          </a:p>
        </p:txBody>
      </p:sp>
      <p:pic>
        <p:nvPicPr>
          <p:cNvPr id="290" name="Google Shape;290;p27"/>
          <p:cNvPicPr preferRelativeResize="0"/>
          <p:nvPr/>
        </p:nvPicPr>
        <p:blipFill rotWithShape="1">
          <a:blip r:embed="rId5">
            <a:alphaModFix/>
          </a:blip>
          <a:srcRect b="15185" l="0" r="0" t="15185"/>
          <a:stretch/>
        </p:blipFill>
        <p:spPr>
          <a:xfrm>
            <a:off x="3546000" y="0"/>
            <a:ext cx="5598002" cy="5143501"/>
          </a:xfrm>
          <a:prstGeom prst="rect">
            <a:avLst/>
          </a:prstGeom>
          <a:noFill/>
          <a:ln>
            <a:noFill/>
          </a:ln>
        </p:spPr>
      </p:pic>
      <p:sp>
        <p:nvSpPr>
          <p:cNvPr id="291" name="Google Shape;291;p27"/>
          <p:cNvSpPr/>
          <p:nvPr/>
        </p:nvSpPr>
        <p:spPr>
          <a:xfrm>
            <a:off x="3546000" y="0"/>
            <a:ext cx="5598000" cy="5143500"/>
          </a:xfrm>
          <a:prstGeom prst="rect">
            <a:avLst/>
          </a:prstGeom>
          <a:solidFill>
            <a:srgbClr val="201559">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292" name="Google Shape;292;p27"/>
          <p:cNvSpPr/>
          <p:nvPr/>
        </p:nvSpPr>
        <p:spPr>
          <a:xfrm>
            <a:off x="4572000" y="1336550"/>
            <a:ext cx="3744600" cy="2227800"/>
          </a:xfrm>
          <a:prstGeom prst="roundRect">
            <a:avLst>
              <a:gd fmla="val 2654" name="adj"/>
            </a:avLst>
          </a:prstGeom>
          <a:solidFill>
            <a:srgbClr val="25065A"/>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3" name="Google Shape;293;p27"/>
          <p:cNvPicPr preferRelativeResize="0"/>
          <p:nvPr/>
        </p:nvPicPr>
        <p:blipFill rotWithShape="1">
          <a:blip r:embed="rId6">
            <a:alphaModFix/>
          </a:blip>
          <a:srcRect b="34249" l="9271" r="3673" t="13275"/>
          <a:stretch/>
        </p:blipFill>
        <p:spPr>
          <a:xfrm>
            <a:off x="4572000" y="1590275"/>
            <a:ext cx="2024723" cy="639075"/>
          </a:xfrm>
          <a:prstGeom prst="rect">
            <a:avLst/>
          </a:prstGeom>
          <a:noFill/>
          <a:ln>
            <a:noFill/>
          </a:ln>
        </p:spPr>
      </p:pic>
      <p:sp>
        <p:nvSpPr>
          <p:cNvPr id="294" name="Google Shape;294;p27"/>
          <p:cNvSpPr txBox="1"/>
          <p:nvPr/>
        </p:nvSpPr>
        <p:spPr>
          <a:xfrm>
            <a:off x="4793100" y="2420450"/>
            <a:ext cx="33024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Lato"/>
                <a:ea typeface="Lato"/>
                <a:cs typeface="Lato"/>
                <a:sym typeface="Lato"/>
              </a:rPr>
              <a:t>“</a:t>
            </a:r>
            <a:r>
              <a:rPr lang="en" sz="1000">
                <a:solidFill>
                  <a:srgbClr val="FFFFFF"/>
                </a:solidFill>
                <a:latin typeface="Lato"/>
                <a:ea typeface="Lato"/>
                <a:cs typeface="Lato"/>
                <a:sym typeface="Lato"/>
              </a:rPr>
              <a:t>Start from the customer and work backwards, the need is there and now it is on all of us to make it work.</a:t>
            </a:r>
            <a:r>
              <a:rPr lang="en" sz="1000">
                <a:solidFill>
                  <a:srgbClr val="FFFFFF"/>
                </a:solidFill>
                <a:latin typeface="Lato"/>
                <a:ea typeface="Lato"/>
                <a:cs typeface="Lato"/>
                <a:sym typeface="Lato"/>
              </a:rPr>
              <a:t>”</a:t>
            </a:r>
            <a:endParaRPr sz="1000">
              <a:solidFill>
                <a:srgbClr val="FFFFFF"/>
              </a:solidFill>
              <a:latin typeface="Lato"/>
              <a:ea typeface="Lato"/>
              <a:cs typeface="Lato"/>
              <a:sym typeface="Lato"/>
            </a:endParaRPr>
          </a:p>
          <a:p>
            <a:pPr indent="0" lvl="0" marL="0" rtl="0" algn="l">
              <a:spcBef>
                <a:spcPts val="0"/>
              </a:spcBef>
              <a:spcAft>
                <a:spcPts val="0"/>
              </a:spcAft>
              <a:buNone/>
            </a:pPr>
            <a:r>
              <a:t/>
            </a:r>
            <a:endParaRPr sz="1000">
              <a:solidFill>
                <a:srgbClr val="FFFFFF"/>
              </a:solidFill>
              <a:latin typeface="Lato"/>
              <a:ea typeface="Lato"/>
              <a:cs typeface="Lato"/>
              <a:sym typeface="Lato"/>
            </a:endParaRPr>
          </a:p>
          <a:p>
            <a:pPr indent="0" lvl="0" marL="0" rtl="0" algn="l">
              <a:spcBef>
                <a:spcPts val="0"/>
              </a:spcBef>
              <a:spcAft>
                <a:spcPts val="0"/>
              </a:spcAft>
              <a:buNone/>
            </a:pPr>
            <a:r>
              <a:rPr b="1" lang="en" sz="1100">
                <a:solidFill>
                  <a:srgbClr val="FFFFFF"/>
                </a:solidFill>
                <a:latin typeface="Lato"/>
                <a:ea typeface="Lato"/>
                <a:cs typeface="Lato"/>
                <a:sym typeface="Lato"/>
              </a:rPr>
              <a:t>- </a:t>
            </a:r>
            <a:r>
              <a:rPr b="1" lang="en" sz="1100">
                <a:solidFill>
                  <a:srgbClr val="FFFFFF"/>
                </a:solidFill>
                <a:latin typeface="Lato"/>
                <a:ea typeface="Lato"/>
                <a:cs typeface="Lato"/>
                <a:sym typeface="Lato"/>
              </a:rPr>
              <a:t>Neel Arora</a:t>
            </a:r>
            <a:endParaRPr b="1" sz="1100">
              <a:solidFill>
                <a:srgbClr val="FFFFFF"/>
              </a:solidFill>
              <a:latin typeface="Lato"/>
              <a:ea typeface="Lato"/>
              <a:cs typeface="Lato"/>
              <a:sym typeface="Lato"/>
            </a:endParaRPr>
          </a:p>
          <a:p>
            <a:pPr indent="0" lvl="0" marL="0" rtl="0" algn="l">
              <a:spcBef>
                <a:spcPts val="0"/>
              </a:spcBef>
              <a:spcAft>
                <a:spcPts val="0"/>
              </a:spcAft>
              <a:buNone/>
            </a:pPr>
            <a:r>
              <a:rPr lang="en" sz="1000">
                <a:solidFill>
                  <a:srgbClr val="FFFFFF"/>
                </a:solidFill>
                <a:latin typeface="Lato"/>
                <a:ea typeface="Lato"/>
                <a:cs typeface="Lato"/>
                <a:sym typeface="Lato"/>
              </a:rPr>
              <a:t>Global Head of eCommerce, Nestlé</a:t>
            </a:r>
            <a:endParaRPr sz="1000">
              <a:solidFill>
                <a:srgbClr val="FFFFFF"/>
              </a:solidFill>
              <a:latin typeface="Lato"/>
              <a:ea typeface="Lato"/>
              <a:cs typeface="Lato"/>
              <a:sym typeface="Lato"/>
            </a:endParaRPr>
          </a:p>
        </p:txBody>
      </p:sp>
      <p:sp>
        <p:nvSpPr>
          <p:cNvPr id="295" name="Google Shape;295;p27">
            <a:hlinkClick r:id="rId7"/>
          </p:cNvPr>
          <p:cNvSpPr/>
          <p:nvPr/>
        </p:nvSpPr>
        <p:spPr>
          <a:xfrm>
            <a:off x="6929850" y="1794263"/>
            <a:ext cx="1081500" cy="270900"/>
          </a:xfrm>
          <a:prstGeom prst="roundRect">
            <a:avLst>
              <a:gd fmla="val 50000" name="adj"/>
            </a:avLst>
          </a:prstGeom>
          <a:solidFill>
            <a:srgbClr val="2FC5C6"/>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800">
                <a:solidFill>
                  <a:schemeClr val="lt1"/>
                </a:solidFill>
                <a:uFill>
                  <a:noFill/>
                </a:uFill>
                <a:latin typeface="Raleway"/>
                <a:ea typeface="Raleway"/>
                <a:cs typeface="Raleway"/>
                <a:sym typeface="Raleway"/>
                <a:hlinkClick r:id="rId8">
                  <a:extLst>
                    <a:ext uri="{A12FA001-AC4F-418D-AE19-62706E023703}">
                      <ahyp:hlinkClr val="tx"/>
                    </a:ext>
                  </a:extLst>
                </a:hlinkClick>
              </a:rPr>
              <a:t>LISTEN HERE</a:t>
            </a:r>
            <a:endParaRPr b="1" sz="800">
              <a:solidFill>
                <a:schemeClr val="lt1"/>
              </a:solidFill>
              <a:latin typeface="Raleway"/>
              <a:ea typeface="Raleway"/>
              <a:cs typeface="Raleway"/>
              <a:sym typeface="Raleway"/>
            </a:endParaRPr>
          </a:p>
        </p:txBody>
      </p:sp>
      <p:pic>
        <p:nvPicPr>
          <p:cNvPr id="296" name="Google Shape;296;p27"/>
          <p:cNvPicPr preferRelativeResize="0"/>
          <p:nvPr/>
        </p:nvPicPr>
        <p:blipFill>
          <a:blip r:embed="rId9">
            <a:alphaModFix/>
          </a:blip>
          <a:stretch>
            <a:fillRect/>
          </a:stretch>
        </p:blipFill>
        <p:spPr>
          <a:xfrm>
            <a:off x="7033425" y="1854075"/>
            <a:ext cx="151275" cy="151275"/>
          </a:xfrm>
          <a:prstGeom prst="rect">
            <a:avLst/>
          </a:prstGeom>
          <a:noFill/>
          <a:ln>
            <a:noFill/>
          </a:ln>
        </p:spPr>
      </p:pic>
      <p:sp>
        <p:nvSpPr>
          <p:cNvPr id="297" name="Google Shape;297;p27"/>
          <p:cNvSpPr txBox="1"/>
          <p:nvPr/>
        </p:nvSpPr>
        <p:spPr>
          <a:xfrm>
            <a:off x="374600" y="1336538"/>
            <a:ext cx="2627100" cy="6678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rgbClr val="000000"/>
                </a:solidFill>
                <a:latin typeface="Raleway"/>
                <a:ea typeface="Raleway"/>
                <a:cs typeface="Raleway"/>
                <a:sym typeface="Raleway"/>
              </a:rPr>
              <a:t>How MikMak provides first-party data</a:t>
            </a:r>
            <a:endParaRPr b="1" sz="1800">
              <a:solidFill>
                <a:srgbClr val="000000"/>
              </a:solidFill>
              <a:latin typeface="Raleway"/>
              <a:ea typeface="Raleway"/>
              <a:cs typeface="Raleway"/>
              <a:sym typeface="Raleway"/>
            </a:endParaRPr>
          </a:p>
        </p:txBody>
      </p:sp>
      <p:sp>
        <p:nvSpPr>
          <p:cNvPr id="298" name="Google Shape;298;p27"/>
          <p:cNvSpPr txBox="1"/>
          <p:nvPr/>
        </p:nvSpPr>
        <p:spPr>
          <a:xfrm>
            <a:off x="374600" y="2164163"/>
            <a:ext cx="2770200" cy="16428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latin typeface="Lato"/>
                <a:ea typeface="Lato"/>
                <a:cs typeface="Lato"/>
                <a:sym typeface="Lato"/>
              </a:rPr>
              <a:t>Use first-party data collected by MikMak Commerce to build and segment qualified shopper audiences within your ads managers/DSP to improve media targeting based on product interest, retailer preferences, and channel behavior. You can also retarget or build lookalike audiences to be leveraged across your entire media plan.</a:t>
            </a:r>
            <a:endParaRPr sz="1100">
              <a:solidFill>
                <a:srgbClr val="000000"/>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559"/>
        </a:solidFill>
      </p:bgPr>
    </p:bg>
    <p:spTree>
      <p:nvGrpSpPr>
        <p:cNvPr id="302" name="Shape 302"/>
        <p:cNvGrpSpPr/>
        <p:nvPr/>
      </p:nvGrpSpPr>
      <p:grpSpPr>
        <a:xfrm>
          <a:off x="0" y="0"/>
          <a:ext cx="0" cy="0"/>
          <a:chOff x="0" y="0"/>
          <a:chExt cx="0" cy="0"/>
        </a:xfrm>
      </p:grpSpPr>
      <p:pic>
        <p:nvPicPr>
          <p:cNvPr id="303" name="Google Shape;303;p28">
            <a:hlinkClick r:id="rId3"/>
          </p:cNvPr>
          <p:cNvPicPr preferRelativeResize="0"/>
          <p:nvPr/>
        </p:nvPicPr>
        <p:blipFill rotWithShape="1">
          <a:blip r:embed="rId4">
            <a:alphaModFix/>
          </a:blip>
          <a:srcRect b="0" l="1095" r="1095" t="0"/>
          <a:stretch/>
        </p:blipFill>
        <p:spPr>
          <a:xfrm>
            <a:off x="374600" y="4604925"/>
            <a:ext cx="607352" cy="221775"/>
          </a:xfrm>
          <a:prstGeom prst="rect">
            <a:avLst/>
          </a:prstGeom>
          <a:noFill/>
          <a:ln>
            <a:noFill/>
          </a:ln>
        </p:spPr>
      </p:pic>
      <p:sp>
        <p:nvSpPr>
          <p:cNvPr id="304" name="Google Shape;304;p28"/>
          <p:cNvSpPr txBox="1"/>
          <p:nvPr/>
        </p:nvSpPr>
        <p:spPr>
          <a:xfrm>
            <a:off x="843000" y="1261250"/>
            <a:ext cx="7458000" cy="2764800"/>
          </a:xfrm>
          <a:prstGeom prst="rect">
            <a:avLst/>
          </a:prstGeom>
          <a:noFill/>
          <a:ln>
            <a:noFill/>
          </a:ln>
        </p:spPr>
        <p:txBody>
          <a:bodyPr anchorCtr="0" anchor="t" bIns="91425" lIns="0" spcFirstLastPara="1" rIns="91425" wrap="square" tIns="91425">
            <a:noAutofit/>
          </a:bodyPr>
          <a:lstStyle/>
          <a:p>
            <a:pPr indent="-298450" lvl="0" marL="457200" rtl="0" algn="l">
              <a:lnSpc>
                <a:spcPct val="115000"/>
              </a:lnSpc>
              <a:spcBef>
                <a:spcPts val="0"/>
              </a:spcBef>
              <a:spcAft>
                <a:spcPts val="0"/>
              </a:spcAft>
              <a:buClr>
                <a:schemeClr val="lt1"/>
              </a:buClr>
              <a:buSzPts val="1100"/>
              <a:buFont typeface="Lato"/>
              <a:buChar char="●"/>
            </a:pPr>
            <a:r>
              <a:rPr b="1" lang="en" sz="1100">
                <a:solidFill>
                  <a:schemeClr val="lt1"/>
                </a:solidFill>
                <a:latin typeface="Lato"/>
                <a:ea typeface="Lato"/>
                <a:cs typeface="Lato"/>
                <a:sym typeface="Lato"/>
              </a:rPr>
              <a:t>Get the basics down. </a:t>
            </a:r>
            <a:r>
              <a:rPr lang="en" sz="1100">
                <a:solidFill>
                  <a:schemeClr val="lt1"/>
                </a:solidFill>
                <a:latin typeface="Lato"/>
                <a:ea typeface="Lato"/>
                <a:cs typeface="Lato"/>
                <a:sym typeface="Lato"/>
              </a:rPr>
              <a:t>Are you mixing TikTok, Meta, and YouTube in the right way for the right products and audiences? Have you optimized your collaboration with the top performing retailers in your target markets thanks to first-party data?</a:t>
            </a:r>
            <a:endParaRPr sz="1100">
              <a:solidFill>
                <a:schemeClr val="lt1"/>
              </a:solidFill>
              <a:latin typeface="Lato"/>
              <a:ea typeface="Lato"/>
              <a:cs typeface="Lato"/>
              <a:sym typeface="Lato"/>
            </a:endParaRPr>
          </a:p>
          <a:p>
            <a:pPr indent="-298450" lvl="0" marL="457200" rtl="0" algn="l">
              <a:lnSpc>
                <a:spcPct val="115000"/>
              </a:lnSpc>
              <a:spcBef>
                <a:spcPts val="1000"/>
              </a:spcBef>
              <a:spcAft>
                <a:spcPts val="0"/>
              </a:spcAft>
              <a:buClr>
                <a:schemeClr val="lt1"/>
              </a:buClr>
              <a:buSzPts val="1100"/>
              <a:buFont typeface="Lato"/>
              <a:buChar char="●"/>
            </a:pPr>
            <a:r>
              <a:rPr b="1" lang="en" sz="1100">
                <a:solidFill>
                  <a:schemeClr val="lt1"/>
                </a:solidFill>
                <a:latin typeface="Lato"/>
                <a:ea typeface="Lato"/>
                <a:cs typeface="Lato"/>
                <a:sym typeface="Lato"/>
              </a:rPr>
              <a:t>Develop more nuanced insights for consumer relevance. </a:t>
            </a:r>
            <a:r>
              <a:rPr lang="en" sz="1100">
                <a:solidFill>
                  <a:schemeClr val="lt1"/>
                </a:solidFill>
                <a:latin typeface="Lato"/>
                <a:ea typeface="Lato"/>
                <a:cs typeface="Lato"/>
                <a:sym typeface="Lato"/>
              </a:rPr>
              <a:t>Is your brand’s website utilizing multi-retailer checkout? Which channels are part of their shopping journey? Add the channels and retailers that resonate with your consumers to the mix. Can you expand to new formats like QR codes and CTV?</a:t>
            </a:r>
            <a:endParaRPr sz="1100">
              <a:solidFill>
                <a:schemeClr val="lt1"/>
              </a:solidFill>
              <a:latin typeface="Lato"/>
              <a:ea typeface="Lato"/>
              <a:cs typeface="Lato"/>
              <a:sym typeface="Lato"/>
            </a:endParaRPr>
          </a:p>
          <a:p>
            <a:pPr indent="-298450" lvl="0" marL="457200" rtl="0" algn="l">
              <a:lnSpc>
                <a:spcPct val="115000"/>
              </a:lnSpc>
              <a:spcBef>
                <a:spcPts val="1000"/>
              </a:spcBef>
              <a:spcAft>
                <a:spcPts val="0"/>
              </a:spcAft>
              <a:buClr>
                <a:schemeClr val="lt1"/>
              </a:buClr>
              <a:buSzPts val="1100"/>
              <a:buFont typeface="Lato"/>
              <a:buChar char="●"/>
            </a:pPr>
            <a:r>
              <a:rPr b="1" lang="en" sz="1100">
                <a:solidFill>
                  <a:schemeClr val="lt1"/>
                </a:solidFill>
                <a:latin typeface="Lato"/>
                <a:ea typeface="Lato"/>
                <a:cs typeface="Lato"/>
                <a:sym typeface="Lato"/>
              </a:rPr>
              <a:t>Be agile </a:t>
            </a:r>
            <a:r>
              <a:rPr lang="en" sz="1100">
                <a:solidFill>
                  <a:schemeClr val="lt1"/>
                </a:solidFill>
                <a:latin typeface="Lato"/>
                <a:ea typeface="Lato"/>
                <a:cs typeface="Lato"/>
                <a:sym typeface="Lato"/>
              </a:rPr>
              <a:t>and quick with your data, and use insights to adjust your creative and advertising methods effectively</a:t>
            </a:r>
            <a:endParaRPr sz="1100">
              <a:solidFill>
                <a:schemeClr val="lt1"/>
              </a:solidFill>
              <a:latin typeface="Lato"/>
              <a:ea typeface="Lato"/>
              <a:cs typeface="Lato"/>
              <a:sym typeface="Lato"/>
            </a:endParaRPr>
          </a:p>
          <a:p>
            <a:pPr indent="-298450" lvl="0" marL="457200" rtl="0" algn="l">
              <a:lnSpc>
                <a:spcPct val="115000"/>
              </a:lnSpc>
              <a:spcBef>
                <a:spcPts val="1000"/>
              </a:spcBef>
              <a:spcAft>
                <a:spcPts val="0"/>
              </a:spcAft>
              <a:buClr>
                <a:schemeClr val="lt1"/>
              </a:buClr>
              <a:buSzPts val="1100"/>
              <a:buFont typeface="Lato"/>
              <a:buChar char="●"/>
            </a:pPr>
            <a:r>
              <a:rPr b="1" lang="en" sz="1100">
                <a:solidFill>
                  <a:schemeClr val="lt1"/>
                </a:solidFill>
                <a:latin typeface="Lato"/>
                <a:ea typeface="Lato"/>
                <a:cs typeface="Lato"/>
                <a:sym typeface="Lato"/>
              </a:rPr>
              <a:t>Explore growth opportunities. </a:t>
            </a:r>
            <a:r>
              <a:rPr lang="en" sz="1100">
                <a:solidFill>
                  <a:schemeClr val="lt1"/>
                </a:solidFill>
                <a:latin typeface="Lato"/>
                <a:ea typeface="Lato"/>
                <a:cs typeface="Lato"/>
                <a:sym typeface="Lato"/>
              </a:rPr>
              <a:t>Check your performance against category (and subcategory!) benchmarks to see how you stack up against the competition. A/B test creative and messaging to see if purchase intent increases.</a:t>
            </a:r>
            <a:endParaRPr sz="1100">
              <a:solidFill>
                <a:schemeClr val="lt1"/>
              </a:solidFill>
              <a:latin typeface="Lato"/>
              <a:ea typeface="Lato"/>
              <a:cs typeface="Lato"/>
              <a:sym typeface="Lato"/>
            </a:endParaRPr>
          </a:p>
          <a:p>
            <a:pPr indent="-298450" lvl="0" marL="457200" rtl="0" algn="l">
              <a:lnSpc>
                <a:spcPct val="115000"/>
              </a:lnSpc>
              <a:spcBef>
                <a:spcPts val="1000"/>
              </a:spcBef>
              <a:spcAft>
                <a:spcPts val="1000"/>
              </a:spcAft>
              <a:buClr>
                <a:schemeClr val="lt1"/>
              </a:buClr>
              <a:buSzPts val="1100"/>
              <a:buFont typeface="Lato"/>
              <a:buChar char="●"/>
            </a:pPr>
            <a:r>
              <a:rPr b="1" lang="en" sz="1100">
                <a:solidFill>
                  <a:schemeClr val="lt1"/>
                </a:solidFill>
                <a:latin typeface="Lato"/>
                <a:ea typeface="Lato"/>
                <a:cs typeface="Lato"/>
                <a:sym typeface="Lato"/>
              </a:rPr>
              <a:t>We're here to help. </a:t>
            </a:r>
            <a:r>
              <a:rPr lang="en" sz="1100">
                <a:solidFill>
                  <a:schemeClr val="lt1"/>
                </a:solidFill>
                <a:latin typeface="Lato"/>
                <a:ea typeface="Lato"/>
                <a:cs typeface="Lato"/>
                <a:sym typeface="Lato"/>
              </a:rPr>
              <a:t>MikMak helps multichannel brands gain deeper consumer insights to grow and protect market share. Contact us at </a:t>
            </a:r>
            <a:r>
              <a:rPr b="1" lang="en" sz="1100" u="sng">
                <a:solidFill>
                  <a:schemeClr val="hlink"/>
                </a:solidFill>
                <a:latin typeface="Lato"/>
                <a:ea typeface="Lato"/>
                <a:cs typeface="Lato"/>
                <a:sym typeface="Lato"/>
                <a:hlinkClick r:id="rId5"/>
              </a:rPr>
              <a:t>marketing@mikmak.com</a:t>
            </a:r>
            <a:r>
              <a:rPr lang="en" sz="1100">
                <a:solidFill>
                  <a:schemeClr val="lt1"/>
                </a:solidFill>
                <a:latin typeface="Lato"/>
                <a:ea typeface="Lato"/>
                <a:cs typeface="Lato"/>
                <a:sym typeface="Lato"/>
              </a:rPr>
              <a:t>!</a:t>
            </a:r>
            <a:endParaRPr sz="1100">
              <a:solidFill>
                <a:schemeClr val="lt1"/>
              </a:solidFill>
              <a:latin typeface="Lato"/>
              <a:ea typeface="Lato"/>
              <a:cs typeface="Lato"/>
              <a:sym typeface="Lato"/>
            </a:endParaRPr>
          </a:p>
        </p:txBody>
      </p:sp>
      <p:sp>
        <p:nvSpPr>
          <p:cNvPr id="305" name="Google Shape;305;p28"/>
          <p:cNvSpPr txBox="1"/>
          <p:nvPr/>
        </p:nvSpPr>
        <p:spPr>
          <a:xfrm>
            <a:off x="843000" y="732775"/>
            <a:ext cx="4395600" cy="4617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sz="1800">
                <a:solidFill>
                  <a:schemeClr val="lt1"/>
                </a:solidFill>
                <a:latin typeface="Raleway"/>
                <a:ea typeface="Raleway"/>
                <a:cs typeface="Raleway"/>
                <a:sym typeface="Raleway"/>
              </a:rPr>
              <a:t>Your eCommerce Marketing Checklist</a:t>
            </a:r>
            <a:endParaRPr b="1" sz="1800">
              <a:solidFill>
                <a:schemeClr val="lt1"/>
              </a:solidFill>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559"/>
        </a:solidFill>
      </p:bgPr>
    </p:bg>
    <p:spTree>
      <p:nvGrpSpPr>
        <p:cNvPr id="309" name="Shape 309"/>
        <p:cNvGrpSpPr/>
        <p:nvPr/>
      </p:nvGrpSpPr>
      <p:grpSpPr>
        <a:xfrm>
          <a:off x="0" y="0"/>
          <a:ext cx="0" cy="0"/>
          <a:chOff x="0" y="0"/>
          <a:chExt cx="0" cy="0"/>
        </a:xfrm>
      </p:grpSpPr>
      <p:sp>
        <p:nvSpPr>
          <p:cNvPr id="310" name="Google Shape;310;p29"/>
          <p:cNvSpPr txBox="1"/>
          <p:nvPr/>
        </p:nvSpPr>
        <p:spPr>
          <a:xfrm>
            <a:off x="622825" y="781625"/>
            <a:ext cx="3804300" cy="1186800"/>
          </a:xfrm>
          <a:prstGeom prst="rect">
            <a:avLst/>
          </a:prstGeom>
          <a:noFill/>
          <a:ln>
            <a:noFill/>
          </a:ln>
        </p:spPr>
        <p:txBody>
          <a:bodyPr anchorCtr="0" anchor="ctr" bIns="28575" lIns="0" spcFirstLastPara="1" rIns="28575" wrap="square" tIns="28575">
            <a:noAutofit/>
          </a:bodyPr>
          <a:lstStyle/>
          <a:p>
            <a:pPr indent="0" lvl="0" marL="0" marR="0" rtl="0" algn="l">
              <a:lnSpc>
                <a:spcPct val="115000"/>
              </a:lnSpc>
              <a:spcBef>
                <a:spcPts val="0"/>
              </a:spcBef>
              <a:spcAft>
                <a:spcPts val="0"/>
              </a:spcAft>
              <a:buClr>
                <a:srgbClr val="D03DA8"/>
              </a:buClr>
              <a:buSzPts val="1500"/>
              <a:buFont typeface="Helvetica Neue"/>
              <a:buNone/>
            </a:pPr>
            <a:r>
              <a:rPr lang="en" sz="1800">
                <a:solidFill>
                  <a:srgbClr val="FFFFFF"/>
                </a:solidFill>
                <a:latin typeface="Raleway ExtraBold"/>
                <a:ea typeface="Raleway ExtraBold"/>
                <a:cs typeface="Raleway ExtraBold"/>
                <a:sym typeface="Raleway ExtraBold"/>
              </a:rPr>
              <a:t>All data and insights from this Category Benchmark and Insights are sourced from the MikMak Shopping Index.</a:t>
            </a:r>
            <a:endParaRPr sz="1800">
              <a:solidFill>
                <a:srgbClr val="FFFFFF"/>
              </a:solidFill>
              <a:latin typeface="Raleway ExtraBold"/>
              <a:ea typeface="Raleway ExtraBold"/>
              <a:cs typeface="Raleway ExtraBold"/>
              <a:sym typeface="Raleway ExtraBold"/>
            </a:endParaRPr>
          </a:p>
        </p:txBody>
      </p:sp>
      <p:sp>
        <p:nvSpPr>
          <p:cNvPr id="311" name="Google Shape;311;p29"/>
          <p:cNvSpPr txBox="1"/>
          <p:nvPr/>
        </p:nvSpPr>
        <p:spPr>
          <a:xfrm>
            <a:off x="546525" y="2333675"/>
            <a:ext cx="3923400" cy="1577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FFFFFF"/>
                </a:solidFill>
                <a:latin typeface="Lato"/>
                <a:ea typeface="Lato"/>
                <a:cs typeface="Lato"/>
                <a:sym typeface="Lato"/>
              </a:rPr>
              <a:t>The MikMak Shopping Index was developed to provide a standardized set of metrics, methodology, and benchmarks to help drive brands’ business results and strategy. It is a collection of key eCommerce KPIs collected across hundreds of brands and over 250 channels and more than 4,000 retailer integrations to understand consumer online shopping behavior.</a:t>
            </a:r>
            <a:endParaRPr sz="1000">
              <a:solidFill>
                <a:srgbClr val="FFFFFF"/>
              </a:solidFill>
              <a:latin typeface="Lato"/>
              <a:ea typeface="Lato"/>
              <a:cs typeface="Lato"/>
              <a:sym typeface="Lato"/>
            </a:endParaRPr>
          </a:p>
          <a:p>
            <a:pPr indent="0" lvl="0" marL="0" rtl="0" algn="l">
              <a:lnSpc>
                <a:spcPct val="115000"/>
              </a:lnSpc>
              <a:spcBef>
                <a:spcPts val="0"/>
              </a:spcBef>
              <a:spcAft>
                <a:spcPts val="0"/>
              </a:spcAft>
              <a:buNone/>
            </a:pPr>
            <a:r>
              <a:t/>
            </a:r>
            <a:endParaRPr sz="1000">
              <a:solidFill>
                <a:srgbClr val="FFFFFF"/>
              </a:solidFill>
              <a:latin typeface="Lato"/>
              <a:ea typeface="Lato"/>
              <a:cs typeface="Lato"/>
              <a:sym typeface="Lato"/>
            </a:endParaRPr>
          </a:p>
          <a:p>
            <a:pPr indent="0" lvl="0" marL="0" rtl="0" algn="l">
              <a:lnSpc>
                <a:spcPct val="115000"/>
              </a:lnSpc>
              <a:spcBef>
                <a:spcPts val="0"/>
              </a:spcBef>
              <a:spcAft>
                <a:spcPts val="0"/>
              </a:spcAft>
              <a:buNone/>
            </a:pPr>
            <a:r>
              <a:rPr lang="en" sz="1000">
                <a:solidFill>
                  <a:srgbClr val="FFFFFF"/>
                </a:solidFill>
                <a:latin typeface="Lato"/>
                <a:ea typeface="Lato"/>
                <a:cs typeface="Lato"/>
                <a:sym typeface="Lato"/>
              </a:rPr>
              <a:t>All data in this report is from 1 October 2022 - 1 October 2023. </a:t>
            </a:r>
            <a:endParaRPr sz="1000">
              <a:solidFill>
                <a:srgbClr val="FFFFFF"/>
              </a:solidFill>
              <a:latin typeface="Lato"/>
              <a:ea typeface="Lato"/>
              <a:cs typeface="Lato"/>
              <a:sym typeface="Lato"/>
            </a:endParaRPr>
          </a:p>
        </p:txBody>
      </p:sp>
      <p:cxnSp>
        <p:nvCxnSpPr>
          <p:cNvPr id="312" name="Google Shape;312;p29"/>
          <p:cNvCxnSpPr/>
          <p:nvPr/>
        </p:nvCxnSpPr>
        <p:spPr>
          <a:xfrm flipH="1" rot="10800000">
            <a:off x="622829" y="2181763"/>
            <a:ext cx="879300" cy="2700"/>
          </a:xfrm>
          <a:prstGeom prst="straightConnector1">
            <a:avLst/>
          </a:prstGeom>
          <a:noFill/>
          <a:ln cap="flat" cmpd="sng" w="19050">
            <a:solidFill>
              <a:srgbClr val="FFFFFF"/>
            </a:solidFill>
            <a:prstDash val="solid"/>
            <a:round/>
            <a:headEnd len="med" w="med" type="none"/>
            <a:tailEnd len="med" w="med" type="none"/>
          </a:ln>
        </p:spPr>
      </p:cxnSp>
      <p:sp>
        <p:nvSpPr>
          <p:cNvPr id="313" name="Google Shape;313;p29"/>
          <p:cNvSpPr/>
          <p:nvPr/>
        </p:nvSpPr>
        <p:spPr>
          <a:xfrm flipH="1">
            <a:off x="5057425" y="1589200"/>
            <a:ext cx="3105900" cy="1849200"/>
          </a:xfrm>
          <a:prstGeom prst="roundRect">
            <a:avLst>
              <a:gd fmla="val 4461" name="adj"/>
            </a:avLst>
          </a:prstGeom>
          <a:solidFill>
            <a:srgbClr val="EDF3F7"/>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9"/>
          <p:cNvSpPr/>
          <p:nvPr/>
        </p:nvSpPr>
        <p:spPr>
          <a:xfrm>
            <a:off x="7958700" y="1589200"/>
            <a:ext cx="1185300" cy="1849200"/>
          </a:xfrm>
          <a:prstGeom prst="rect">
            <a:avLst/>
          </a:prstGeom>
          <a:solidFill>
            <a:srgbClr val="EDF3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9"/>
          <p:cNvSpPr txBox="1"/>
          <p:nvPr/>
        </p:nvSpPr>
        <p:spPr>
          <a:xfrm>
            <a:off x="5243475" y="1769600"/>
            <a:ext cx="3144900" cy="151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00000"/>
                </a:solidFill>
                <a:latin typeface="Raleway"/>
                <a:ea typeface="Raleway"/>
                <a:cs typeface="Raleway"/>
                <a:sym typeface="Raleway"/>
              </a:rPr>
              <a:t>Let’s chat!</a:t>
            </a:r>
            <a:endParaRPr b="1" sz="1600">
              <a:solidFill>
                <a:srgbClr val="000000"/>
              </a:solidFill>
              <a:latin typeface="Raleway"/>
              <a:ea typeface="Raleway"/>
              <a:cs typeface="Raleway"/>
              <a:sym typeface="Raleway"/>
            </a:endParaRPr>
          </a:p>
          <a:p>
            <a:pPr indent="0" lvl="0" marL="0" rtl="0" algn="l">
              <a:lnSpc>
                <a:spcPct val="115000"/>
              </a:lnSpc>
              <a:spcBef>
                <a:spcPts val="1000"/>
              </a:spcBef>
              <a:spcAft>
                <a:spcPts val="0"/>
              </a:spcAft>
              <a:buNone/>
            </a:pPr>
            <a:r>
              <a:rPr lang="en">
                <a:latin typeface="Lato"/>
                <a:ea typeface="Lato"/>
                <a:cs typeface="Lato"/>
                <a:sym typeface="Lato"/>
              </a:rPr>
              <a:t>Want to get even more insights?</a:t>
            </a:r>
            <a:endParaRPr>
              <a:latin typeface="Lato"/>
              <a:ea typeface="Lato"/>
              <a:cs typeface="Lato"/>
              <a:sym typeface="Lato"/>
            </a:endParaRPr>
          </a:p>
          <a:p>
            <a:pPr indent="0" lvl="0" marL="0" rtl="0" algn="l">
              <a:lnSpc>
                <a:spcPct val="115000"/>
              </a:lnSpc>
              <a:spcBef>
                <a:spcPts val="0"/>
              </a:spcBef>
              <a:spcAft>
                <a:spcPts val="0"/>
              </a:spcAft>
              <a:buNone/>
            </a:pPr>
            <a:r>
              <a:rPr lang="en">
                <a:latin typeface="Lato"/>
                <a:ea typeface="Lato"/>
                <a:cs typeface="Lato"/>
                <a:sym typeface="Lato"/>
              </a:rPr>
              <a:t>Looking for a different category?</a:t>
            </a:r>
            <a:endParaRPr>
              <a:latin typeface="Lato"/>
              <a:ea typeface="Lato"/>
              <a:cs typeface="Lato"/>
              <a:sym typeface="Lato"/>
            </a:endParaRPr>
          </a:p>
          <a:p>
            <a:pPr indent="0" lvl="0" marL="0" rtl="0" algn="l">
              <a:lnSpc>
                <a:spcPct val="115000"/>
              </a:lnSpc>
              <a:spcBef>
                <a:spcPts val="0"/>
              </a:spcBef>
              <a:spcAft>
                <a:spcPts val="0"/>
              </a:spcAft>
              <a:buNone/>
            </a:pPr>
            <a:r>
              <a:t/>
            </a:r>
            <a:endParaRPr>
              <a:latin typeface="Lato"/>
              <a:ea typeface="Lato"/>
              <a:cs typeface="Lato"/>
              <a:sym typeface="Lato"/>
            </a:endParaRPr>
          </a:p>
          <a:p>
            <a:pPr indent="0" lvl="0" marL="0" rtl="0" algn="l">
              <a:lnSpc>
                <a:spcPct val="115000"/>
              </a:lnSpc>
              <a:spcBef>
                <a:spcPts val="0"/>
              </a:spcBef>
              <a:spcAft>
                <a:spcPts val="0"/>
              </a:spcAft>
              <a:buNone/>
            </a:pPr>
            <a:r>
              <a:rPr lang="en">
                <a:solidFill>
                  <a:srgbClr val="000000"/>
                </a:solidFill>
                <a:latin typeface="Lato"/>
                <a:ea typeface="Lato"/>
                <a:cs typeface="Lato"/>
                <a:sym typeface="Lato"/>
              </a:rPr>
              <a:t>Contact </a:t>
            </a:r>
            <a:r>
              <a:rPr b="1" lang="en" u="sng">
                <a:solidFill>
                  <a:srgbClr val="3A26A3"/>
                </a:solidFill>
                <a:latin typeface="Lato"/>
                <a:ea typeface="Lato"/>
                <a:cs typeface="Lato"/>
                <a:sym typeface="Lato"/>
                <a:hlinkClick r:id="rId3">
                  <a:extLst>
                    <a:ext uri="{A12FA001-AC4F-418D-AE19-62706E023703}">
                      <ahyp:hlinkClr val="tx"/>
                    </a:ext>
                  </a:extLst>
                </a:hlinkClick>
              </a:rPr>
              <a:t>marketing@mikmak.com</a:t>
            </a:r>
            <a:r>
              <a:rPr lang="en">
                <a:solidFill>
                  <a:srgbClr val="000000"/>
                </a:solidFill>
                <a:latin typeface="Lato"/>
                <a:ea typeface="Lato"/>
                <a:cs typeface="Lato"/>
                <a:sym typeface="Lato"/>
              </a:rPr>
              <a:t>!</a:t>
            </a:r>
            <a:endParaRPr>
              <a:solidFill>
                <a:srgbClr val="000000"/>
              </a:solidFill>
              <a:latin typeface="Lato"/>
              <a:ea typeface="Lato"/>
              <a:cs typeface="Lato"/>
              <a:sym typeface="Lato"/>
            </a:endParaRPr>
          </a:p>
        </p:txBody>
      </p:sp>
      <p:pic>
        <p:nvPicPr>
          <p:cNvPr id="316" name="Google Shape;316;p29">
            <a:hlinkClick r:id="rId4"/>
          </p:cNvPr>
          <p:cNvPicPr preferRelativeResize="0"/>
          <p:nvPr/>
        </p:nvPicPr>
        <p:blipFill rotWithShape="1">
          <a:blip r:embed="rId5">
            <a:alphaModFix/>
          </a:blip>
          <a:srcRect b="0" l="1095" r="1095" t="0"/>
          <a:stretch/>
        </p:blipFill>
        <p:spPr>
          <a:xfrm>
            <a:off x="374600" y="4604925"/>
            <a:ext cx="607352" cy="221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4"/>
          <p:cNvPicPr preferRelativeResize="0"/>
          <p:nvPr/>
        </p:nvPicPr>
        <p:blipFill rotWithShape="1">
          <a:blip r:embed="rId3">
            <a:alphaModFix/>
          </a:blip>
          <a:srcRect b="1380" l="8148" r="16612" t="0"/>
          <a:stretch/>
        </p:blipFill>
        <p:spPr>
          <a:xfrm rot="5400000">
            <a:off x="4308937" y="325938"/>
            <a:ext cx="5157827" cy="4505950"/>
          </a:xfrm>
          <a:prstGeom prst="rect">
            <a:avLst/>
          </a:prstGeom>
          <a:noFill/>
          <a:ln>
            <a:noFill/>
          </a:ln>
        </p:spPr>
      </p:pic>
      <p:sp>
        <p:nvSpPr>
          <p:cNvPr id="65" name="Google Shape;65;p14"/>
          <p:cNvSpPr txBox="1"/>
          <p:nvPr/>
        </p:nvSpPr>
        <p:spPr>
          <a:xfrm>
            <a:off x="374600" y="826188"/>
            <a:ext cx="3981000" cy="527400"/>
          </a:xfrm>
          <a:prstGeom prst="rect">
            <a:avLst/>
          </a:prstGeom>
          <a:noFill/>
          <a:ln>
            <a:noFill/>
          </a:ln>
        </p:spPr>
        <p:txBody>
          <a:bodyPr anchorCtr="0" anchor="ctr" bIns="91425" lIns="0" spcFirstLastPara="1" rIns="2857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sz="2000">
                <a:latin typeface="Raleway"/>
                <a:ea typeface="Raleway"/>
                <a:cs typeface="Raleway"/>
                <a:sym typeface="Raleway"/>
              </a:rPr>
              <a:t>Food &amp; Beverage eCommerce: UK &amp; France</a:t>
            </a:r>
            <a:endParaRPr b="1" sz="2000">
              <a:latin typeface="Raleway"/>
              <a:ea typeface="Raleway"/>
              <a:cs typeface="Raleway"/>
              <a:sym typeface="Raleway"/>
            </a:endParaRPr>
          </a:p>
        </p:txBody>
      </p:sp>
      <p:sp>
        <p:nvSpPr>
          <p:cNvPr id="66" name="Google Shape;66;p14"/>
          <p:cNvSpPr/>
          <p:nvPr/>
        </p:nvSpPr>
        <p:spPr>
          <a:xfrm>
            <a:off x="374600" y="1618850"/>
            <a:ext cx="3981000" cy="843900"/>
          </a:xfrm>
          <a:prstGeom prst="roundRect">
            <a:avLst>
              <a:gd fmla="val 5308" name="adj"/>
            </a:avLst>
          </a:prstGeom>
          <a:solidFill>
            <a:srgbClr val="EDF3F7"/>
          </a:solidFill>
          <a:ln cap="flat" cmpd="sng" w="9525">
            <a:solidFill>
              <a:srgbClr val="E0E6EA"/>
            </a:solidFill>
            <a:prstDash val="solid"/>
            <a:round/>
            <a:headEnd len="sm" w="sm" type="none"/>
            <a:tailEnd len="sm" w="sm" type="none"/>
          </a:ln>
        </p:spPr>
        <p:txBody>
          <a:bodyPr anchorCtr="0" anchor="ctr" bIns="182875" lIns="182875" spcFirstLastPara="1" rIns="182875" wrap="square" tIns="182875">
            <a:noAutofit/>
          </a:bodyPr>
          <a:lstStyle/>
          <a:p>
            <a:pPr indent="0" lvl="0" marL="0" rtl="0" algn="l">
              <a:spcBef>
                <a:spcPts val="0"/>
              </a:spcBef>
              <a:spcAft>
                <a:spcPts val="0"/>
              </a:spcAft>
              <a:buNone/>
            </a:pPr>
            <a:r>
              <a:rPr lang="en" sz="1000">
                <a:latin typeface="Lato"/>
                <a:ea typeface="Lato"/>
                <a:cs typeface="Lato"/>
                <a:sym typeface="Lato"/>
              </a:rPr>
              <a:t>Food &amp; Beverage is the UK’s largest manufacturing sector </a:t>
            </a:r>
            <a:r>
              <a:rPr lang="en" sz="1000">
                <a:solidFill>
                  <a:srgbClr val="1E1348"/>
                </a:solidFill>
                <a:latin typeface="Lato"/>
                <a:ea typeface="Lato"/>
                <a:cs typeface="Lato"/>
                <a:sym typeface="Lato"/>
              </a:rPr>
              <a:t>by turnover, valued at </a:t>
            </a:r>
            <a:r>
              <a:rPr lang="en" sz="1000" u="sng">
                <a:solidFill>
                  <a:schemeClr val="dk2"/>
                </a:solidFill>
                <a:latin typeface="Lato"/>
                <a:ea typeface="Lato"/>
                <a:cs typeface="Lato"/>
                <a:sym typeface="Lato"/>
                <a:hlinkClick r:id="rId4">
                  <a:extLst>
                    <a:ext uri="{A12FA001-AC4F-418D-AE19-62706E023703}">
                      <ahyp:hlinkClr val="tx"/>
                    </a:ext>
                  </a:extLst>
                </a:hlinkClick>
              </a:rPr>
              <a:t>£104 billion</a:t>
            </a:r>
            <a:r>
              <a:rPr lang="en" sz="1000">
                <a:latin typeface="Lato"/>
                <a:ea typeface="Lato"/>
                <a:cs typeface="Lato"/>
                <a:sym typeface="Lato"/>
              </a:rPr>
              <a:t> (approx. €120 billion), and France is the biggest EU Food &amp; Beverage producer, with a turnover of </a:t>
            </a:r>
            <a:r>
              <a:rPr lang="en" sz="1000" u="sng">
                <a:solidFill>
                  <a:schemeClr val="dk2"/>
                </a:solidFill>
                <a:latin typeface="Lato"/>
                <a:ea typeface="Lato"/>
                <a:cs typeface="Lato"/>
                <a:sym typeface="Lato"/>
                <a:hlinkClick r:id="rId5">
                  <a:extLst>
                    <a:ext uri="{A12FA001-AC4F-418D-AE19-62706E023703}">
                      <ahyp:hlinkClr val="tx"/>
                    </a:ext>
                  </a:extLst>
                </a:hlinkClick>
              </a:rPr>
              <a:t>€212 billion</a:t>
            </a:r>
            <a:r>
              <a:rPr lang="en" sz="1000">
                <a:latin typeface="Lato"/>
                <a:ea typeface="Lato"/>
                <a:cs typeface="Lato"/>
                <a:sym typeface="Lato"/>
              </a:rPr>
              <a:t>.</a:t>
            </a:r>
            <a:endParaRPr sz="1000">
              <a:solidFill>
                <a:srgbClr val="000000"/>
              </a:solidFill>
              <a:latin typeface="Lato"/>
              <a:ea typeface="Lato"/>
              <a:cs typeface="Lato"/>
              <a:sym typeface="Lato"/>
            </a:endParaRPr>
          </a:p>
        </p:txBody>
      </p:sp>
      <p:sp>
        <p:nvSpPr>
          <p:cNvPr id="67" name="Google Shape;67;p14"/>
          <p:cNvSpPr/>
          <p:nvPr/>
        </p:nvSpPr>
        <p:spPr>
          <a:xfrm>
            <a:off x="374600" y="2557301"/>
            <a:ext cx="3981000" cy="843900"/>
          </a:xfrm>
          <a:prstGeom prst="roundRect">
            <a:avLst>
              <a:gd fmla="val 5308" name="adj"/>
            </a:avLst>
          </a:prstGeom>
          <a:solidFill>
            <a:srgbClr val="EDF3F7"/>
          </a:solidFill>
          <a:ln cap="flat" cmpd="sng" w="9525">
            <a:solidFill>
              <a:srgbClr val="E0E6EA"/>
            </a:solidFill>
            <a:prstDash val="solid"/>
            <a:round/>
            <a:headEnd len="sm" w="sm" type="none"/>
            <a:tailEnd len="sm" w="sm" type="none"/>
          </a:ln>
        </p:spPr>
        <p:txBody>
          <a:bodyPr anchorCtr="0" anchor="ctr" bIns="182875" lIns="182875" spcFirstLastPara="1" rIns="182875" wrap="square" tIns="182875">
            <a:noAutofit/>
          </a:bodyPr>
          <a:lstStyle/>
          <a:p>
            <a:pPr indent="0" lvl="0" marL="0" rtl="0" algn="l">
              <a:spcBef>
                <a:spcPts val="0"/>
              </a:spcBef>
              <a:spcAft>
                <a:spcPts val="0"/>
              </a:spcAft>
              <a:buNone/>
            </a:pPr>
            <a:r>
              <a:rPr lang="en" sz="1000">
                <a:latin typeface="Lato"/>
                <a:ea typeface="Lato"/>
                <a:cs typeface="Lato"/>
                <a:sym typeface="Lato"/>
              </a:rPr>
              <a:t>Food &amp; Beverage eCommerce was highly accelerated by COVID-19 in the UK and France. It plays a key role in both countries today, influenced by shifting omnichannel consumer habits. </a:t>
            </a:r>
            <a:endParaRPr sz="1000">
              <a:solidFill>
                <a:srgbClr val="000000"/>
              </a:solidFill>
              <a:latin typeface="Lato"/>
              <a:ea typeface="Lato"/>
              <a:cs typeface="Lato"/>
              <a:sym typeface="Lato"/>
            </a:endParaRPr>
          </a:p>
        </p:txBody>
      </p:sp>
      <p:sp>
        <p:nvSpPr>
          <p:cNvPr id="68" name="Google Shape;68;p14"/>
          <p:cNvSpPr/>
          <p:nvPr/>
        </p:nvSpPr>
        <p:spPr>
          <a:xfrm>
            <a:off x="374600" y="3495752"/>
            <a:ext cx="3981000" cy="843900"/>
          </a:xfrm>
          <a:prstGeom prst="roundRect">
            <a:avLst>
              <a:gd fmla="val 5308" name="adj"/>
            </a:avLst>
          </a:prstGeom>
          <a:solidFill>
            <a:srgbClr val="EDF3F7"/>
          </a:solidFill>
          <a:ln cap="flat" cmpd="sng" w="9525">
            <a:solidFill>
              <a:srgbClr val="E0E6EA"/>
            </a:solidFill>
            <a:prstDash val="solid"/>
            <a:round/>
            <a:headEnd len="sm" w="sm" type="none"/>
            <a:tailEnd len="sm" w="sm" type="none"/>
          </a:ln>
        </p:spPr>
        <p:txBody>
          <a:bodyPr anchorCtr="0" anchor="ctr" bIns="182875" lIns="182875" spcFirstLastPara="1" rIns="182875" wrap="square" tIns="182875">
            <a:noAutofit/>
          </a:bodyPr>
          <a:lstStyle/>
          <a:p>
            <a:pPr indent="0" lvl="0" marL="0" rtl="0" algn="l">
              <a:spcBef>
                <a:spcPts val="0"/>
              </a:spcBef>
              <a:spcAft>
                <a:spcPts val="0"/>
              </a:spcAft>
              <a:buNone/>
            </a:pPr>
            <a:r>
              <a:rPr lang="en" sz="1000">
                <a:latin typeface="Lato"/>
                <a:ea typeface="Lato"/>
                <a:cs typeface="Lato"/>
                <a:sym typeface="Lato"/>
              </a:rPr>
              <a:t>In 2023, just over </a:t>
            </a:r>
            <a:r>
              <a:rPr lang="en" sz="1000" u="sng">
                <a:solidFill>
                  <a:schemeClr val="dk2"/>
                </a:solidFill>
                <a:latin typeface="Lato"/>
                <a:ea typeface="Lato"/>
                <a:cs typeface="Lato"/>
                <a:sym typeface="Lato"/>
                <a:hlinkClick r:id="rId6">
                  <a:extLst>
                    <a:ext uri="{A12FA001-AC4F-418D-AE19-62706E023703}">
                      <ahyp:hlinkClr val="tx"/>
                    </a:ext>
                  </a:extLst>
                </a:hlinkClick>
              </a:rPr>
              <a:t>50 percent</a:t>
            </a:r>
            <a:r>
              <a:rPr lang="en" sz="1000">
                <a:latin typeface="Lato"/>
                <a:ea typeface="Lato"/>
                <a:cs typeface="Lato"/>
                <a:sym typeface="Lato"/>
              </a:rPr>
              <a:t> of the UK population and </a:t>
            </a:r>
            <a:r>
              <a:rPr lang="en" sz="1000" u="sng">
                <a:solidFill>
                  <a:schemeClr val="dk2"/>
                </a:solidFill>
                <a:latin typeface="Lato"/>
                <a:ea typeface="Lato"/>
                <a:cs typeface="Lato"/>
                <a:sym typeface="Lato"/>
                <a:hlinkClick r:id="rId7">
                  <a:extLst>
                    <a:ext uri="{A12FA001-AC4F-418D-AE19-62706E023703}">
                      <ahyp:hlinkClr val="tx"/>
                    </a:ext>
                  </a:extLst>
                </a:hlinkClick>
              </a:rPr>
              <a:t>25 percent</a:t>
            </a:r>
            <a:r>
              <a:rPr lang="en" sz="1000">
                <a:latin typeface="Lato"/>
                <a:ea typeface="Lato"/>
                <a:cs typeface="Lato"/>
                <a:sym typeface="Lato"/>
              </a:rPr>
              <a:t> of French households purchase food and non-alcoholic drinks online. </a:t>
            </a:r>
            <a:endParaRPr sz="1000">
              <a:solidFill>
                <a:srgbClr val="000000"/>
              </a:solidFill>
              <a:latin typeface="Lato"/>
              <a:ea typeface="Lato"/>
              <a:cs typeface="Lato"/>
              <a:sym typeface="Lato"/>
            </a:endParaRPr>
          </a:p>
        </p:txBody>
      </p:sp>
      <p:sp>
        <p:nvSpPr>
          <p:cNvPr id="69" name="Google Shape;69;p14"/>
          <p:cNvSpPr/>
          <p:nvPr/>
        </p:nvSpPr>
        <p:spPr>
          <a:xfrm>
            <a:off x="374600" y="360600"/>
            <a:ext cx="2533800" cy="221700"/>
          </a:xfrm>
          <a:prstGeom prst="roundRect">
            <a:avLst>
              <a:gd fmla="val 50000" name="adj"/>
            </a:avLst>
          </a:prstGeom>
          <a:noFill/>
          <a:ln cap="flat" cmpd="sng" w="9525">
            <a:solidFill>
              <a:srgbClr val="00A6A4"/>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rgbClr val="00A6A4"/>
                </a:solidFill>
                <a:latin typeface="Lato"/>
                <a:ea typeface="Lato"/>
                <a:cs typeface="Lato"/>
                <a:sym typeface="Lato"/>
              </a:rPr>
              <a:t>Food &amp; Beverage Benchmarks and Insights - Europe</a:t>
            </a:r>
            <a:endParaRPr sz="800">
              <a:solidFill>
                <a:srgbClr val="00A6A4"/>
              </a:solidFill>
              <a:latin typeface="Lato"/>
              <a:ea typeface="Lato"/>
              <a:cs typeface="Lato"/>
              <a:sym typeface="Lato"/>
            </a:endParaRPr>
          </a:p>
        </p:txBody>
      </p:sp>
      <p:pic>
        <p:nvPicPr>
          <p:cNvPr id="70" name="Google Shape;70;p14">
            <a:hlinkClick r:id="rId8"/>
          </p:cNvPr>
          <p:cNvPicPr preferRelativeResize="0"/>
          <p:nvPr/>
        </p:nvPicPr>
        <p:blipFill rotWithShape="1">
          <a:blip r:embed="rId9">
            <a:alphaModFix/>
          </a:blip>
          <a:srcRect b="9" l="0" r="0" t="19"/>
          <a:stretch/>
        </p:blipFill>
        <p:spPr>
          <a:xfrm>
            <a:off x="374600" y="4604925"/>
            <a:ext cx="607352" cy="221775"/>
          </a:xfrm>
          <a:prstGeom prst="rect">
            <a:avLst/>
          </a:prstGeom>
          <a:noFill/>
          <a:ln>
            <a:noFill/>
          </a:ln>
        </p:spPr>
      </p:pic>
      <p:sp>
        <p:nvSpPr>
          <p:cNvPr id="71" name="Google Shape;71;p14"/>
          <p:cNvSpPr/>
          <p:nvPr/>
        </p:nvSpPr>
        <p:spPr>
          <a:xfrm>
            <a:off x="4627725" y="0"/>
            <a:ext cx="4512900" cy="5143500"/>
          </a:xfrm>
          <a:prstGeom prst="rect">
            <a:avLst/>
          </a:prstGeom>
          <a:solidFill>
            <a:srgbClr val="3A26A3">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 name="Google Shape;72;p14"/>
          <p:cNvSpPr/>
          <p:nvPr/>
        </p:nvSpPr>
        <p:spPr>
          <a:xfrm>
            <a:off x="5296713" y="1884025"/>
            <a:ext cx="3176700" cy="1089300"/>
          </a:xfrm>
          <a:prstGeom prst="roundRect">
            <a:avLst>
              <a:gd fmla="val 5308" name="adj"/>
            </a:avLst>
          </a:prstGeom>
          <a:solidFill>
            <a:schemeClr val="dk2"/>
          </a:solidFill>
          <a:ln cap="flat" cmpd="sng" w="9525">
            <a:solidFill>
              <a:schemeClr val="lt1"/>
            </a:solidFill>
            <a:prstDash val="solid"/>
            <a:round/>
            <a:headEnd len="sm" w="sm" type="none"/>
            <a:tailEnd len="sm" w="sm" type="none"/>
          </a:ln>
          <a:effectLst>
            <a:outerShdw blurRad="28575" rotWithShape="0" algn="bl" dir="5400000" dist="19050">
              <a:srgbClr val="000000">
                <a:alpha val="17000"/>
              </a:srgbClr>
            </a:outerShdw>
          </a:effectLst>
        </p:spPr>
        <p:txBody>
          <a:bodyPr anchorCtr="0" anchor="ctr" bIns="182875" lIns="182875" spcFirstLastPara="1" rIns="182875" wrap="square" tIns="182875">
            <a:noAutofit/>
          </a:bodyPr>
          <a:lstStyle/>
          <a:p>
            <a:pPr indent="0" lvl="0" marL="0" rtl="0" algn="l">
              <a:spcBef>
                <a:spcPts val="0"/>
              </a:spcBef>
              <a:spcAft>
                <a:spcPts val="0"/>
              </a:spcAft>
              <a:buNone/>
            </a:pPr>
            <a:r>
              <a:rPr lang="en" sz="1100">
                <a:solidFill>
                  <a:schemeClr val="lt1"/>
                </a:solidFill>
                <a:latin typeface="Lato"/>
                <a:ea typeface="Lato"/>
                <a:cs typeface="Lato"/>
                <a:sym typeface="Lato"/>
              </a:rPr>
              <a:t>In this guide, we take a closer look at what drives online shopper engagement and sales for multichannel Food &amp; Beverage brands, to help them grow, commerce-first.</a:t>
            </a:r>
            <a:endParaRPr sz="1100">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76" name="Shape 76"/>
        <p:cNvGrpSpPr/>
        <p:nvPr/>
      </p:nvGrpSpPr>
      <p:grpSpPr>
        <a:xfrm>
          <a:off x="0" y="0"/>
          <a:ext cx="0" cy="0"/>
          <a:chOff x="0" y="0"/>
          <a:chExt cx="0" cy="0"/>
        </a:xfrm>
      </p:grpSpPr>
      <p:pic>
        <p:nvPicPr>
          <p:cNvPr id="77" name="Google Shape;77;p15">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78" name="Google Shape;78;p15"/>
          <p:cNvSpPr/>
          <p:nvPr/>
        </p:nvSpPr>
        <p:spPr>
          <a:xfrm>
            <a:off x="374600" y="360600"/>
            <a:ext cx="2533800" cy="221700"/>
          </a:xfrm>
          <a:prstGeom prst="roundRect">
            <a:avLst>
              <a:gd fmla="val 50000" name="adj"/>
            </a:avLst>
          </a:prstGeom>
          <a:noFill/>
          <a:ln cap="flat" cmpd="sng" w="9525">
            <a:solidFill>
              <a:schemeClr val="lt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lt1"/>
                </a:solidFill>
                <a:latin typeface="Lato"/>
                <a:ea typeface="Lato"/>
                <a:cs typeface="Lato"/>
                <a:sym typeface="Lato"/>
              </a:rPr>
              <a:t>Food &amp; Beverage Benchmarks and Insights - Europe</a:t>
            </a:r>
            <a:endParaRPr sz="800">
              <a:solidFill>
                <a:schemeClr val="lt1"/>
              </a:solidFill>
              <a:latin typeface="Lato"/>
              <a:ea typeface="Lato"/>
              <a:cs typeface="Lato"/>
              <a:sym typeface="Lato"/>
            </a:endParaRPr>
          </a:p>
        </p:txBody>
      </p:sp>
      <p:sp>
        <p:nvSpPr>
          <p:cNvPr id="79" name="Google Shape;79;p15"/>
          <p:cNvSpPr txBox="1"/>
          <p:nvPr/>
        </p:nvSpPr>
        <p:spPr>
          <a:xfrm>
            <a:off x="374600" y="818950"/>
            <a:ext cx="3981000" cy="527400"/>
          </a:xfrm>
          <a:prstGeom prst="rect">
            <a:avLst/>
          </a:prstGeom>
          <a:noFill/>
          <a:ln>
            <a:noFill/>
          </a:ln>
        </p:spPr>
        <p:txBody>
          <a:bodyPr anchorCtr="0" anchor="ctr" bIns="91425" lIns="0" spcFirstLastPara="1" rIns="2857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sz="2000">
                <a:solidFill>
                  <a:schemeClr val="lt1"/>
                </a:solidFill>
                <a:latin typeface="Raleway"/>
                <a:ea typeface="Raleway"/>
                <a:cs typeface="Raleway"/>
                <a:sym typeface="Raleway"/>
              </a:rPr>
              <a:t>Overview</a:t>
            </a:r>
            <a:endParaRPr b="1" sz="2000">
              <a:solidFill>
                <a:schemeClr val="lt1"/>
              </a:solidFill>
              <a:latin typeface="Raleway"/>
              <a:ea typeface="Raleway"/>
              <a:cs typeface="Raleway"/>
              <a:sym typeface="Raleway"/>
            </a:endParaRPr>
          </a:p>
        </p:txBody>
      </p:sp>
      <p:sp>
        <p:nvSpPr>
          <p:cNvPr id="80" name="Google Shape;80;p15"/>
          <p:cNvSpPr/>
          <p:nvPr/>
        </p:nvSpPr>
        <p:spPr>
          <a:xfrm>
            <a:off x="374600" y="1532850"/>
            <a:ext cx="1851600" cy="1404300"/>
          </a:xfrm>
          <a:prstGeom prst="roundRect">
            <a:avLst>
              <a:gd fmla="val 5308" name="adj"/>
            </a:avLst>
          </a:prstGeom>
          <a:solidFill>
            <a:schemeClr val="lt1"/>
          </a:solidFill>
          <a:ln cap="flat" cmpd="sng" w="9525">
            <a:solidFill>
              <a:schemeClr val="accent3"/>
            </a:solidFill>
            <a:prstDash val="solid"/>
            <a:round/>
            <a:headEnd len="sm" w="sm" type="none"/>
            <a:tailEnd len="sm" w="sm" type="none"/>
          </a:ln>
        </p:spPr>
        <p:txBody>
          <a:bodyPr anchorCtr="0" anchor="ctr" bIns="182875" lIns="182875" spcFirstLastPara="1" rIns="182875" wrap="square" tIns="182875">
            <a:noAutofit/>
          </a:bodyPr>
          <a:lstStyle/>
          <a:p>
            <a:pPr indent="0" lvl="0" marL="0" rtl="0" algn="l">
              <a:spcBef>
                <a:spcPts val="0"/>
              </a:spcBef>
              <a:spcAft>
                <a:spcPts val="0"/>
              </a:spcAft>
              <a:buNone/>
            </a:pPr>
            <a:r>
              <a:rPr lang="en" sz="1100">
                <a:latin typeface="Lato"/>
                <a:ea typeface="Lato"/>
                <a:cs typeface="Lato"/>
                <a:sym typeface="Lato"/>
              </a:rPr>
              <a:t>Search and Social Media are the biggest eCommerce traffic sources for Food &amp; Beverage brands in the UK and French markets</a:t>
            </a:r>
            <a:endParaRPr sz="800">
              <a:solidFill>
                <a:srgbClr val="000000"/>
              </a:solidFill>
              <a:latin typeface="Lato"/>
              <a:ea typeface="Lato"/>
              <a:cs typeface="Lato"/>
              <a:sym typeface="Lato"/>
            </a:endParaRPr>
          </a:p>
        </p:txBody>
      </p:sp>
      <p:sp>
        <p:nvSpPr>
          <p:cNvPr id="81" name="Google Shape;81;p15"/>
          <p:cNvSpPr/>
          <p:nvPr/>
        </p:nvSpPr>
        <p:spPr>
          <a:xfrm>
            <a:off x="2377525" y="1532850"/>
            <a:ext cx="1722900" cy="1404300"/>
          </a:xfrm>
          <a:prstGeom prst="roundRect">
            <a:avLst>
              <a:gd fmla="val 5308" name="adj"/>
            </a:avLst>
          </a:prstGeom>
          <a:solidFill>
            <a:schemeClr val="lt1"/>
          </a:solidFill>
          <a:ln cap="flat" cmpd="sng" w="9525">
            <a:solidFill>
              <a:schemeClr val="accent3"/>
            </a:solidFill>
            <a:prstDash val="solid"/>
            <a:round/>
            <a:headEnd len="sm" w="sm" type="none"/>
            <a:tailEnd len="sm" w="sm" type="none"/>
          </a:ln>
        </p:spPr>
        <p:txBody>
          <a:bodyPr anchorCtr="0" anchor="ctr" bIns="182875" lIns="182875" spcFirstLastPara="1" rIns="182875" wrap="square" tIns="182875">
            <a:noAutofit/>
          </a:bodyPr>
          <a:lstStyle/>
          <a:p>
            <a:pPr indent="0" lvl="0" marL="0" rtl="0" algn="l">
              <a:spcBef>
                <a:spcPts val="0"/>
              </a:spcBef>
              <a:spcAft>
                <a:spcPts val="0"/>
              </a:spcAft>
              <a:buNone/>
            </a:pPr>
            <a:r>
              <a:rPr lang="en" sz="1100">
                <a:latin typeface="Lato"/>
                <a:ea typeface="Lato"/>
                <a:cs typeface="Lato"/>
                <a:sym typeface="Lato"/>
              </a:rPr>
              <a:t>TikTok is the social media platform that drives the most Food &amp; Beverage shopping traffic in the UK</a:t>
            </a:r>
            <a:endParaRPr sz="800">
              <a:solidFill>
                <a:srgbClr val="000000"/>
              </a:solidFill>
              <a:latin typeface="Lato"/>
              <a:ea typeface="Lato"/>
              <a:cs typeface="Lato"/>
              <a:sym typeface="Lato"/>
            </a:endParaRPr>
          </a:p>
        </p:txBody>
      </p:sp>
      <p:sp>
        <p:nvSpPr>
          <p:cNvPr id="82" name="Google Shape;82;p15"/>
          <p:cNvSpPr/>
          <p:nvPr/>
        </p:nvSpPr>
        <p:spPr>
          <a:xfrm>
            <a:off x="4251750" y="1532850"/>
            <a:ext cx="1694100" cy="1404300"/>
          </a:xfrm>
          <a:prstGeom prst="roundRect">
            <a:avLst>
              <a:gd fmla="val 5308" name="adj"/>
            </a:avLst>
          </a:prstGeom>
          <a:solidFill>
            <a:schemeClr val="lt1"/>
          </a:solidFill>
          <a:ln cap="flat" cmpd="sng" w="9525">
            <a:solidFill>
              <a:schemeClr val="accent3"/>
            </a:solidFill>
            <a:prstDash val="solid"/>
            <a:round/>
            <a:headEnd len="sm" w="sm" type="none"/>
            <a:tailEnd len="sm" w="sm" type="none"/>
          </a:ln>
        </p:spPr>
        <p:txBody>
          <a:bodyPr anchorCtr="0" anchor="ctr" bIns="182875" lIns="182875" spcFirstLastPara="1" rIns="182875" wrap="square" tIns="182875">
            <a:noAutofit/>
          </a:bodyPr>
          <a:lstStyle/>
          <a:p>
            <a:pPr indent="0" lvl="0" marL="0" rtl="0" algn="l">
              <a:spcBef>
                <a:spcPts val="0"/>
              </a:spcBef>
              <a:spcAft>
                <a:spcPts val="0"/>
              </a:spcAft>
              <a:buNone/>
            </a:pPr>
            <a:r>
              <a:rPr lang="en" sz="1100">
                <a:latin typeface="Lato"/>
                <a:ea typeface="Lato"/>
                <a:cs typeface="Lato"/>
                <a:sym typeface="Lato"/>
              </a:rPr>
              <a:t>In France, October and Mondays yield the highest Purchase Intent Rates from online Food &amp; Beverage Shoppers</a:t>
            </a:r>
            <a:endParaRPr sz="800">
              <a:solidFill>
                <a:srgbClr val="000000"/>
              </a:solidFill>
              <a:latin typeface="Lato"/>
              <a:ea typeface="Lato"/>
              <a:cs typeface="Lato"/>
              <a:sym typeface="Lato"/>
            </a:endParaRPr>
          </a:p>
        </p:txBody>
      </p:sp>
      <p:sp>
        <p:nvSpPr>
          <p:cNvPr id="83" name="Google Shape;83;p15"/>
          <p:cNvSpPr txBox="1"/>
          <p:nvPr/>
        </p:nvSpPr>
        <p:spPr>
          <a:xfrm>
            <a:off x="374600" y="3159200"/>
            <a:ext cx="5571300" cy="10314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100">
                <a:solidFill>
                  <a:schemeClr val="lt1"/>
                </a:solidFill>
                <a:latin typeface="Lato"/>
                <a:ea typeface="Lato"/>
                <a:cs typeface="Lato"/>
                <a:sym typeface="Lato"/>
              </a:rPr>
              <a:t>Food &amp; Beverage is a category made up of a vast array of product types. In this guide, we take a look at packaged food and non-alcoholic beverages sold at supermarkets, mass merchant retailers and specialized Food &amp; Beverage online shops in the UK and in France. Across all channels in these two markets, Food &amp; Beverage brands have a category benchmark Purchase Intent Rate* of 8.2 percent, according to MikMak Shopping Index.</a:t>
            </a:r>
            <a:endParaRPr>
              <a:solidFill>
                <a:schemeClr val="lt1"/>
              </a:solidFill>
            </a:endParaRPr>
          </a:p>
        </p:txBody>
      </p:sp>
      <p:sp>
        <p:nvSpPr>
          <p:cNvPr id="84" name="Google Shape;84;p15"/>
          <p:cNvSpPr/>
          <p:nvPr/>
        </p:nvSpPr>
        <p:spPr>
          <a:xfrm>
            <a:off x="6339825" y="-14400"/>
            <a:ext cx="2847900" cy="5172300"/>
          </a:xfrm>
          <a:prstGeom prst="rect">
            <a:avLst/>
          </a:prstGeom>
          <a:solidFill>
            <a:schemeClr val="dk2"/>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grpSp>
        <p:nvGrpSpPr>
          <p:cNvPr id="85" name="Google Shape;85;p15"/>
          <p:cNvGrpSpPr/>
          <p:nvPr/>
        </p:nvGrpSpPr>
        <p:grpSpPr>
          <a:xfrm>
            <a:off x="6854025" y="1411250"/>
            <a:ext cx="1803600" cy="988800"/>
            <a:chOff x="6676525" y="415500"/>
            <a:chExt cx="1803600" cy="988800"/>
          </a:xfrm>
        </p:grpSpPr>
        <p:sp>
          <p:nvSpPr>
            <p:cNvPr id="86" name="Google Shape;86;p15"/>
            <p:cNvSpPr/>
            <p:nvPr/>
          </p:nvSpPr>
          <p:spPr>
            <a:xfrm>
              <a:off x="6676525" y="415500"/>
              <a:ext cx="1803600" cy="988800"/>
            </a:xfrm>
            <a:prstGeom prst="roundRect">
              <a:avLst>
                <a:gd fmla="val 5717" name="adj"/>
              </a:avLst>
            </a:prstGeom>
            <a:solidFill>
              <a:schemeClr val="lt1"/>
            </a:solidFill>
            <a:ln>
              <a:noFill/>
            </a:ln>
            <a:effectLst>
              <a:outerShdw blurRad="42863" rotWithShape="0" algn="bl" dir="2820000" dist="3810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txBox="1"/>
            <p:nvPr/>
          </p:nvSpPr>
          <p:spPr>
            <a:xfrm>
              <a:off x="6738307" y="826590"/>
              <a:ext cx="10149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accent4"/>
                  </a:solidFill>
                  <a:latin typeface="Lato"/>
                  <a:ea typeface="Lato"/>
                  <a:cs typeface="Lato"/>
                  <a:sym typeface="Lato"/>
                </a:rPr>
                <a:t>8.2%</a:t>
              </a:r>
              <a:endParaRPr sz="500">
                <a:solidFill>
                  <a:schemeClr val="accent4"/>
                </a:solidFill>
                <a:latin typeface="Lato"/>
                <a:ea typeface="Lato"/>
                <a:cs typeface="Lato"/>
                <a:sym typeface="Lato"/>
              </a:endParaRPr>
            </a:p>
          </p:txBody>
        </p:sp>
        <p:sp>
          <p:nvSpPr>
            <p:cNvPr id="88" name="Google Shape;88;p15"/>
            <p:cNvSpPr txBox="1"/>
            <p:nvPr/>
          </p:nvSpPr>
          <p:spPr>
            <a:xfrm>
              <a:off x="6676525" y="527800"/>
              <a:ext cx="1803600" cy="29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accent4"/>
                  </a:solidFill>
                  <a:latin typeface="Raleway"/>
                  <a:ea typeface="Raleway"/>
                  <a:cs typeface="Raleway"/>
                  <a:sym typeface="Raleway"/>
                </a:rPr>
                <a:t>Category Benchmark</a:t>
              </a:r>
              <a:br>
                <a:rPr b="1" lang="en" sz="1000">
                  <a:solidFill>
                    <a:schemeClr val="accent4"/>
                  </a:solidFill>
                  <a:latin typeface="Raleway"/>
                  <a:ea typeface="Raleway"/>
                  <a:cs typeface="Raleway"/>
                  <a:sym typeface="Raleway"/>
                </a:rPr>
              </a:br>
              <a:r>
                <a:rPr b="1" lang="en" sz="1000">
                  <a:solidFill>
                    <a:schemeClr val="accent4"/>
                  </a:solidFill>
                  <a:latin typeface="Raleway"/>
                  <a:ea typeface="Raleway"/>
                  <a:cs typeface="Raleway"/>
                  <a:sym typeface="Raleway"/>
                </a:rPr>
                <a:t>UK &amp; France:</a:t>
              </a:r>
              <a:endParaRPr b="1" sz="1000">
                <a:solidFill>
                  <a:schemeClr val="accent4"/>
                </a:solidFill>
                <a:latin typeface="Raleway"/>
                <a:ea typeface="Raleway"/>
                <a:cs typeface="Raleway"/>
                <a:sym typeface="Raleway"/>
              </a:endParaRPr>
            </a:p>
          </p:txBody>
        </p:sp>
        <p:sp>
          <p:nvSpPr>
            <p:cNvPr id="89" name="Google Shape;89;p15"/>
            <p:cNvSpPr txBox="1"/>
            <p:nvPr/>
          </p:nvSpPr>
          <p:spPr>
            <a:xfrm>
              <a:off x="7579800" y="849700"/>
              <a:ext cx="857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latin typeface="Lato"/>
                  <a:ea typeface="Lato"/>
                  <a:cs typeface="Lato"/>
                  <a:sym typeface="Lato"/>
                </a:rPr>
                <a:t>Purchase </a:t>
              </a:r>
              <a:endParaRPr sz="1000">
                <a:solidFill>
                  <a:schemeClr val="accent4"/>
                </a:solidFill>
                <a:latin typeface="Lato"/>
                <a:ea typeface="Lato"/>
                <a:cs typeface="Lato"/>
                <a:sym typeface="Lato"/>
              </a:endParaRPr>
            </a:p>
            <a:p>
              <a:pPr indent="0" lvl="0" marL="0" rtl="0" algn="l">
                <a:spcBef>
                  <a:spcPts val="0"/>
                </a:spcBef>
                <a:spcAft>
                  <a:spcPts val="0"/>
                </a:spcAft>
                <a:buNone/>
              </a:pPr>
              <a:r>
                <a:rPr lang="en" sz="1000">
                  <a:solidFill>
                    <a:schemeClr val="accent4"/>
                  </a:solidFill>
                  <a:latin typeface="Lato"/>
                  <a:ea typeface="Lato"/>
                  <a:cs typeface="Lato"/>
                  <a:sym typeface="Lato"/>
                </a:rPr>
                <a:t>Intent Rate</a:t>
              </a:r>
              <a:endParaRPr sz="1200">
                <a:solidFill>
                  <a:schemeClr val="accent4"/>
                </a:solidFill>
              </a:endParaRPr>
            </a:p>
          </p:txBody>
        </p:sp>
      </p:grpSp>
      <p:grpSp>
        <p:nvGrpSpPr>
          <p:cNvPr id="90" name="Google Shape;90;p15"/>
          <p:cNvGrpSpPr/>
          <p:nvPr/>
        </p:nvGrpSpPr>
        <p:grpSpPr>
          <a:xfrm>
            <a:off x="6854025" y="2557133"/>
            <a:ext cx="1819500" cy="988788"/>
            <a:chOff x="374613" y="3459950"/>
            <a:chExt cx="1819500" cy="945938"/>
          </a:xfrm>
        </p:grpSpPr>
        <p:sp>
          <p:nvSpPr>
            <p:cNvPr id="91" name="Google Shape;91;p15"/>
            <p:cNvSpPr/>
            <p:nvPr/>
          </p:nvSpPr>
          <p:spPr>
            <a:xfrm>
              <a:off x="374613" y="3580288"/>
              <a:ext cx="1803600" cy="825600"/>
            </a:xfrm>
            <a:prstGeom prst="roundRect">
              <a:avLst>
                <a:gd fmla="val 7532" name="adj"/>
              </a:avLst>
            </a:prstGeom>
            <a:solidFill>
              <a:schemeClr val="lt1"/>
            </a:solidFill>
            <a:ln cap="flat" cmpd="sng" w="9525">
              <a:solidFill>
                <a:srgbClr val="E0E6EA"/>
              </a:solidFill>
              <a:prstDash val="solid"/>
              <a:round/>
              <a:headEnd len="sm" w="sm" type="none"/>
              <a:tailEnd len="sm" w="sm" type="none"/>
            </a:ln>
            <a:effectLst>
              <a:outerShdw blurRad="28575" rotWithShape="0" algn="bl" dir="336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5"/>
            <p:cNvSpPr txBox="1"/>
            <p:nvPr/>
          </p:nvSpPr>
          <p:spPr>
            <a:xfrm>
              <a:off x="502412" y="3767763"/>
              <a:ext cx="1691700" cy="57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900">
                  <a:solidFill>
                    <a:srgbClr val="000000"/>
                  </a:solidFill>
                  <a:latin typeface="Lato"/>
                  <a:ea typeface="Lato"/>
                  <a:cs typeface="Lato"/>
                  <a:sym typeface="Lato"/>
                </a:rPr>
                <a:t>The percentage of shoppers who clicked through to at least one retailer.</a:t>
              </a:r>
              <a:endParaRPr sz="900">
                <a:solidFill>
                  <a:srgbClr val="000000"/>
                </a:solidFill>
                <a:latin typeface="Lato"/>
                <a:ea typeface="Lato"/>
                <a:cs typeface="Lato"/>
                <a:sym typeface="Lato"/>
              </a:endParaRPr>
            </a:p>
          </p:txBody>
        </p:sp>
        <p:grpSp>
          <p:nvGrpSpPr>
            <p:cNvPr id="93" name="Google Shape;93;p15"/>
            <p:cNvGrpSpPr/>
            <p:nvPr/>
          </p:nvGrpSpPr>
          <p:grpSpPr>
            <a:xfrm>
              <a:off x="505675" y="3459950"/>
              <a:ext cx="1514400" cy="309300"/>
              <a:chOff x="613150" y="3872663"/>
              <a:chExt cx="1514400" cy="309300"/>
            </a:xfrm>
          </p:grpSpPr>
          <p:sp>
            <p:nvSpPr>
              <p:cNvPr id="94" name="Google Shape;94;p15"/>
              <p:cNvSpPr/>
              <p:nvPr/>
            </p:nvSpPr>
            <p:spPr>
              <a:xfrm>
                <a:off x="613150" y="3901913"/>
                <a:ext cx="1394100" cy="2493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5"/>
              <p:cNvSpPr txBox="1"/>
              <p:nvPr/>
            </p:nvSpPr>
            <p:spPr>
              <a:xfrm>
                <a:off x="733450" y="3872663"/>
                <a:ext cx="1394100" cy="3093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 sz="900">
                    <a:solidFill>
                      <a:srgbClr val="FFFFFF"/>
                    </a:solidFill>
                    <a:latin typeface="Lato"/>
                    <a:ea typeface="Lato"/>
                    <a:cs typeface="Lato"/>
                    <a:sym typeface="Lato"/>
                  </a:rPr>
                  <a:t>*Purchase Intent Rate: </a:t>
                </a:r>
                <a:endParaRPr b="1" sz="900">
                  <a:solidFill>
                    <a:srgbClr val="FFFFFF"/>
                  </a:solidFill>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99" name="Shape 99"/>
        <p:cNvGrpSpPr/>
        <p:nvPr/>
      </p:nvGrpSpPr>
      <p:grpSpPr>
        <a:xfrm>
          <a:off x="0" y="0"/>
          <a:ext cx="0" cy="0"/>
          <a:chOff x="0" y="0"/>
          <a:chExt cx="0" cy="0"/>
        </a:xfrm>
      </p:grpSpPr>
      <p:pic>
        <p:nvPicPr>
          <p:cNvPr id="100" name="Google Shape;100;p16"/>
          <p:cNvPicPr preferRelativeResize="0"/>
          <p:nvPr/>
        </p:nvPicPr>
        <p:blipFill rotWithShape="1">
          <a:blip r:embed="rId3">
            <a:alphaModFix/>
          </a:blip>
          <a:srcRect b="279" l="38373" r="28591" t="0"/>
          <a:stretch/>
        </p:blipFill>
        <p:spPr>
          <a:xfrm rot="-5400000">
            <a:off x="5960149" y="-1848226"/>
            <a:ext cx="1332452" cy="5028900"/>
          </a:xfrm>
          <a:prstGeom prst="rect">
            <a:avLst/>
          </a:prstGeom>
          <a:noFill/>
          <a:ln>
            <a:noFill/>
          </a:ln>
        </p:spPr>
      </p:pic>
      <p:sp>
        <p:nvSpPr>
          <p:cNvPr id="101" name="Google Shape;101;p16"/>
          <p:cNvSpPr/>
          <p:nvPr/>
        </p:nvSpPr>
        <p:spPr>
          <a:xfrm>
            <a:off x="4111925" y="-75"/>
            <a:ext cx="5028900" cy="1332600"/>
          </a:xfrm>
          <a:prstGeom prst="rect">
            <a:avLst/>
          </a:prstGeom>
          <a:solidFill>
            <a:srgbClr val="1E1348">
              <a:alpha val="50000"/>
            </a:srgbClr>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02" name="Google Shape;102;p16"/>
          <p:cNvSpPr txBox="1"/>
          <p:nvPr/>
        </p:nvSpPr>
        <p:spPr>
          <a:xfrm>
            <a:off x="374600" y="1051525"/>
            <a:ext cx="2813100" cy="793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000">
                <a:solidFill>
                  <a:schemeClr val="lt1"/>
                </a:solidFill>
                <a:latin typeface="Raleway"/>
                <a:ea typeface="Raleway"/>
                <a:cs typeface="Raleway"/>
                <a:sym typeface="Raleway"/>
              </a:rPr>
              <a:t>Make your products</a:t>
            </a:r>
            <a:r>
              <a:rPr b="1" lang="en" sz="2000">
                <a:solidFill>
                  <a:schemeClr val="lt1"/>
                </a:solidFill>
                <a:latin typeface="Raleway"/>
                <a:ea typeface="Raleway"/>
                <a:cs typeface="Raleway"/>
                <a:sym typeface="Raleway"/>
              </a:rPr>
              <a:t> </a:t>
            </a:r>
            <a:r>
              <a:rPr b="1" lang="en" sz="2000">
                <a:solidFill>
                  <a:schemeClr val="lt1"/>
                </a:solidFill>
                <a:latin typeface="Raleway"/>
                <a:ea typeface="Raleway"/>
                <a:cs typeface="Raleway"/>
                <a:sym typeface="Raleway"/>
              </a:rPr>
              <a:t>discoverable</a:t>
            </a:r>
            <a:endParaRPr b="1" sz="2000">
              <a:solidFill>
                <a:schemeClr val="lt1"/>
              </a:solidFill>
              <a:latin typeface="Raleway"/>
              <a:ea typeface="Raleway"/>
              <a:cs typeface="Raleway"/>
              <a:sym typeface="Raleway"/>
            </a:endParaRPr>
          </a:p>
        </p:txBody>
      </p:sp>
      <p:sp>
        <p:nvSpPr>
          <p:cNvPr id="103" name="Google Shape;103;p16"/>
          <p:cNvSpPr txBox="1"/>
          <p:nvPr/>
        </p:nvSpPr>
        <p:spPr>
          <a:xfrm>
            <a:off x="374600" y="756325"/>
            <a:ext cx="2813100" cy="295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lt1"/>
                </a:solidFill>
                <a:latin typeface="Raleway"/>
                <a:ea typeface="Raleway"/>
                <a:cs typeface="Raleway"/>
                <a:sym typeface="Raleway"/>
              </a:rPr>
              <a:t>Accelerate Sales &amp; Market Share</a:t>
            </a:r>
            <a:endParaRPr>
              <a:solidFill>
                <a:schemeClr val="lt1"/>
              </a:solidFill>
              <a:latin typeface="Raleway"/>
              <a:ea typeface="Raleway"/>
              <a:cs typeface="Raleway"/>
              <a:sym typeface="Raleway"/>
            </a:endParaRPr>
          </a:p>
        </p:txBody>
      </p:sp>
      <p:cxnSp>
        <p:nvCxnSpPr>
          <p:cNvPr id="104" name="Google Shape;104;p16"/>
          <p:cNvCxnSpPr/>
          <p:nvPr/>
        </p:nvCxnSpPr>
        <p:spPr>
          <a:xfrm>
            <a:off x="374600" y="1880538"/>
            <a:ext cx="520800" cy="0"/>
          </a:xfrm>
          <a:prstGeom prst="straightConnector1">
            <a:avLst/>
          </a:prstGeom>
          <a:noFill/>
          <a:ln cap="flat" cmpd="sng" w="9525">
            <a:solidFill>
              <a:schemeClr val="lt1"/>
            </a:solidFill>
            <a:prstDash val="solid"/>
            <a:round/>
            <a:headEnd len="med" w="med" type="none"/>
            <a:tailEnd len="med" w="med" type="none"/>
          </a:ln>
        </p:spPr>
      </p:cxnSp>
      <p:sp>
        <p:nvSpPr>
          <p:cNvPr id="105" name="Google Shape;105;p16"/>
          <p:cNvSpPr txBox="1"/>
          <p:nvPr/>
        </p:nvSpPr>
        <p:spPr>
          <a:xfrm>
            <a:off x="374600" y="1999700"/>
            <a:ext cx="3486600" cy="27282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000">
                <a:solidFill>
                  <a:schemeClr val="lt1"/>
                </a:solidFill>
                <a:latin typeface="Lato"/>
                <a:ea typeface="Lato"/>
                <a:cs typeface="Lato"/>
                <a:sym typeface="Lato"/>
              </a:rPr>
              <a:t>For any brand, it is important that across all media and brand websites, shoppers can find and buy your Food &amp; Beverage products easily, in-store and online.</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000">
                <a:solidFill>
                  <a:schemeClr val="lt1"/>
                </a:solidFill>
                <a:latin typeface="Lato"/>
                <a:ea typeface="Lato"/>
                <a:cs typeface="Lato"/>
                <a:sym typeface="Lato"/>
              </a:rPr>
              <a:t>Across all channels, Food &amp; Beverage brands in the UK and in France have a category benchmark Purchase Intent Rate of 8.2 percent.</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000">
                <a:solidFill>
                  <a:schemeClr val="lt1"/>
                </a:solidFill>
                <a:latin typeface="Lato"/>
                <a:ea typeface="Lato"/>
                <a:cs typeface="Lato"/>
                <a:sym typeface="Lato"/>
              </a:rPr>
              <a:t>In terms of eCommerce shopping traffic for Food &amp; Beverage brands, search (organic and paid) leads the way with 63.7 percent of of Purchase Intent Clicks* in the UK and 90.6 percent in France. </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000">
                <a:solidFill>
                  <a:schemeClr val="lt1"/>
                </a:solidFill>
                <a:latin typeface="Lato"/>
                <a:ea typeface="Lato"/>
                <a:cs typeface="Lato"/>
                <a:sym typeface="Lato"/>
              </a:rPr>
              <a:t>Social media drives the second most in-market traffic with 31.3 percent in the UK and 7.6 percent in France. Other media formats like video,  display and CTV ads are in third position with 5.0 percent in the UK and 1.8 percent in France. </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solidFill>
                <a:schemeClr val="lt1"/>
              </a:solidFill>
              <a:latin typeface="Lato"/>
              <a:ea typeface="Lato"/>
              <a:cs typeface="Lato"/>
              <a:sym typeface="Lato"/>
            </a:endParaRPr>
          </a:p>
        </p:txBody>
      </p:sp>
      <p:sp>
        <p:nvSpPr>
          <p:cNvPr id="106" name="Google Shape;106;p16"/>
          <p:cNvSpPr/>
          <p:nvPr/>
        </p:nvSpPr>
        <p:spPr>
          <a:xfrm>
            <a:off x="4111925" y="1325525"/>
            <a:ext cx="5076000" cy="3818100"/>
          </a:xfrm>
          <a:prstGeom prst="rect">
            <a:avLst/>
          </a:prstGeom>
          <a:solidFill>
            <a:schemeClr val="lt2"/>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07" name="Google Shape;107;p16"/>
          <p:cNvSpPr/>
          <p:nvPr/>
        </p:nvSpPr>
        <p:spPr>
          <a:xfrm>
            <a:off x="374600" y="360600"/>
            <a:ext cx="2533800" cy="221700"/>
          </a:xfrm>
          <a:prstGeom prst="roundRect">
            <a:avLst>
              <a:gd fmla="val 50000" name="adj"/>
            </a:avLst>
          </a:prstGeom>
          <a:noFill/>
          <a:ln cap="flat" cmpd="sng" w="9525">
            <a:solidFill>
              <a:schemeClr val="lt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lt1"/>
                </a:solidFill>
                <a:latin typeface="Lato"/>
                <a:ea typeface="Lato"/>
                <a:cs typeface="Lato"/>
                <a:sym typeface="Lato"/>
              </a:rPr>
              <a:t>Food &amp; Beverage Benchmarks and Insights - Europe</a:t>
            </a:r>
            <a:endParaRPr sz="800">
              <a:solidFill>
                <a:schemeClr val="lt1"/>
              </a:solidFill>
              <a:latin typeface="Lato"/>
              <a:ea typeface="Lato"/>
              <a:cs typeface="Lato"/>
              <a:sym typeface="Lato"/>
            </a:endParaRPr>
          </a:p>
        </p:txBody>
      </p:sp>
      <p:sp>
        <p:nvSpPr>
          <p:cNvPr id="108" name="Google Shape;108;p16"/>
          <p:cNvSpPr txBox="1"/>
          <p:nvPr/>
        </p:nvSpPr>
        <p:spPr>
          <a:xfrm>
            <a:off x="4676375" y="1511250"/>
            <a:ext cx="4013100" cy="3693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sz="1200">
                <a:latin typeface="Raleway"/>
                <a:ea typeface="Raleway"/>
                <a:cs typeface="Raleway"/>
                <a:sym typeface="Raleway"/>
              </a:rPr>
              <a:t>Traffic Sources by Share of Purchase Intent Clicks</a:t>
            </a:r>
            <a:endParaRPr b="1" sz="1200">
              <a:latin typeface="Raleway"/>
              <a:ea typeface="Raleway"/>
              <a:cs typeface="Raleway"/>
              <a:sym typeface="Raleway"/>
            </a:endParaRPr>
          </a:p>
        </p:txBody>
      </p:sp>
      <p:grpSp>
        <p:nvGrpSpPr>
          <p:cNvPr id="109" name="Google Shape;109;p16"/>
          <p:cNvGrpSpPr/>
          <p:nvPr/>
        </p:nvGrpSpPr>
        <p:grpSpPr>
          <a:xfrm>
            <a:off x="4676475" y="294563"/>
            <a:ext cx="4013047" cy="729625"/>
            <a:chOff x="374594" y="3459950"/>
            <a:chExt cx="3598500" cy="729625"/>
          </a:xfrm>
        </p:grpSpPr>
        <p:sp>
          <p:nvSpPr>
            <p:cNvPr id="110" name="Google Shape;110;p16"/>
            <p:cNvSpPr/>
            <p:nvPr/>
          </p:nvSpPr>
          <p:spPr>
            <a:xfrm>
              <a:off x="374594" y="3580275"/>
              <a:ext cx="3598500" cy="609300"/>
            </a:xfrm>
            <a:prstGeom prst="roundRect">
              <a:avLst>
                <a:gd fmla="val 7532"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6"/>
            <p:cNvSpPr txBox="1"/>
            <p:nvPr/>
          </p:nvSpPr>
          <p:spPr>
            <a:xfrm>
              <a:off x="502396" y="3706275"/>
              <a:ext cx="3335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900">
                  <a:solidFill>
                    <a:schemeClr val="lt1"/>
                  </a:solidFill>
                  <a:latin typeface="Lato"/>
                  <a:ea typeface="Lato"/>
                  <a:cs typeface="Lato"/>
                  <a:sym typeface="Lato"/>
                </a:rPr>
                <a:t>The number of times a shopper has clicked through to at least one retailer during a single session.</a:t>
              </a:r>
              <a:endParaRPr sz="1500">
                <a:solidFill>
                  <a:schemeClr val="lt1"/>
                </a:solidFill>
              </a:endParaRPr>
            </a:p>
          </p:txBody>
        </p:sp>
        <p:grpSp>
          <p:nvGrpSpPr>
            <p:cNvPr id="112" name="Google Shape;112;p16"/>
            <p:cNvGrpSpPr/>
            <p:nvPr/>
          </p:nvGrpSpPr>
          <p:grpSpPr>
            <a:xfrm>
              <a:off x="505669" y="3459950"/>
              <a:ext cx="1514406" cy="323100"/>
              <a:chOff x="613144" y="3872663"/>
              <a:chExt cx="1514406" cy="323100"/>
            </a:xfrm>
          </p:grpSpPr>
          <p:sp>
            <p:nvSpPr>
              <p:cNvPr id="113" name="Google Shape;113;p16"/>
              <p:cNvSpPr/>
              <p:nvPr/>
            </p:nvSpPr>
            <p:spPr>
              <a:xfrm>
                <a:off x="613144" y="3901913"/>
                <a:ext cx="1296300" cy="249300"/>
              </a:xfrm>
              <a:prstGeom prst="roundRect">
                <a:avLst>
                  <a:gd fmla="val 500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6"/>
              <p:cNvSpPr txBox="1"/>
              <p:nvPr/>
            </p:nvSpPr>
            <p:spPr>
              <a:xfrm>
                <a:off x="733450" y="3872663"/>
                <a:ext cx="1394100" cy="3231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 sz="900">
                    <a:solidFill>
                      <a:srgbClr val="FFFFFF"/>
                    </a:solidFill>
                    <a:latin typeface="Lato"/>
                    <a:ea typeface="Lato"/>
                    <a:cs typeface="Lato"/>
                    <a:sym typeface="Lato"/>
                  </a:rPr>
                  <a:t>*Purchase Intent Clicks</a:t>
                </a:r>
                <a:endParaRPr b="1" sz="900">
                  <a:solidFill>
                    <a:srgbClr val="FFFFFF"/>
                  </a:solidFill>
                </a:endParaRPr>
              </a:p>
            </p:txBody>
          </p:sp>
        </p:grpSp>
      </p:grpSp>
      <p:sp>
        <p:nvSpPr>
          <p:cNvPr id="115" name="Google Shape;115;p16"/>
          <p:cNvSpPr/>
          <p:nvPr/>
        </p:nvSpPr>
        <p:spPr>
          <a:xfrm>
            <a:off x="5162375" y="1999700"/>
            <a:ext cx="593100" cy="221700"/>
          </a:xfrm>
          <a:prstGeom prst="roundRect">
            <a:avLst>
              <a:gd fmla="val 50000" name="adj"/>
            </a:avLst>
          </a:prstGeom>
          <a:solidFill>
            <a:schemeClr val="dk2"/>
          </a:solidFill>
          <a:ln cap="flat" cmpd="sng" w="9525">
            <a:solidFill>
              <a:srgbClr val="00A6A4"/>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b="1" lang="en" sz="900">
                <a:solidFill>
                  <a:schemeClr val="lt1"/>
                </a:solidFill>
                <a:latin typeface="Lato"/>
                <a:ea typeface="Lato"/>
                <a:cs typeface="Lato"/>
                <a:sym typeface="Lato"/>
              </a:rPr>
              <a:t>UK</a:t>
            </a:r>
            <a:endParaRPr b="1" sz="900">
              <a:solidFill>
                <a:schemeClr val="lt1"/>
              </a:solidFill>
              <a:latin typeface="Lato"/>
              <a:ea typeface="Lato"/>
              <a:cs typeface="Lato"/>
              <a:sym typeface="Lato"/>
            </a:endParaRPr>
          </a:p>
        </p:txBody>
      </p:sp>
      <p:sp>
        <p:nvSpPr>
          <p:cNvPr id="116" name="Google Shape;116;p16"/>
          <p:cNvSpPr/>
          <p:nvPr/>
        </p:nvSpPr>
        <p:spPr>
          <a:xfrm>
            <a:off x="7533075" y="1999700"/>
            <a:ext cx="593100" cy="221700"/>
          </a:xfrm>
          <a:prstGeom prst="roundRect">
            <a:avLst>
              <a:gd fmla="val 50000" name="adj"/>
            </a:avLst>
          </a:prstGeom>
          <a:solidFill>
            <a:schemeClr val="dk2"/>
          </a:solidFill>
          <a:ln cap="flat" cmpd="sng" w="9525">
            <a:solidFill>
              <a:srgbClr val="00A6A4"/>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b="1" lang="en" sz="900">
                <a:solidFill>
                  <a:schemeClr val="lt1"/>
                </a:solidFill>
                <a:latin typeface="Lato"/>
                <a:ea typeface="Lato"/>
                <a:cs typeface="Lato"/>
                <a:sym typeface="Lato"/>
              </a:rPr>
              <a:t>FR</a:t>
            </a:r>
            <a:endParaRPr b="1" sz="900">
              <a:solidFill>
                <a:schemeClr val="lt1"/>
              </a:solidFill>
              <a:latin typeface="Lato"/>
              <a:ea typeface="Lato"/>
              <a:cs typeface="Lato"/>
              <a:sym typeface="Lato"/>
            </a:endParaRPr>
          </a:p>
        </p:txBody>
      </p:sp>
      <p:pic>
        <p:nvPicPr>
          <p:cNvPr id="117" name="Google Shape;117;p16"/>
          <p:cNvPicPr preferRelativeResize="0"/>
          <p:nvPr/>
        </p:nvPicPr>
        <p:blipFill>
          <a:blip r:embed="rId4">
            <a:alphaModFix/>
          </a:blip>
          <a:stretch>
            <a:fillRect/>
          </a:stretch>
        </p:blipFill>
        <p:spPr>
          <a:xfrm>
            <a:off x="6807220" y="2459700"/>
            <a:ext cx="2044817" cy="2044800"/>
          </a:xfrm>
          <a:prstGeom prst="rect">
            <a:avLst/>
          </a:prstGeom>
          <a:noFill/>
          <a:ln>
            <a:noFill/>
          </a:ln>
        </p:spPr>
      </p:pic>
      <p:pic>
        <p:nvPicPr>
          <p:cNvPr id="118" name="Google Shape;118;p16"/>
          <p:cNvPicPr preferRelativeResize="0"/>
          <p:nvPr/>
        </p:nvPicPr>
        <p:blipFill>
          <a:blip r:embed="rId5">
            <a:alphaModFix/>
          </a:blip>
          <a:stretch>
            <a:fillRect/>
          </a:stretch>
        </p:blipFill>
        <p:spPr>
          <a:xfrm>
            <a:off x="4436512" y="2459700"/>
            <a:ext cx="2044817" cy="2044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7"/>
          <p:cNvSpPr/>
          <p:nvPr/>
        </p:nvSpPr>
        <p:spPr>
          <a:xfrm>
            <a:off x="3359750" y="1217950"/>
            <a:ext cx="5784300" cy="3925800"/>
          </a:xfrm>
          <a:prstGeom prst="rect">
            <a:avLst/>
          </a:prstGeom>
          <a:solidFill>
            <a:schemeClr val="lt2"/>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24" name="Google Shape;124;p17"/>
          <p:cNvSpPr txBox="1"/>
          <p:nvPr/>
        </p:nvSpPr>
        <p:spPr>
          <a:xfrm>
            <a:off x="374600" y="713200"/>
            <a:ext cx="2763000" cy="36207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000">
                <a:latin typeface="Lato"/>
                <a:ea typeface="Lato"/>
                <a:cs typeface="Lato"/>
                <a:sym typeface="Lato"/>
              </a:rPr>
              <a:t>When ranking top 3 social channels by Purchase Intent Clicks, it’s interesting to see the differences between the two countries. </a:t>
            </a:r>
            <a:endParaRPr sz="1000">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000">
                <a:latin typeface="Lato"/>
                <a:ea typeface="Lato"/>
                <a:cs typeface="Lato"/>
                <a:sym typeface="Lato"/>
              </a:rPr>
              <a:t>In the UK, TikTok generates, by far, the highest share of shopping traffic for Food &amp; Beverage brands, with 58.7 percent of tracked social media Purchase Intent Clicks. Facebook and Instagram have equal shares, 18.4 and 18.3 percent respectively.</a:t>
            </a:r>
            <a:endParaRPr sz="1000">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000">
                <a:latin typeface="Lato"/>
                <a:ea typeface="Lato"/>
                <a:cs typeface="Lato"/>
                <a:sym typeface="Lato"/>
              </a:rPr>
              <a:t>In France, it’s another story. Facebook is leading with 84.5 percent share, followed by Instagram at 8.7 percent and YouTube at 4.1 percent.</a:t>
            </a:r>
            <a:endParaRPr sz="1000">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000">
                <a:latin typeface="Lato"/>
                <a:ea typeface="Lato"/>
                <a:cs typeface="Lato"/>
                <a:sym typeface="Lato"/>
              </a:rPr>
              <a:t>Other social media that matter to Food &amp; Beverage brands this year in the UK and in France  include Pinterest, Snapchat, and Reddit. </a:t>
            </a:r>
            <a:endParaRPr sz="1000">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000">
                <a:latin typeface="Lato"/>
                <a:ea typeface="Lato"/>
                <a:cs typeface="Lato"/>
                <a:sym typeface="Lato"/>
              </a:rPr>
              <a:t>It is important to note that the Purchase Intent Click tendencies can also be due to the fact that brands are spending more of their budget on the top 3 channels mentioned above.  </a:t>
            </a:r>
            <a:endParaRPr sz="1000">
              <a:latin typeface="Lato"/>
              <a:ea typeface="Lato"/>
              <a:cs typeface="Lato"/>
              <a:sym typeface="Lato"/>
            </a:endParaRPr>
          </a:p>
        </p:txBody>
      </p:sp>
      <p:sp>
        <p:nvSpPr>
          <p:cNvPr id="125" name="Google Shape;125;p17"/>
          <p:cNvSpPr/>
          <p:nvPr/>
        </p:nvSpPr>
        <p:spPr>
          <a:xfrm>
            <a:off x="374600" y="360600"/>
            <a:ext cx="2533800" cy="221700"/>
          </a:xfrm>
          <a:prstGeom prst="roundRect">
            <a:avLst>
              <a:gd fmla="val 50000" name="adj"/>
            </a:avLst>
          </a:prstGeom>
          <a:noFill/>
          <a:ln cap="flat" cmpd="sng" w="9525">
            <a:solidFill>
              <a:srgbClr val="00A6A4"/>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rgbClr val="00A6A4"/>
                </a:solidFill>
                <a:latin typeface="Lato"/>
                <a:ea typeface="Lato"/>
                <a:cs typeface="Lato"/>
                <a:sym typeface="Lato"/>
              </a:rPr>
              <a:t>Food &amp; Beverage Benchmarks and Insights - Europe</a:t>
            </a:r>
            <a:endParaRPr sz="800">
              <a:solidFill>
                <a:srgbClr val="00A6A4"/>
              </a:solidFill>
              <a:latin typeface="Lato"/>
              <a:ea typeface="Lato"/>
              <a:cs typeface="Lato"/>
              <a:sym typeface="Lato"/>
            </a:endParaRPr>
          </a:p>
        </p:txBody>
      </p:sp>
      <p:sp>
        <p:nvSpPr>
          <p:cNvPr id="126" name="Google Shape;126;p17"/>
          <p:cNvSpPr/>
          <p:nvPr/>
        </p:nvSpPr>
        <p:spPr>
          <a:xfrm>
            <a:off x="3359750" y="7450"/>
            <a:ext cx="5784300" cy="1210500"/>
          </a:xfrm>
          <a:prstGeom prst="rect">
            <a:avLst/>
          </a:prstGeom>
          <a:solidFill>
            <a:schemeClr val="accent4"/>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pic>
        <p:nvPicPr>
          <p:cNvPr id="127" name="Google Shape;127;p17">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128" name="Google Shape;128;p17"/>
          <p:cNvSpPr txBox="1"/>
          <p:nvPr/>
        </p:nvSpPr>
        <p:spPr>
          <a:xfrm>
            <a:off x="3653450" y="360600"/>
            <a:ext cx="5344200" cy="678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lang="en" sz="1000">
                <a:solidFill>
                  <a:schemeClr val="lt1"/>
                </a:solidFill>
                <a:latin typeface="Lato"/>
                <a:ea typeface="Lato"/>
                <a:cs typeface="Lato"/>
                <a:sym typeface="Lato"/>
              </a:rPr>
              <a:t>For multichannel brands, it is essential to track the performances of each campaign systematically throughout the shopping journey, and to monitor conversion at retailers. This allows brands to identify their most performant strategies for each social channel, to drive profitability and to reduce costs.</a:t>
            </a:r>
            <a:endParaRPr sz="1000">
              <a:solidFill>
                <a:schemeClr val="lt1"/>
              </a:solidFill>
              <a:latin typeface="Lato"/>
              <a:ea typeface="Lato"/>
              <a:cs typeface="Lato"/>
              <a:sym typeface="Lato"/>
            </a:endParaRPr>
          </a:p>
        </p:txBody>
      </p:sp>
      <p:sp>
        <p:nvSpPr>
          <p:cNvPr id="129" name="Google Shape;129;p17"/>
          <p:cNvSpPr txBox="1"/>
          <p:nvPr/>
        </p:nvSpPr>
        <p:spPr>
          <a:xfrm>
            <a:off x="3726425" y="1359375"/>
            <a:ext cx="5051100" cy="3693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sz="1200">
                <a:latin typeface="Raleway"/>
                <a:ea typeface="Raleway"/>
                <a:cs typeface="Raleway"/>
                <a:sym typeface="Raleway"/>
              </a:rPr>
              <a:t>Top 3 Social Media by Share of Purchase Intent Clicks</a:t>
            </a:r>
            <a:endParaRPr b="1" sz="1200">
              <a:latin typeface="Raleway"/>
              <a:ea typeface="Raleway"/>
              <a:cs typeface="Raleway"/>
              <a:sym typeface="Raleway"/>
            </a:endParaRPr>
          </a:p>
        </p:txBody>
      </p:sp>
      <p:sp>
        <p:nvSpPr>
          <p:cNvPr id="130" name="Google Shape;130;p17"/>
          <p:cNvSpPr txBox="1"/>
          <p:nvPr/>
        </p:nvSpPr>
        <p:spPr>
          <a:xfrm>
            <a:off x="3726275" y="4464450"/>
            <a:ext cx="5051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latin typeface="Lato"/>
                <a:ea typeface="Lato"/>
                <a:cs typeface="Lato"/>
                <a:sym typeface="Lato"/>
              </a:rPr>
              <a:t>Note: The share of Purchase Intent Clicks in this table corresponds to the percentage of the total number of Purchase Intent Clicks generated on Social Media during the year.</a:t>
            </a:r>
            <a:endParaRPr/>
          </a:p>
        </p:txBody>
      </p:sp>
      <p:sp>
        <p:nvSpPr>
          <p:cNvPr id="131" name="Google Shape;131;p17"/>
          <p:cNvSpPr/>
          <p:nvPr/>
        </p:nvSpPr>
        <p:spPr>
          <a:xfrm>
            <a:off x="4649225" y="1903450"/>
            <a:ext cx="593100" cy="221700"/>
          </a:xfrm>
          <a:prstGeom prst="roundRect">
            <a:avLst>
              <a:gd fmla="val 50000" name="adj"/>
            </a:avLst>
          </a:prstGeom>
          <a:solidFill>
            <a:schemeClr val="dk2"/>
          </a:solidFill>
          <a:ln cap="flat" cmpd="sng" w="9525">
            <a:solidFill>
              <a:srgbClr val="00A6A4"/>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b="1" lang="en" sz="900">
                <a:solidFill>
                  <a:schemeClr val="lt1"/>
                </a:solidFill>
                <a:latin typeface="Lato"/>
                <a:ea typeface="Lato"/>
                <a:cs typeface="Lato"/>
                <a:sym typeface="Lato"/>
              </a:rPr>
              <a:t>UK</a:t>
            </a:r>
            <a:endParaRPr b="1" sz="900">
              <a:solidFill>
                <a:schemeClr val="lt1"/>
              </a:solidFill>
              <a:latin typeface="Lato"/>
              <a:ea typeface="Lato"/>
              <a:cs typeface="Lato"/>
              <a:sym typeface="Lato"/>
            </a:endParaRPr>
          </a:p>
        </p:txBody>
      </p:sp>
      <p:sp>
        <p:nvSpPr>
          <p:cNvPr id="132" name="Google Shape;132;p17"/>
          <p:cNvSpPr/>
          <p:nvPr/>
        </p:nvSpPr>
        <p:spPr>
          <a:xfrm>
            <a:off x="7221100" y="1903450"/>
            <a:ext cx="593100" cy="221700"/>
          </a:xfrm>
          <a:prstGeom prst="roundRect">
            <a:avLst>
              <a:gd fmla="val 50000" name="adj"/>
            </a:avLst>
          </a:prstGeom>
          <a:solidFill>
            <a:schemeClr val="dk2"/>
          </a:solidFill>
          <a:ln cap="flat" cmpd="sng" w="9525">
            <a:solidFill>
              <a:srgbClr val="00A6A4"/>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b="1" lang="en" sz="900">
                <a:solidFill>
                  <a:schemeClr val="lt1"/>
                </a:solidFill>
                <a:latin typeface="Lato"/>
                <a:ea typeface="Lato"/>
                <a:cs typeface="Lato"/>
                <a:sym typeface="Lato"/>
              </a:rPr>
              <a:t>FR</a:t>
            </a:r>
            <a:endParaRPr b="1" sz="900">
              <a:solidFill>
                <a:schemeClr val="lt1"/>
              </a:solidFill>
              <a:latin typeface="Lato"/>
              <a:ea typeface="Lato"/>
              <a:cs typeface="Lato"/>
              <a:sym typeface="Lato"/>
            </a:endParaRPr>
          </a:p>
        </p:txBody>
      </p:sp>
      <p:pic>
        <p:nvPicPr>
          <p:cNvPr id="133" name="Google Shape;133;p17"/>
          <p:cNvPicPr preferRelativeResize="0"/>
          <p:nvPr/>
        </p:nvPicPr>
        <p:blipFill>
          <a:blip r:embed="rId5">
            <a:alphaModFix/>
          </a:blip>
          <a:stretch>
            <a:fillRect/>
          </a:stretch>
        </p:blipFill>
        <p:spPr>
          <a:xfrm>
            <a:off x="3918838" y="2235799"/>
            <a:ext cx="2053875" cy="2053875"/>
          </a:xfrm>
          <a:prstGeom prst="rect">
            <a:avLst/>
          </a:prstGeom>
          <a:noFill/>
          <a:ln>
            <a:noFill/>
          </a:ln>
        </p:spPr>
      </p:pic>
      <p:pic>
        <p:nvPicPr>
          <p:cNvPr id="134" name="Google Shape;134;p17"/>
          <p:cNvPicPr preferRelativeResize="0"/>
          <p:nvPr/>
        </p:nvPicPr>
        <p:blipFill>
          <a:blip r:embed="rId6">
            <a:alphaModFix/>
          </a:blip>
          <a:stretch>
            <a:fillRect/>
          </a:stretch>
        </p:blipFill>
        <p:spPr>
          <a:xfrm>
            <a:off x="6490713" y="2235800"/>
            <a:ext cx="2053875" cy="2053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38" name="Shape 138"/>
        <p:cNvGrpSpPr/>
        <p:nvPr/>
      </p:nvGrpSpPr>
      <p:grpSpPr>
        <a:xfrm>
          <a:off x="0" y="0"/>
          <a:ext cx="0" cy="0"/>
          <a:chOff x="0" y="0"/>
          <a:chExt cx="0" cy="0"/>
        </a:xfrm>
      </p:grpSpPr>
      <p:sp>
        <p:nvSpPr>
          <p:cNvPr id="139" name="Google Shape;139;p18"/>
          <p:cNvSpPr/>
          <p:nvPr/>
        </p:nvSpPr>
        <p:spPr>
          <a:xfrm flipH="1">
            <a:off x="3123500" y="3927450"/>
            <a:ext cx="6020400" cy="12159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0" name="Google Shape;140;p18"/>
          <p:cNvSpPr/>
          <p:nvPr/>
        </p:nvSpPr>
        <p:spPr>
          <a:xfrm>
            <a:off x="-125" y="0"/>
            <a:ext cx="3123600" cy="5143500"/>
          </a:xfrm>
          <a:prstGeom prst="rect">
            <a:avLst/>
          </a:prstGeom>
          <a:solidFill>
            <a:schemeClr val="lt1"/>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41" name="Google Shape;141;p18"/>
          <p:cNvSpPr txBox="1"/>
          <p:nvPr/>
        </p:nvSpPr>
        <p:spPr>
          <a:xfrm>
            <a:off x="374600" y="1486050"/>
            <a:ext cx="2533800" cy="6165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600">
                <a:latin typeface="Raleway"/>
                <a:ea typeface="Raleway"/>
                <a:cs typeface="Raleway"/>
                <a:sym typeface="Raleway"/>
              </a:rPr>
              <a:t>How MikMak makes products discoverable</a:t>
            </a:r>
            <a:endParaRPr b="1" sz="1600">
              <a:latin typeface="Raleway"/>
              <a:ea typeface="Raleway"/>
              <a:cs typeface="Raleway"/>
              <a:sym typeface="Raleway"/>
            </a:endParaRPr>
          </a:p>
        </p:txBody>
      </p:sp>
      <p:cxnSp>
        <p:nvCxnSpPr>
          <p:cNvPr id="142" name="Google Shape;142;p18"/>
          <p:cNvCxnSpPr/>
          <p:nvPr/>
        </p:nvCxnSpPr>
        <p:spPr>
          <a:xfrm>
            <a:off x="374600" y="2243450"/>
            <a:ext cx="520800" cy="0"/>
          </a:xfrm>
          <a:prstGeom prst="straightConnector1">
            <a:avLst/>
          </a:prstGeom>
          <a:noFill/>
          <a:ln cap="flat" cmpd="sng" w="9525">
            <a:solidFill>
              <a:srgbClr val="000000"/>
            </a:solidFill>
            <a:prstDash val="solid"/>
            <a:round/>
            <a:headEnd len="med" w="med" type="none"/>
            <a:tailEnd len="med" w="med" type="none"/>
          </a:ln>
        </p:spPr>
      </p:cxnSp>
      <p:sp>
        <p:nvSpPr>
          <p:cNvPr id="143" name="Google Shape;143;p18"/>
          <p:cNvSpPr txBox="1"/>
          <p:nvPr/>
        </p:nvSpPr>
        <p:spPr>
          <a:xfrm>
            <a:off x="374600" y="2376950"/>
            <a:ext cx="2426400" cy="12159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000">
                <a:latin typeface="Lato"/>
                <a:ea typeface="Lato"/>
                <a:cs typeface="Lato"/>
                <a:sym typeface="Lato"/>
              </a:rPr>
              <a:t>MikMak Commerce provides premium consumer shopping experiences that create a seamless path to checkout at any retailer, from anywhere across your entire media mix, including social media, retail media, programmatic, paid search, CTV, video, email, and brand.com.</a:t>
            </a:r>
            <a:endParaRPr sz="1000">
              <a:latin typeface="Lato"/>
              <a:ea typeface="Lato"/>
              <a:cs typeface="Lato"/>
              <a:sym typeface="Lato"/>
            </a:endParaRPr>
          </a:p>
        </p:txBody>
      </p:sp>
      <p:sp>
        <p:nvSpPr>
          <p:cNvPr id="144" name="Google Shape;144;p18"/>
          <p:cNvSpPr txBox="1"/>
          <p:nvPr/>
        </p:nvSpPr>
        <p:spPr>
          <a:xfrm>
            <a:off x="3454400" y="360600"/>
            <a:ext cx="5422800" cy="2217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000">
                <a:solidFill>
                  <a:schemeClr val="lt1"/>
                </a:solidFill>
                <a:latin typeface="Lato"/>
                <a:ea typeface="Lato"/>
                <a:cs typeface="Lato"/>
                <a:sym typeface="Lato"/>
              </a:rPr>
              <a:t>What top-performing Food &amp; Beverage eCommerce ads have in common:</a:t>
            </a:r>
            <a:endParaRPr b="1" sz="1000">
              <a:solidFill>
                <a:schemeClr val="lt1"/>
              </a:solidFill>
              <a:latin typeface="Lato"/>
              <a:ea typeface="Lato"/>
              <a:cs typeface="Lato"/>
              <a:sym typeface="Lato"/>
            </a:endParaRPr>
          </a:p>
        </p:txBody>
      </p:sp>
      <p:sp>
        <p:nvSpPr>
          <p:cNvPr id="145" name="Google Shape;145;p18"/>
          <p:cNvSpPr txBox="1"/>
          <p:nvPr/>
        </p:nvSpPr>
        <p:spPr>
          <a:xfrm>
            <a:off x="3454400" y="582300"/>
            <a:ext cx="5422800" cy="1923900"/>
          </a:xfrm>
          <a:prstGeom prst="rect">
            <a:avLst/>
          </a:prstGeom>
          <a:noFill/>
          <a:ln>
            <a:noFill/>
          </a:ln>
        </p:spPr>
        <p:txBody>
          <a:bodyPr anchorCtr="0" anchor="t" bIns="91425" lIns="91425" spcFirstLastPara="1" rIns="91425" wrap="square" tIns="91425">
            <a:spAutoFit/>
          </a:bodyPr>
          <a:lstStyle/>
          <a:p>
            <a:pPr indent="-194310" lvl="0" marL="274320" rtl="0" algn="l">
              <a:spcBef>
                <a:spcPts val="0"/>
              </a:spcBef>
              <a:spcAft>
                <a:spcPts val="0"/>
              </a:spcAft>
              <a:buClr>
                <a:schemeClr val="lt1"/>
              </a:buClr>
              <a:buSzPts val="900"/>
              <a:buFont typeface="Lato"/>
              <a:buAutoNum type="arabicPeriod"/>
            </a:pPr>
            <a:r>
              <a:rPr b="1" lang="en" sz="900">
                <a:solidFill>
                  <a:schemeClr val="dk2"/>
                </a:solidFill>
                <a:latin typeface="Lato"/>
                <a:ea typeface="Lato"/>
                <a:cs typeface="Lato"/>
                <a:sym typeface="Lato"/>
              </a:rPr>
              <a:t>Bold, eye-catching creative</a:t>
            </a:r>
            <a:r>
              <a:rPr lang="en" sz="900">
                <a:solidFill>
                  <a:schemeClr val="lt1"/>
                </a:solidFill>
                <a:latin typeface="Lato"/>
                <a:ea typeface="Lato"/>
                <a:cs typeface="Lato"/>
                <a:sym typeface="Lato"/>
              </a:rPr>
              <a:t> that visually stands out</a:t>
            </a:r>
            <a:endParaRPr sz="900">
              <a:solidFill>
                <a:schemeClr val="lt1"/>
              </a:solidFill>
              <a:latin typeface="Lato"/>
              <a:ea typeface="Lato"/>
              <a:cs typeface="Lato"/>
              <a:sym typeface="Lato"/>
            </a:endParaRPr>
          </a:p>
          <a:p>
            <a:pPr indent="-194310" lvl="0" marL="274320" rtl="0" algn="l">
              <a:spcBef>
                <a:spcPts val="0"/>
              </a:spcBef>
              <a:spcAft>
                <a:spcPts val="0"/>
              </a:spcAft>
              <a:buClr>
                <a:schemeClr val="lt1"/>
              </a:buClr>
              <a:buSzPts val="900"/>
              <a:buFont typeface="Lato"/>
              <a:buAutoNum type="arabicPeriod" startAt="2"/>
            </a:pPr>
            <a:r>
              <a:rPr b="1" lang="en" sz="900">
                <a:solidFill>
                  <a:schemeClr val="dk2"/>
                </a:solidFill>
                <a:latin typeface="Lato"/>
                <a:ea typeface="Lato"/>
                <a:cs typeface="Lato"/>
                <a:sym typeface="Lato"/>
              </a:rPr>
              <a:t>Product first</a:t>
            </a:r>
            <a:r>
              <a:rPr b="1" lang="en" sz="900">
                <a:solidFill>
                  <a:schemeClr val="lt1"/>
                </a:solidFill>
                <a:latin typeface="Lato"/>
                <a:ea typeface="Lato"/>
                <a:cs typeface="Lato"/>
                <a:sym typeface="Lato"/>
              </a:rPr>
              <a:t>,</a:t>
            </a:r>
            <a:r>
              <a:rPr lang="en" sz="900">
                <a:solidFill>
                  <a:schemeClr val="lt1"/>
                </a:solidFill>
                <a:latin typeface="Lato"/>
                <a:ea typeface="Lato"/>
                <a:cs typeface="Lato"/>
                <a:sym typeface="Lato"/>
              </a:rPr>
              <a:t> showcasing both the product and its value right away</a:t>
            </a:r>
            <a:endParaRPr sz="900">
              <a:solidFill>
                <a:schemeClr val="lt1"/>
              </a:solidFill>
              <a:latin typeface="Lato"/>
              <a:ea typeface="Lato"/>
              <a:cs typeface="Lato"/>
              <a:sym typeface="Lato"/>
            </a:endParaRPr>
          </a:p>
          <a:p>
            <a:pPr indent="-194310" lvl="0" marL="274320" rtl="0" algn="l">
              <a:spcBef>
                <a:spcPts val="0"/>
              </a:spcBef>
              <a:spcAft>
                <a:spcPts val="0"/>
              </a:spcAft>
              <a:buClr>
                <a:schemeClr val="lt1"/>
              </a:buClr>
              <a:buSzPts val="900"/>
              <a:buFont typeface="Lato"/>
              <a:buAutoNum type="arabicPeriod" startAt="3"/>
            </a:pPr>
            <a:r>
              <a:rPr b="1" lang="en" sz="900">
                <a:solidFill>
                  <a:schemeClr val="dk2"/>
                </a:solidFill>
                <a:latin typeface="Lato"/>
                <a:ea typeface="Lato"/>
                <a:cs typeface="Lato"/>
                <a:sym typeface="Lato"/>
              </a:rPr>
              <a:t>Cl</a:t>
            </a:r>
            <a:r>
              <a:rPr b="1" lang="en" sz="900">
                <a:solidFill>
                  <a:schemeClr val="dk2"/>
                </a:solidFill>
                <a:latin typeface="Lato"/>
                <a:ea typeface="Lato"/>
                <a:cs typeface="Lato"/>
                <a:sym typeface="Lato"/>
              </a:rPr>
              <a:t>ear call to action.</a:t>
            </a:r>
            <a:r>
              <a:rPr lang="en" sz="900">
                <a:solidFill>
                  <a:schemeClr val="lt1"/>
                </a:solidFill>
                <a:latin typeface="Lato"/>
                <a:ea typeface="Lato"/>
                <a:cs typeface="Lato"/>
                <a:sym typeface="Lato"/>
              </a:rPr>
              <a:t> Include bold links with simple text such as “Buy Now” or “Check Out”</a:t>
            </a:r>
            <a:endParaRPr sz="900">
              <a:solidFill>
                <a:schemeClr val="lt1"/>
              </a:solidFill>
              <a:latin typeface="Lato"/>
              <a:ea typeface="Lato"/>
              <a:cs typeface="Lato"/>
              <a:sym typeface="Lato"/>
            </a:endParaRPr>
          </a:p>
          <a:p>
            <a:pPr indent="-194310" lvl="0" marL="274320" rtl="0" algn="l">
              <a:spcBef>
                <a:spcPts val="0"/>
              </a:spcBef>
              <a:spcAft>
                <a:spcPts val="0"/>
              </a:spcAft>
              <a:buClr>
                <a:schemeClr val="lt1"/>
              </a:buClr>
              <a:buSzPts val="900"/>
              <a:buFont typeface="Lato"/>
              <a:buAutoNum type="arabicPeriod" startAt="4"/>
            </a:pPr>
            <a:r>
              <a:rPr b="1" lang="en" sz="900">
                <a:solidFill>
                  <a:schemeClr val="dk2"/>
                </a:solidFill>
                <a:latin typeface="Lato"/>
                <a:ea typeface="Lato"/>
                <a:cs typeface="Lato"/>
                <a:sym typeface="Lato"/>
              </a:rPr>
              <a:t>Flexible checkout</a:t>
            </a:r>
            <a:r>
              <a:rPr b="1" lang="en" sz="900">
                <a:solidFill>
                  <a:schemeClr val="lt1"/>
                </a:solidFill>
                <a:latin typeface="Lato"/>
                <a:ea typeface="Lato"/>
                <a:cs typeface="Lato"/>
                <a:sym typeface="Lato"/>
              </a:rPr>
              <a:t> </a:t>
            </a:r>
            <a:r>
              <a:rPr lang="en" sz="900">
                <a:solidFill>
                  <a:schemeClr val="lt1"/>
                </a:solidFill>
                <a:latin typeface="Lato"/>
                <a:ea typeface="Lato"/>
                <a:cs typeface="Lato"/>
                <a:sym typeface="Lato"/>
              </a:rPr>
              <a:t>t</a:t>
            </a:r>
            <a:r>
              <a:rPr lang="en" sz="900">
                <a:solidFill>
                  <a:schemeClr val="lt1"/>
                </a:solidFill>
                <a:latin typeface="Lato"/>
                <a:ea typeface="Lato"/>
                <a:cs typeface="Lato"/>
                <a:sym typeface="Lato"/>
              </a:rPr>
              <a:t>hat allows shoppers to switch between in store and online, different geolocations, and fulfillment options</a:t>
            </a:r>
            <a:endParaRPr sz="900">
              <a:solidFill>
                <a:schemeClr val="lt1"/>
              </a:solidFill>
              <a:latin typeface="Lato"/>
              <a:ea typeface="Lato"/>
              <a:cs typeface="Lato"/>
              <a:sym typeface="Lato"/>
            </a:endParaRPr>
          </a:p>
          <a:p>
            <a:pPr indent="-194310" lvl="0" marL="274320" rtl="0" algn="l">
              <a:spcBef>
                <a:spcPts val="0"/>
              </a:spcBef>
              <a:spcAft>
                <a:spcPts val="0"/>
              </a:spcAft>
              <a:buClr>
                <a:schemeClr val="lt1"/>
              </a:buClr>
              <a:buSzPts val="900"/>
              <a:buFont typeface="Lato"/>
              <a:buAutoNum type="arabicPeriod" startAt="4"/>
            </a:pPr>
            <a:r>
              <a:rPr b="1" lang="en" sz="900">
                <a:solidFill>
                  <a:schemeClr val="dk2"/>
                </a:solidFill>
                <a:latin typeface="Lato"/>
                <a:ea typeface="Lato"/>
                <a:cs typeface="Lato"/>
                <a:sym typeface="Lato"/>
              </a:rPr>
              <a:t>Don’t be afraid to try out different formats.</a:t>
            </a:r>
            <a:r>
              <a:rPr b="1" lang="en" sz="900">
                <a:solidFill>
                  <a:schemeClr val="lt1"/>
                </a:solidFill>
                <a:latin typeface="Lato"/>
                <a:ea typeface="Lato"/>
                <a:cs typeface="Lato"/>
                <a:sym typeface="Lato"/>
              </a:rPr>
              <a:t> </a:t>
            </a:r>
            <a:r>
              <a:rPr lang="en" sz="900">
                <a:solidFill>
                  <a:schemeClr val="lt1"/>
                </a:solidFill>
                <a:latin typeface="Lato"/>
                <a:ea typeface="Lato"/>
                <a:cs typeface="Lato"/>
                <a:sym typeface="Lato"/>
              </a:rPr>
              <a:t>Successful Food &amp; Beverage brands in 2023 have effectively used QR codes, OTT advertising, a</a:t>
            </a:r>
            <a:r>
              <a:rPr lang="en" sz="900">
                <a:solidFill>
                  <a:schemeClr val="lt1"/>
                </a:solidFill>
                <a:latin typeface="Lato"/>
                <a:ea typeface="Lato"/>
                <a:cs typeface="Lato"/>
                <a:sym typeface="Lato"/>
              </a:rPr>
              <a:t>nd livestream commerce to reach consumers</a:t>
            </a:r>
            <a:endParaRPr sz="900">
              <a:solidFill>
                <a:schemeClr val="lt1"/>
              </a:solidFill>
              <a:latin typeface="Lato"/>
              <a:ea typeface="Lato"/>
              <a:cs typeface="Lato"/>
              <a:sym typeface="Lato"/>
            </a:endParaRPr>
          </a:p>
          <a:p>
            <a:pPr indent="0" lvl="0" marL="365760" rtl="0" algn="l">
              <a:spcBef>
                <a:spcPts val="0"/>
              </a:spcBef>
              <a:spcAft>
                <a:spcPts val="0"/>
              </a:spcAft>
              <a:buNone/>
            </a:pPr>
            <a:r>
              <a:t/>
            </a:r>
            <a:endParaRPr sz="1000">
              <a:solidFill>
                <a:schemeClr val="lt1"/>
              </a:solidFill>
              <a:latin typeface="Lato"/>
              <a:ea typeface="Lato"/>
              <a:cs typeface="Lato"/>
              <a:sym typeface="Lato"/>
            </a:endParaRPr>
          </a:p>
          <a:p>
            <a:pPr indent="0" lvl="0" marL="0" rtl="0" algn="l">
              <a:spcBef>
                <a:spcPts val="0"/>
              </a:spcBef>
              <a:spcAft>
                <a:spcPts val="0"/>
              </a:spcAft>
              <a:buNone/>
            </a:pPr>
            <a:r>
              <a:rPr b="1" lang="en" sz="1000">
                <a:solidFill>
                  <a:schemeClr val="lt1"/>
                </a:solidFill>
                <a:latin typeface="Lato"/>
                <a:ea typeface="Lato"/>
                <a:cs typeface="Lato"/>
                <a:sym typeface="Lato"/>
              </a:rPr>
              <a:t>Hot tip: </a:t>
            </a:r>
            <a:r>
              <a:rPr lang="en" sz="1000">
                <a:solidFill>
                  <a:schemeClr val="lt1"/>
                </a:solidFill>
                <a:latin typeface="Lato"/>
                <a:ea typeface="Lato"/>
                <a:cs typeface="Lato"/>
                <a:sym typeface="Lato"/>
              </a:rPr>
              <a:t>Be quick and nimble with your creative. The world needs to be able to </a:t>
            </a:r>
            <a:r>
              <a:rPr lang="en" sz="1000" u="sng">
                <a:solidFill>
                  <a:schemeClr val="lt1"/>
                </a:solidFill>
                <a:latin typeface="Lato"/>
                <a:ea typeface="Lato"/>
                <a:cs typeface="Lato"/>
                <a:sym typeface="Lato"/>
              </a:rPr>
              <a:t>experience</a:t>
            </a:r>
            <a:r>
              <a:rPr lang="en" sz="1000">
                <a:solidFill>
                  <a:schemeClr val="lt1"/>
                </a:solidFill>
                <a:latin typeface="Lato"/>
                <a:ea typeface="Lato"/>
                <a:cs typeface="Lato"/>
                <a:sym typeface="Lato"/>
              </a:rPr>
              <a:t> your brand and </a:t>
            </a:r>
            <a:r>
              <a:rPr lang="en" sz="1000" u="sng">
                <a:solidFill>
                  <a:schemeClr val="lt1"/>
                </a:solidFill>
                <a:latin typeface="Lato"/>
                <a:ea typeface="Lato"/>
                <a:cs typeface="Lato"/>
                <a:sym typeface="Lato"/>
              </a:rPr>
              <a:t>buy</a:t>
            </a:r>
            <a:r>
              <a:rPr lang="en" sz="1000">
                <a:solidFill>
                  <a:schemeClr val="lt1"/>
                </a:solidFill>
                <a:latin typeface="Lato"/>
                <a:ea typeface="Lato"/>
                <a:cs typeface="Lato"/>
                <a:sym typeface="Lato"/>
              </a:rPr>
              <a:t> it. </a:t>
            </a:r>
            <a:endParaRPr sz="1000">
              <a:solidFill>
                <a:schemeClr val="lt1"/>
              </a:solidFill>
              <a:latin typeface="Lato"/>
              <a:ea typeface="Lato"/>
              <a:cs typeface="Lato"/>
              <a:sym typeface="Lato"/>
            </a:endParaRPr>
          </a:p>
          <a:p>
            <a:pPr indent="0" lvl="0" marL="0" rtl="0" algn="l">
              <a:spcBef>
                <a:spcPts val="0"/>
              </a:spcBef>
              <a:spcAft>
                <a:spcPts val="0"/>
              </a:spcAft>
              <a:buNone/>
            </a:pPr>
            <a:r>
              <a:t/>
            </a:r>
            <a:endParaRPr sz="1000">
              <a:solidFill>
                <a:schemeClr val="lt1"/>
              </a:solidFill>
              <a:latin typeface="Lato"/>
              <a:ea typeface="Lato"/>
              <a:cs typeface="Lato"/>
              <a:sym typeface="Lato"/>
            </a:endParaRPr>
          </a:p>
          <a:p>
            <a:pPr indent="0" lvl="0" marL="0" rtl="0" algn="l">
              <a:spcBef>
                <a:spcPts val="0"/>
              </a:spcBef>
              <a:spcAft>
                <a:spcPts val="0"/>
              </a:spcAft>
              <a:buNone/>
            </a:pPr>
            <a:r>
              <a:rPr b="1" lang="en" sz="1000">
                <a:solidFill>
                  <a:schemeClr val="lt1"/>
                </a:solidFill>
                <a:latin typeface="Lato"/>
                <a:ea typeface="Lato"/>
                <a:cs typeface="Lato"/>
                <a:sym typeface="Lato"/>
              </a:rPr>
              <a:t>This is how MikMak Commerce works on Social Media in the UK:</a:t>
            </a:r>
            <a:endParaRPr b="1" sz="1000">
              <a:solidFill>
                <a:schemeClr val="lt1"/>
              </a:solidFill>
              <a:latin typeface="Lato"/>
              <a:ea typeface="Lato"/>
              <a:cs typeface="Lato"/>
              <a:sym typeface="Lato"/>
            </a:endParaRPr>
          </a:p>
        </p:txBody>
      </p:sp>
      <p:sp>
        <p:nvSpPr>
          <p:cNvPr id="146" name="Google Shape;146;p18"/>
          <p:cNvSpPr/>
          <p:nvPr/>
        </p:nvSpPr>
        <p:spPr>
          <a:xfrm>
            <a:off x="374600" y="360600"/>
            <a:ext cx="2533800" cy="221700"/>
          </a:xfrm>
          <a:prstGeom prst="roundRect">
            <a:avLst>
              <a:gd fmla="val 50000" name="adj"/>
            </a:avLst>
          </a:prstGeom>
          <a:noFill/>
          <a:ln cap="flat" cmpd="sng" w="9525">
            <a:solidFill>
              <a:srgbClr val="00A6A4"/>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rgbClr val="00A6A4"/>
                </a:solidFill>
                <a:latin typeface="Lato"/>
                <a:ea typeface="Lato"/>
                <a:cs typeface="Lato"/>
                <a:sym typeface="Lato"/>
              </a:rPr>
              <a:t>Food &amp; Beverage Benchmarks and Insights - Europe</a:t>
            </a:r>
            <a:endParaRPr sz="800">
              <a:solidFill>
                <a:srgbClr val="00A6A4"/>
              </a:solidFill>
              <a:latin typeface="Lato"/>
              <a:ea typeface="Lato"/>
              <a:cs typeface="Lato"/>
              <a:sym typeface="Lato"/>
            </a:endParaRPr>
          </a:p>
        </p:txBody>
      </p:sp>
      <p:pic>
        <p:nvPicPr>
          <p:cNvPr id="147" name="Google Shape;147;p18"/>
          <p:cNvPicPr preferRelativeResize="0"/>
          <p:nvPr/>
        </p:nvPicPr>
        <p:blipFill rotWithShape="1">
          <a:blip r:embed="rId3">
            <a:alphaModFix/>
          </a:blip>
          <a:srcRect b="3675" l="0" r="0" t="364"/>
          <a:stretch/>
        </p:blipFill>
        <p:spPr>
          <a:xfrm>
            <a:off x="5574813" y="2736425"/>
            <a:ext cx="1158600" cy="2424600"/>
          </a:xfrm>
          <a:prstGeom prst="roundRect">
            <a:avLst>
              <a:gd fmla="val 0" name="adj"/>
            </a:avLst>
          </a:prstGeom>
          <a:noFill/>
          <a:ln>
            <a:noFill/>
          </a:ln>
        </p:spPr>
      </p:pic>
      <p:pic>
        <p:nvPicPr>
          <p:cNvPr id="148" name="Google Shape;148;p18"/>
          <p:cNvPicPr preferRelativeResize="0"/>
          <p:nvPr/>
        </p:nvPicPr>
        <p:blipFill rotWithShape="1">
          <a:blip r:embed="rId4">
            <a:alphaModFix/>
          </a:blip>
          <a:srcRect b="5722" l="0" r="0" t="0"/>
          <a:stretch/>
        </p:blipFill>
        <p:spPr>
          <a:xfrm>
            <a:off x="5504013" y="2672050"/>
            <a:ext cx="1296399" cy="2471452"/>
          </a:xfrm>
          <a:prstGeom prst="rect">
            <a:avLst/>
          </a:prstGeom>
          <a:noFill/>
          <a:ln>
            <a:noFill/>
          </a:ln>
        </p:spPr>
      </p:pic>
      <p:pic>
        <p:nvPicPr>
          <p:cNvPr id="149" name="Google Shape;149;p18"/>
          <p:cNvPicPr preferRelativeResize="0"/>
          <p:nvPr/>
        </p:nvPicPr>
        <p:blipFill rotWithShape="1">
          <a:blip r:embed="rId5">
            <a:alphaModFix/>
          </a:blip>
          <a:srcRect b="4030" l="0" r="0" t="0"/>
          <a:stretch/>
        </p:blipFill>
        <p:spPr>
          <a:xfrm>
            <a:off x="3617575" y="2718800"/>
            <a:ext cx="1170600" cy="2424600"/>
          </a:xfrm>
          <a:prstGeom prst="roundRect">
            <a:avLst>
              <a:gd fmla="val 0" name="adj"/>
            </a:avLst>
          </a:prstGeom>
          <a:noFill/>
          <a:ln>
            <a:noFill/>
          </a:ln>
        </p:spPr>
      </p:pic>
      <p:pic>
        <p:nvPicPr>
          <p:cNvPr id="150" name="Google Shape;150;p18"/>
          <p:cNvPicPr preferRelativeResize="0"/>
          <p:nvPr/>
        </p:nvPicPr>
        <p:blipFill rotWithShape="1">
          <a:blip r:embed="rId4">
            <a:alphaModFix/>
          </a:blip>
          <a:srcRect b="5722" l="0" r="0" t="0"/>
          <a:stretch/>
        </p:blipFill>
        <p:spPr>
          <a:xfrm>
            <a:off x="3564525" y="2672050"/>
            <a:ext cx="1296399" cy="2471452"/>
          </a:xfrm>
          <a:prstGeom prst="rect">
            <a:avLst/>
          </a:prstGeom>
          <a:noFill/>
          <a:ln>
            <a:noFill/>
          </a:ln>
        </p:spPr>
      </p:pic>
      <p:pic>
        <p:nvPicPr>
          <p:cNvPr id="151" name="Google Shape;151;p18"/>
          <p:cNvPicPr preferRelativeResize="0"/>
          <p:nvPr/>
        </p:nvPicPr>
        <p:blipFill rotWithShape="1">
          <a:blip r:embed="rId6">
            <a:alphaModFix/>
          </a:blip>
          <a:srcRect b="4085" l="0" r="0" t="0"/>
          <a:stretch/>
        </p:blipFill>
        <p:spPr>
          <a:xfrm>
            <a:off x="7443500" y="2718800"/>
            <a:ext cx="1166400" cy="2424600"/>
          </a:xfrm>
          <a:prstGeom prst="roundRect">
            <a:avLst>
              <a:gd fmla="val 0" name="adj"/>
            </a:avLst>
          </a:prstGeom>
          <a:noFill/>
          <a:ln>
            <a:noFill/>
          </a:ln>
        </p:spPr>
      </p:pic>
      <p:pic>
        <p:nvPicPr>
          <p:cNvPr id="152" name="Google Shape;152;p18"/>
          <p:cNvPicPr preferRelativeResize="0"/>
          <p:nvPr/>
        </p:nvPicPr>
        <p:blipFill rotWithShape="1">
          <a:blip r:embed="rId4">
            <a:alphaModFix/>
          </a:blip>
          <a:srcRect b="5713" l="0" r="0" t="0"/>
          <a:stretch/>
        </p:blipFill>
        <p:spPr>
          <a:xfrm>
            <a:off x="7378100" y="2672050"/>
            <a:ext cx="1296399" cy="2471452"/>
          </a:xfrm>
          <a:prstGeom prst="rect">
            <a:avLst/>
          </a:prstGeom>
          <a:noFill/>
          <a:ln>
            <a:noFill/>
          </a:ln>
        </p:spPr>
      </p:pic>
      <p:sp>
        <p:nvSpPr>
          <p:cNvPr id="153" name="Google Shape;153;p18"/>
          <p:cNvSpPr/>
          <p:nvPr/>
        </p:nvSpPr>
        <p:spPr>
          <a:xfrm>
            <a:off x="3866925" y="2600425"/>
            <a:ext cx="648300" cy="221700"/>
          </a:xfrm>
          <a:prstGeom prst="roundRect">
            <a:avLst>
              <a:gd fmla="val 50000" name="adj"/>
            </a:avLst>
          </a:prstGeom>
          <a:solidFill>
            <a:schemeClr val="dk2"/>
          </a:solidFill>
          <a:ln cap="flat" cmpd="sng" w="9525">
            <a:solidFill>
              <a:srgbClr val="00A6A4"/>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b="1" lang="en" sz="900">
                <a:solidFill>
                  <a:schemeClr val="lt1"/>
                </a:solidFill>
                <a:latin typeface="Lato"/>
                <a:ea typeface="Lato"/>
                <a:cs typeface="Lato"/>
                <a:sym typeface="Lato"/>
              </a:rPr>
              <a:t>TikTok</a:t>
            </a:r>
            <a:endParaRPr b="1" sz="900">
              <a:solidFill>
                <a:schemeClr val="lt1"/>
              </a:solidFill>
              <a:latin typeface="Lato"/>
              <a:ea typeface="Lato"/>
              <a:cs typeface="Lato"/>
              <a:sym typeface="Lato"/>
            </a:endParaRPr>
          </a:p>
        </p:txBody>
      </p:sp>
      <p:sp>
        <p:nvSpPr>
          <p:cNvPr id="154" name="Google Shape;154;p18"/>
          <p:cNvSpPr/>
          <p:nvPr/>
        </p:nvSpPr>
        <p:spPr>
          <a:xfrm>
            <a:off x="5806313" y="2600413"/>
            <a:ext cx="691800" cy="221700"/>
          </a:xfrm>
          <a:prstGeom prst="roundRect">
            <a:avLst>
              <a:gd fmla="val 50000" name="adj"/>
            </a:avLst>
          </a:prstGeom>
          <a:solidFill>
            <a:schemeClr val="dk2"/>
          </a:solidFill>
          <a:ln cap="flat" cmpd="sng" w="9525">
            <a:solidFill>
              <a:srgbClr val="00A6A4"/>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b="1" lang="en" sz="900">
                <a:solidFill>
                  <a:schemeClr val="lt1"/>
                </a:solidFill>
                <a:latin typeface="Lato"/>
                <a:ea typeface="Lato"/>
                <a:cs typeface="Lato"/>
                <a:sym typeface="Lato"/>
              </a:rPr>
              <a:t>Facebook</a:t>
            </a:r>
            <a:endParaRPr b="1" sz="900">
              <a:solidFill>
                <a:schemeClr val="lt1"/>
              </a:solidFill>
              <a:latin typeface="Lato"/>
              <a:ea typeface="Lato"/>
              <a:cs typeface="Lato"/>
              <a:sym typeface="Lato"/>
            </a:endParaRPr>
          </a:p>
        </p:txBody>
      </p:sp>
      <p:sp>
        <p:nvSpPr>
          <p:cNvPr id="155" name="Google Shape;155;p18"/>
          <p:cNvSpPr/>
          <p:nvPr/>
        </p:nvSpPr>
        <p:spPr>
          <a:xfrm>
            <a:off x="7654600" y="2600413"/>
            <a:ext cx="743400" cy="221700"/>
          </a:xfrm>
          <a:prstGeom prst="roundRect">
            <a:avLst>
              <a:gd fmla="val 50000" name="adj"/>
            </a:avLst>
          </a:prstGeom>
          <a:solidFill>
            <a:schemeClr val="dk2"/>
          </a:solidFill>
          <a:ln cap="flat" cmpd="sng" w="9525">
            <a:solidFill>
              <a:srgbClr val="00A6A4"/>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b="1" lang="en" sz="900">
                <a:solidFill>
                  <a:schemeClr val="lt1"/>
                </a:solidFill>
                <a:latin typeface="Lato"/>
                <a:ea typeface="Lato"/>
                <a:cs typeface="Lato"/>
                <a:sym typeface="Lato"/>
              </a:rPr>
              <a:t>Instagram</a:t>
            </a:r>
            <a:endParaRPr b="1" sz="900">
              <a:solidFill>
                <a:schemeClr val="lt1"/>
              </a:solidFill>
              <a:latin typeface="Lato"/>
              <a:ea typeface="Lato"/>
              <a:cs typeface="Lato"/>
              <a:sym typeface="Lato"/>
            </a:endParaRPr>
          </a:p>
        </p:txBody>
      </p:sp>
      <p:pic>
        <p:nvPicPr>
          <p:cNvPr id="156" name="Google Shape;156;p18">
            <a:hlinkClick r:id="rId7"/>
          </p:cNvPr>
          <p:cNvPicPr preferRelativeResize="0"/>
          <p:nvPr/>
        </p:nvPicPr>
        <p:blipFill rotWithShape="1">
          <a:blip r:embed="rId8">
            <a:alphaModFix/>
          </a:blip>
          <a:srcRect b="9" l="0" r="0" t="19"/>
          <a:stretch/>
        </p:blipFill>
        <p:spPr>
          <a:xfrm>
            <a:off x="374600" y="4604925"/>
            <a:ext cx="607352" cy="221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60" name="Shape 160"/>
        <p:cNvGrpSpPr/>
        <p:nvPr/>
      </p:nvGrpSpPr>
      <p:grpSpPr>
        <a:xfrm>
          <a:off x="0" y="0"/>
          <a:ext cx="0" cy="0"/>
          <a:chOff x="0" y="0"/>
          <a:chExt cx="0" cy="0"/>
        </a:xfrm>
      </p:grpSpPr>
      <p:sp>
        <p:nvSpPr>
          <p:cNvPr id="161" name="Google Shape;161;p19"/>
          <p:cNvSpPr txBox="1"/>
          <p:nvPr/>
        </p:nvSpPr>
        <p:spPr>
          <a:xfrm>
            <a:off x="374600" y="321225"/>
            <a:ext cx="3622800" cy="8859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chemeClr val="lt1"/>
                </a:solidFill>
                <a:latin typeface="Raleway"/>
                <a:ea typeface="Raleway"/>
                <a:cs typeface="Raleway"/>
                <a:sym typeface="Raleway"/>
              </a:rPr>
              <a:t>Creative Best Practices to Improve Marketing Effectiveness on Brand Websites</a:t>
            </a:r>
            <a:endParaRPr b="1" sz="1800">
              <a:solidFill>
                <a:schemeClr val="lt1"/>
              </a:solidFill>
              <a:latin typeface="Raleway"/>
              <a:ea typeface="Raleway"/>
              <a:cs typeface="Raleway"/>
              <a:sym typeface="Raleway"/>
            </a:endParaRPr>
          </a:p>
        </p:txBody>
      </p:sp>
      <p:sp>
        <p:nvSpPr>
          <p:cNvPr id="162" name="Google Shape;162;p19"/>
          <p:cNvSpPr txBox="1"/>
          <p:nvPr/>
        </p:nvSpPr>
        <p:spPr>
          <a:xfrm>
            <a:off x="4304850" y="185025"/>
            <a:ext cx="4527300" cy="10221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000">
                <a:solidFill>
                  <a:schemeClr val="lt1"/>
                </a:solidFill>
                <a:latin typeface="Lato"/>
                <a:ea typeface="Lato"/>
                <a:cs typeface="Lato"/>
                <a:sym typeface="Lato"/>
              </a:rPr>
              <a:t>According to a recent study, brand websites are among the Top 5 places for pre-purchase research with </a:t>
            </a:r>
            <a:r>
              <a:rPr lang="en" sz="1000" u="sng">
                <a:solidFill>
                  <a:schemeClr val="lt1"/>
                </a:solidFill>
                <a:latin typeface="Lato"/>
                <a:ea typeface="Lato"/>
                <a:cs typeface="Lato"/>
                <a:sym typeface="Lato"/>
                <a:hlinkClick r:id="rId3">
                  <a:extLst>
                    <a:ext uri="{A12FA001-AC4F-418D-AE19-62706E023703}">
                      <ahyp:hlinkClr val="tx"/>
                    </a:ext>
                  </a:extLst>
                </a:hlinkClick>
              </a:rPr>
              <a:t>56 percent</a:t>
            </a:r>
            <a:r>
              <a:rPr lang="en" sz="1000">
                <a:solidFill>
                  <a:schemeClr val="lt1"/>
                </a:solidFill>
                <a:latin typeface="Lato"/>
                <a:ea typeface="Lato"/>
                <a:cs typeface="Lato"/>
                <a:sym typeface="Lato"/>
              </a:rPr>
              <a:t> of shoppers.</a:t>
            </a:r>
            <a:r>
              <a:rPr lang="en" sz="1100">
                <a:solidFill>
                  <a:schemeClr val="lt1"/>
                </a:solidFill>
              </a:rPr>
              <a:t> </a:t>
            </a:r>
            <a:r>
              <a:rPr lang="en" sz="1000">
                <a:solidFill>
                  <a:schemeClr val="lt1"/>
                </a:solidFill>
                <a:latin typeface="Lato"/>
                <a:ea typeface="Lato"/>
                <a:cs typeface="Lato"/>
                <a:sym typeface="Lato"/>
              </a:rPr>
              <a:t>Here are a few best practices from MikMak to accelerate sales by offering frictionless, convenient shopping experiences for your consumers. MikMak provides a seamless and efficient integration process, featuring templatized UX options, for adding our Where-to-Buy solutions to your brand website.</a:t>
            </a:r>
            <a:endParaRPr sz="1000">
              <a:solidFill>
                <a:schemeClr val="lt1"/>
              </a:solidFill>
              <a:latin typeface="Lato"/>
              <a:ea typeface="Lato"/>
              <a:cs typeface="Lato"/>
              <a:sym typeface="Lato"/>
            </a:endParaRPr>
          </a:p>
        </p:txBody>
      </p:sp>
      <p:sp>
        <p:nvSpPr>
          <p:cNvPr id="163" name="Google Shape;163;p19"/>
          <p:cNvSpPr/>
          <p:nvPr/>
        </p:nvSpPr>
        <p:spPr>
          <a:xfrm>
            <a:off x="374600" y="1388175"/>
            <a:ext cx="2060400" cy="3035700"/>
          </a:xfrm>
          <a:prstGeom prst="roundRect">
            <a:avLst>
              <a:gd fmla="val 1867" name="adj"/>
            </a:avLst>
          </a:prstGeom>
          <a:solidFill>
            <a:schemeClr val="lt2"/>
          </a:solidFill>
          <a:ln cap="flat" cmpd="sng" w="9525">
            <a:solidFill>
              <a:srgbClr val="E0E6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rgbClr val="4369F4"/>
              </a:solidFill>
              <a:latin typeface="Lato"/>
              <a:ea typeface="Lato"/>
              <a:cs typeface="Lato"/>
              <a:sym typeface="Lato"/>
            </a:endParaRPr>
          </a:p>
        </p:txBody>
      </p:sp>
      <p:sp>
        <p:nvSpPr>
          <p:cNvPr id="164" name="Google Shape;164;p19"/>
          <p:cNvSpPr txBox="1"/>
          <p:nvPr/>
        </p:nvSpPr>
        <p:spPr>
          <a:xfrm>
            <a:off x="495725" y="1464389"/>
            <a:ext cx="17316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Lato"/>
                <a:ea typeface="Lato"/>
                <a:cs typeface="Lato"/>
                <a:sym typeface="Lato"/>
              </a:rPr>
              <a:t>Simplify Checkout</a:t>
            </a:r>
            <a:endParaRPr b="1" sz="1200">
              <a:latin typeface="Lato"/>
              <a:ea typeface="Lato"/>
              <a:cs typeface="Lato"/>
              <a:sym typeface="Lato"/>
            </a:endParaRPr>
          </a:p>
          <a:p>
            <a:pPr indent="0" lvl="0" marL="0" rtl="0" algn="l">
              <a:spcBef>
                <a:spcPts val="0"/>
              </a:spcBef>
              <a:spcAft>
                <a:spcPts val="0"/>
              </a:spcAft>
              <a:buNone/>
            </a:pPr>
            <a:r>
              <a:rPr lang="en" sz="1000">
                <a:latin typeface="Lato"/>
                <a:ea typeface="Lato"/>
                <a:cs typeface="Lato"/>
                <a:sym typeface="Lato"/>
              </a:rPr>
              <a:t>Use a clear CTA like “Buy now”, and make it visible on all your product pages and other pages with high traffic</a:t>
            </a:r>
            <a:endParaRPr sz="1000">
              <a:latin typeface="Lato"/>
              <a:ea typeface="Lato"/>
              <a:cs typeface="Lato"/>
              <a:sym typeface="Lato"/>
            </a:endParaRPr>
          </a:p>
        </p:txBody>
      </p:sp>
      <p:pic>
        <p:nvPicPr>
          <p:cNvPr id="165" name="Google Shape;165;p19"/>
          <p:cNvPicPr preferRelativeResize="0"/>
          <p:nvPr/>
        </p:nvPicPr>
        <p:blipFill rotWithShape="1">
          <a:blip r:embed="rId4">
            <a:alphaModFix/>
          </a:blip>
          <a:srcRect b="0" l="42319" r="0" t="0"/>
          <a:stretch/>
        </p:blipFill>
        <p:spPr>
          <a:xfrm>
            <a:off x="376975" y="2652450"/>
            <a:ext cx="1731600" cy="1366375"/>
          </a:xfrm>
          <a:prstGeom prst="rect">
            <a:avLst/>
          </a:prstGeom>
          <a:noFill/>
          <a:ln>
            <a:noFill/>
          </a:ln>
        </p:spPr>
      </p:pic>
      <p:pic>
        <p:nvPicPr>
          <p:cNvPr id="166" name="Google Shape;166;p19"/>
          <p:cNvPicPr preferRelativeResize="0"/>
          <p:nvPr/>
        </p:nvPicPr>
        <p:blipFill rotWithShape="1">
          <a:blip r:embed="rId5">
            <a:alphaModFix/>
          </a:blip>
          <a:srcRect b="0" l="32917" r="0" t="0"/>
          <a:stretch/>
        </p:blipFill>
        <p:spPr>
          <a:xfrm>
            <a:off x="374600" y="2564800"/>
            <a:ext cx="1913274" cy="1668725"/>
          </a:xfrm>
          <a:prstGeom prst="rect">
            <a:avLst/>
          </a:prstGeom>
          <a:noFill/>
          <a:ln>
            <a:noFill/>
          </a:ln>
        </p:spPr>
      </p:pic>
      <p:sp>
        <p:nvSpPr>
          <p:cNvPr id="167" name="Google Shape;167;p19"/>
          <p:cNvSpPr/>
          <p:nvPr/>
        </p:nvSpPr>
        <p:spPr>
          <a:xfrm>
            <a:off x="2506983" y="1388175"/>
            <a:ext cx="2060400" cy="3035700"/>
          </a:xfrm>
          <a:prstGeom prst="roundRect">
            <a:avLst>
              <a:gd fmla="val 1867" name="adj"/>
            </a:avLst>
          </a:prstGeom>
          <a:solidFill>
            <a:schemeClr val="lt2"/>
          </a:solidFill>
          <a:ln cap="flat" cmpd="sng" w="9525">
            <a:solidFill>
              <a:srgbClr val="E0E6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rgbClr val="4369F4"/>
              </a:solidFill>
              <a:latin typeface="Lato"/>
              <a:ea typeface="Lato"/>
              <a:cs typeface="Lato"/>
              <a:sym typeface="Lato"/>
            </a:endParaRPr>
          </a:p>
        </p:txBody>
      </p:sp>
      <p:sp>
        <p:nvSpPr>
          <p:cNvPr id="168" name="Google Shape;168;p19"/>
          <p:cNvSpPr txBox="1"/>
          <p:nvPr/>
        </p:nvSpPr>
        <p:spPr>
          <a:xfrm>
            <a:off x="2628108" y="1464389"/>
            <a:ext cx="1731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Lato"/>
                <a:ea typeface="Lato"/>
                <a:cs typeface="Lato"/>
                <a:sym typeface="Lato"/>
              </a:rPr>
              <a:t>Increase Convenience</a:t>
            </a:r>
            <a:endParaRPr b="1" sz="1200">
              <a:latin typeface="Lato"/>
              <a:ea typeface="Lato"/>
              <a:cs typeface="Lato"/>
              <a:sym typeface="Lato"/>
            </a:endParaRPr>
          </a:p>
          <a:p>
            <a:pPr indent="0" lvl="0" marL="0" rtl="0" algn="l">
              <a:spcBef>
                <a:spcPts val="0"/>
              </a:spcBef>
              <a:spcAft>
                <a:spcPts val="0"/>
              </a:spcAft>
              <a:buNone/>
            </a:pPr>
            <a:r>
              <a:rPr lang="en" sz="1000">
                <a:latin typeface="Lato"/>
                <a:ea typeface="Lato"/>
                <a:cs typeface="Lato"/>
                <a:sym typeface="Lato"/>
              </a:rPr>
              <a:t>Let your shoppers complete their purchase at any of their preferred retailers</a:t>
            </a:r>
            <a:endParaRPr sz="1000">
              <a:latin typeface="Lato"/>
              <a:ea typeface="Lato"/>
              <a:cs typeface="Lato"/>
              <a:sym typeface="Lato"/>
            </a:endParaRPr>
          </a:p>
        </p:txBody>
      </p:sp>
      <p:pic>
        <p:nvPicPr>
          <p:cNvPr id="169" name="Google Shape;169;p19"/>
          <p:cNvPicPr preferRelativeResize="0"/>
          <p:nvPr/>
        </p:nvPicPr>
        <p:blipFill rotWithShape="1">
          <a:blip r:embed="rId6">
            <a:alphaModFix/>
          </a:blip>
          <a:srcRect b="0" l="31191" r="0" t="0"/>
          <a:stretch/>
        </p:blipFill>
        <p:spPr>
          <a:xfrm>
            <a:off x="2511351" y="2652450"/>
            <a:ext cx="1731599" cy="1366373"/>
          </a:xfrm>
          <a:prstGeom prst="rect">
            <a:avLst/>
          </a:prstGeom>
          <a:noFill/>
          <a:ln>
            <a:noFill/>
          </a:ln>
        </p:spPr>
      </p:pic>
      <p:sp>
        <p:nvSpPr>
          <p:cNvPr id="170" name="Google Shape;170;p19"/>
          <p:cNvSpPr/>
          <p:nvPr/>
        </p:nvSpPr>
        <p:spPr>
          <a:xfrm>
            <a:off x="4639367" y="1388175"/>
            <a:ext cx="2060400" cy="3035700"/>
          </a:xfrm>
          <a:prstGeom prst="roundRect">
            <a:avLst>
              <a:gd fmla="val 1867" name="adj"/>
            </a:avLst>
          </a:prstGeom>
          <a:solidFill>
            <a:schemeClr val="lt2"/>
          </a:solidFill>
          <a:ln cap="flat" cmpd="sng" w="9525">
            <a:solidFill>
              <a:srgbClr val="E0E6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rgbClr val="4369F4"/>
              </a:solidFill>
              <a:latin typeface="Lato"/>
              <a:ea typeface="Lato"/>
              <a:cs typeface="Lato"/>
              <a:sym typeface="Lato"/>
            </a:endParaRPr>
          </a:p>
        </p:txBody>
      </p:sp>
      <p:pic>
        <p:nvPicPr>
          <p:cNvPr id="171" name="Google Shape;171;p19"/>
          <p:cNvPicPr preferRelativeResize="0"/>
          <p:nvPr/>
        </p:nvPicPr>
        <p:blipFill rotWithShape="1">
          <a:blip r:embed="rId5">
            <a:alphaModFix/>
          </a:blip>
          <a:srcRect b="0" l="32917" r="0" t="0"/>
          <a:stretch/>
        </p:blipFill>
        <p:spPr>
          <a:xfrm>
            <a:off x="2506996" y="2552975"/>
            <a:ext cx="1913274" cy="1668725"/>
          </a:xfrm>
          <a:prstGeom prst="rect">
            <a:avLst/>
          </a:prstGeom>
          <a:noFill/>
          <a:ln>
            <a:noFill/>
          </a:ln>
        </p:spPr>
      </p:pic>
      <p:sp>
        <p:nvSpPr>
          <p:cNvPr id="172" name="Google Shape;172;p19"/>
          <p:cNvSpPr txBox="1"/>
          <p:nvPr/>
        </p:nvSpPr>
        <p:spPr>
          <a:xfrm>
            <a:off x="4760492" y="1464389"/>
            <a:ext cx="17316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Lato"/>
                <a:ea typeface="Lato"/>
                <a:cs typeface="Lato"/>
                <a:sym typeface="Lato"/>
              </a:rPr>
              <a:t>Reduce Clicks</a:t>
            </a:r>
            <a:endParaRPr b="1" sz="1200">
              <a:latin typeface="Lato"/>
              <a:ea typeface="Lato"/>
              <a:cs typeface="Lato"/>
              <a:sym typeface="Lato"/>
            </a:endParaRPr>
          </a:p>
          <a:p>
            <a:pPr indent="0" lvl="0" marL="0" rtl="0" algn="l">
              <a:spcBef>
                <a:spcPts val="0"/>
              </a:spcBef>
              <a:spcAft>
                <a:spcPts val="0"/>
              </a:spcAft>
              <a:buNone/>
            </a:pPr>
            <a:r>
              <a:rPr lang="en" sz="1000">
                <a:latin typeface="Lato"/>
                <a:ea typeface="Lato"/>
                <a:cs typeface="Lato"/>
                <a:sym typeface="Lato"/>
              </a:rPr>
              <a:t>Display both online and in-store checkout options within one user interface / design</a:t>
            </a:r>
            <a:endParaRPr sz="1000">
              <a:latin typeface="Lato"/>
              <a:ea typeface="Lato"/>
              <a:cs typeface="Lato"/>
              <a:sym typeface="Lato"/>
            </a:endParaRPr>
          </a:p>
        </p:txBody>
      </p:sp>
      <p:sp>
        <p:nvSpPr>
          <p:cNvPr id="173" name="Google Shape;173;p19"/>
          <p:cNvSpPr/>
          <p:nvPr/>
        </p:nvSpPr>
        <p:spPr>
          <a:xfrm>
            <a:off x="6771750" y="1388175"/>
            <a:ext cx="2060400" cy="3035700"/>
          </a:xfrm>
          <a:prstGeom prst="roundRect">
            <a:avLst>
              <a:gd fmla="val 1867" name="adj"/>
            </a:avLst>
          </a:prstGeom>
          <a:solidFill>
            <a:schemeClr val="lt2"/>
          </a:solidFill>
          <a:ln cap="flat" cmpd="sng" w="9525">
            <a:solidFill>
              <a:srgbClr val="E0E6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rgbClr val="4369F4"/>
              </a:solidFill>
              <a:latin typeface="Lato"/>
              <a:ea typeface="Lato"/>
              <a:cs typeface="Lato"/>
              <a:sym typeface="Lato"/>
            </a:endParaRPr>
          </a:p>
        </p:txBody>
      </p:sp>
      <p:sp>
        <p:nvSpPr>
          <p:cNvPr id="174" name="Google Shape;174;p19"/>
          <p:cNvSpPr txBox="1"/>
          <p:nvPr/>
        </p:nvSpPr>
        <p:spPr>
          <a:xfrm>
            <a:off x="6892875" y="1464400"/>
            <a:ext cx="1792200" cy="11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Lato"/>
                <a:ea typeface="Lato"/>
                <a:cs typeface="Lato"/>
                <a:sym typeface="Lato"/>
              </a:rPr>
              <a:t>Personalize Selection</a:t>
            </a:r>
            <a:endParaRPr b="1" sz="1200">
              <a:latin typeface="Lato"/>
              <a:ea typeface="Lato"/>
              <a:cs typeface="Lato"/>
              <a:sym typeface="Lato"/>
            </a:endParaRPr>
          </a:p>
          <a:p>
            <a:pPr indent="0" lvl="0" marL="0" rtl="0" algn="l">
              <a:spcBef>
                <a:spcPts val="0"/>
              </a:spcBef>
              <a:spcAft>
                <a:spcPts val="0"/>
              </a:spcAft>
              <a:buNone/>
            </a:pPr>
            <a:r>
              <a:rPr lang="en" sz="950">
                <a:latin typeface="Lato"/>
                <a:ea typeface="Lato"/>
                <a:cs typeface="Lato"/>
                <a:sym typeface="Lato"/>
              </a:rPr>
              <a:t>Use product filters and  carousels to make variants and related products discoverable and available to interested  shoppers</a:t>
            </a:r>
            <a:endParaRPr sz="950">
              <a:latin typeface="Lato"/>
              <a:ea typeface="Lato"/>
              <a:cs typeface="Lato"/>
              <a:sym typeface="Lato"/>
            </a:endParaRPr>
          </a:p>
        </p:txBody>
      </p:sp>
      <p:pic>
        <p:nvPicPr>
          <p:cNvPr id="175" name="Google Shape;175;p19"/>
          <p:cNvPicPr preferRelativeResize="0"/>
          <p:nvPr/>
        </p:nvPicPr>
        <p:blipFill rotWithShape="1">
          <a:blip r:embed="rId7">
            <a:alphaModFix/>
          </a:blip>
          <a:srcRect b="0" l="0" r="13194" t="0"/>
          <a:stretch/>
        </p:blipFill>
        <p:spPr>
          <a:xfrm>
            <a:off x="6771775" y="2638775"/>
            <a:ext cx="1731601" cy="1413050"/>
          </a:xfrm>
          <a:prstGeom prst="rect">
            <a:avLst/>
          </a:prstGeom>
          <a:noFill/>
          <a:ln>
            <a:noFill/>
          </a:ln>
        </p:spPr>
      </p:pic>
      <p:pic>
        <p:nvPicPr>
          <p:cNvPr id="176" name="Google Shape;176;p19"/>
          <p:cNvPicPr preferRelativeResize="0"/>
          <p:nvPr/>
        </p:nvPicPr>
        <p:blipFill rotWithShape="1">
          <a:blip r:embed="rId5">
            <a:alphaModFix/>
          </a:blip>
          <a:srcRect b="0" l="32917" r="0" t="0"/>
          <a:stretch/>
        </p:blipFill>
        <p:spPr>
          <a:xfrm>
            <a:off x="6771750" y="2564800"/>
            <a:ext cx="1913274" cy="1668725"/>
          </a:xfrm>
          <a:prstGeom prst="rect">
            <a:avLst/>
          </a:prstGeom>
          <a:noFill/>
          <a:ln>
            <a:noFill/>
          </a:ln>
        </p:spPr>
      </p:pic>
      <p:pic>
        <p:nvPicPr>
          <p:cNvPr id="177" name="Google Shape;177;p19"/>
          <p:cNvPicPr preferRelativeResize="0"/>
          <p:nvPr/>
        </p:nvPicPr>
        <p:blipFill rotWithShape="1">
          <a:blip r:embed="rId8">
            <a:alphaModFix/>
          </a:blip>
          <a:srcRect b="0" l="36632" r="0" t="0"/>
          <a:stretch/>
        </p:blipFill>
        <p:spPr>
          <a:xfrm>
            <a:off x="4639350" y="2638775"/>
            <a:ext cx="1731603" cy="1372075"/>
          </a:xfrm>
          <a:prstGeom prst="rect">
            <a:avLst/>
          </a:prstGeom>
          <a:noFill/>
          <a:ln>
            <a:noFill/>
          </a:ln>
        </p:spPr>
      </p:pic>
      <p:pic>
        <p:nvPicPr>
          <p:cNvPr id="178" name="Google Shape;178;p19"/>
          <p:cNvPicPr preferRelativeResize="0"/>
          <p:nvPr/>
        </p:nvPicPr>
        <p:blipFill rotWithShape="1">
          <a:blip r:embed="rId5">
            <a:alphaModFix/>
          </a:blip>
          <a:srcRect b="0" l="32917" r="0" t="0"/>
          <a:stretch/>
        </p:blipFill>
        <p:spPr>
          <a:xfrm>
            <a:off x="4639366" y="2564800"/>
            <a:ext cx="1913274" cy="1668725"/>
          </a:xfrm>
          <a:prstGeom prst="rect">
            <a:avLst/>
          </a:prstGeom>
          <a:noFill/>
          <a:ln>
            <a:noFill/>
          </a:ln>
        </p:spPr>
      </p:pic>
      <p:pic>
        <p:nvPicPr>
          <p:cNvPr id="179" name="Google Shape;179;p19">
            <a:hlinkClick r:id="rId9"/>
          </p:cNvPr>
          <p:cNvPicPr preferRelativeResize="0"/>
          <p:nvPr/>
        </p:nvPicPr>
        <p:blipFill rotWithShape="1">
          <a:blip r:embed="rId10">
            <a:alphaModFix/>
          </a:blip>
          <a:srcRect b="9" l="0" r="0" t="19"/>
          <a:stretch/>
        </p:blipFill>
        <p:spPr>
          <a:xfrm>
            <a:off x="374600" y="4604925"/>
            <a:ext cx="607352" cy="221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83" name="Shape 183"/>
        <p:cNvGrpSpPr/>
        <p:nvPr/>
      </p:nvGrpSpPr>
      <p:grpSpPr>
        <a:xfrm>
          <a:off x="0" y="0"/>
          <a:ext cx="0" cy="0"/>
          <a:chOff x="0" y="0"/>
          <a:chExt cx="0" cy="0"/>
        </a:xfrm>
      </p:grpSpPr>
      <p:sp>
        <p:nvSpPr>
          <p:cNvPr id="184" name="Google Shape;184;p20"/>
          <p:cNvSpPr/>
          <p:nvPr/>
        </p:nvSpPr>
        <p:spPr>
          <a:xfrm>
            <a:off x="3424100" y="0"/>
            <a:ext cx="5719800" cy="5143500"/>
          </a:xfrm>
          <a:prstGeom prst="rect">
            <a:avLst/>
          </a:prstGeom>
          <a:solidFill>
            <a:schemeClr val="lt1"/>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85" name="Google Shape;185;p20"/>
          <p:cNvSpPr txBox="1"/>
          <p:nvPr/>
        </p:nvSpPr>
        <p:spPr>
          <a:xfrm>
            <a:off x="374600" y="1216300"/>
            <a:ext cx="2813100" cy="424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000">
                <a:solidFill>
                  <a:schemeClr val="lt1"/>
                </a:solidFill>
                <a:latin typeface="Raleway"/>
                <a:ea typeface="Raleway"/>
                <a:cs typeface="Raleway"/>
                <a:sym typeface="Raleway"/>
              </a:rPr>
              <a:t>Beat the competition</a:t>
            </a:r>
            <a:endParaRPr b="1" sz="2000">
              <a:solidFill>
                <a:schemeClr val="lt1"/>
              </a:solidFill>
              <a:latin typeface="Raleway"/>
              <a:ea typeface="Raleway"/>
              <a:cs typeface="Raleway"/>
              <a:sym typeface="Raleway"/>
            </a:endParaRPr>
          </a:p>
        </p:txBody>
      </p:sp>
      <p:sp>
        <p:nvSpPr>
          <p:cNvPr id="186" name="Google Shape;186;p20"/>
          <p:cNvSpPr txBox="1"/>
          <p:nvPr/>
        </p:nvSpPr>
        <p:spPr>
          <a:xfrm>
            <a:off x="374600" y="921100"/>
            <a:ext cx="2813100" cy="295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lt1"/>
                </a:solidFill>
                <a:latin typeface="Raleway"/>
                <a:ea typeface="Raleway"/>
                <a:cs typeface="Raleway"/>
                <a:sym typeface="Raleway"/>
              </a:rPr>
              <a:t>Accelerate Sales &amp; Market Share</a:t>
            </a:r>
            <a:endParaRPr>
              <a:solidFill>
                <a:schemeClr val="lt1"/>
              </a:solidFill>
              <a:latin typeface="Raleway"/>
              <a:ea typeface="Raleway"/>
              <a:cs typeface="Raleway"/>
              <a:sym typeface="Raleway"/>
            </a:endParaRPr>
          </a:p>
        </p:txBody>
      </p:sp>
      <p:cxnSp>
        <p:nvCxnSpPr>
          <p:cNvPr id="187" name="Google Shape;187;p20"/>
          <p:cNvCxnSpPr/>
          <p:nvPr/>
        </p:nvCxnSpPr>
        <p:spPr>
          <a:xfrm>
            <a:off x="374600" y="1722963"/>
            <a:ext cx="520800" cy="0"/>
          </a:xfrm>
          <a:prstGeom prst="straightConnector1">
            <a:avLst/>
          </a:prstGeom>
          <a:noFill/>
          <a:ln cap="flat" cmpd="sng" w="9525">
            <a:solidFill>
              <a:schemeClr val="lt1"/>
            </a:solidFill>
            <a:prstDash val="solid"/>
            <a:round/>
            <a:headEnd len="med" w="med" type="none"/>
            <a:tailEnd len="med" w="med" type="none"/>
          </a:ln>
        </p:spPr>
      </p:cxnSp>
      <p:sp>
        <p:nvSpPr>
          <p:cNvPr id="188" name="Google Shape;188;p20"/>
          <p:cNvSpPr txBox="1"/>
          <p:nvPr/>
        </p:nvSpPr>
        <p:spPr>
          <a:xfrm>
            <a:off x="374600" y="1842125"/>
            <a:ext cx="2734500" cy="22698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000">
                <a:solidFill>
                  <a:schemeClr val="lt1"/>
                </a:solidFill>
                <a:latin typeface="Lato"/>
                <a:ea typeface="Lato"/>
                <a:cs typeface="Lato"/>
                <a:sym typeface="Lato"/>
              </a:rPr>
              <a:t>To effectively grow market share, you must know, compare, and optimize your performance against brands in your category by channel, retailer, and more. You must also understand how performance changes over time.</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000">
                <a:solidFill>
                  <a:schemeClr val="lt1"/>
                </a:solidFill>
                <a:latin typeface="Lato"/>
                <a:ea typeface="Lato"/>
                <a:cs typeface="Lato"/>
                <a:sym typeface="Lato"/>
              </a:rPr>
              <a:t>In the UK, Food &amp; Beverage shopping traffic is highest in September, on Mondays, but the best Purchase Intent Rates occur on Thursdays.</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000">
                <a:solidFill>
                  <a:schemeClr val="lt1"/>
                </a:solidFill>
                <a:latin typeface="Lato"/>
                <a:ea typeface="Lato"/>
                <a:cs typeface="Lato"/>
                <a:sym typeface="Lato"/>
              </a:rPr>
              <a:t>In France, October and Wednesdays drive the most in-market traffic to Food &amp; Beverage retailers, but Mondays score the best in Purchase Intent Rates.</a:t>
            </a:r>
            <a:endParaRPr sz="1000">
              <a:solidFill>
                <a:schemeClr val="lt1"/>
              </a:solidFill>
              <a:latin typeface="Lato"/>
              <a:ea typeface="Lato"/>
              <a:cs typeface="Lato"/>
              <a:sym typeface="Lato"/>
            </a:endParaRPr>
          </a:p>
        </p:txBody>
      </p:sp>
      <p:pic>
        <p:nvPicPr>
          <p:cNvPr id="189" name="Google Shape;189;p20">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190" name="Google Shape;190;p20"/>
          <p:cNvSpPr/>
          <p:nvPr/>
        </p:nvSpPr>
        <p:spPr>
          <a:xfrm>
            <a:off x="374600" y="360600"/>
            <a:ext cx="2533800" cy="221700"/>
          </a:xfrm>
          <a:prstGeom prst="roundRect">
            <a:avLst>
              <a:gd fmla="val 50000" name="adj"/>
            </a:avLst>
          </a:prstGeom>
          <a:noFill/>
          <a:ln cap="flat" cmpd="sng" w="9525">
            <a:solidFill>
              <a:schemeClr val="lt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lt1"/>
                </a:solidFill>
                <a:latin typeface="Lato"/>
                <a:ea typeface="Lato"/>
                <a:cs typeface="Lato"/>
                <a:sym typeface="Lato"/>
              </a:rPr>
              <a:t>Food &amp; Beverage Benchmarks and Insights - Europe</a:t>
            </a:r>
            <a:endParaRPr sz="800">
              <a:solidFill>
                <a:schemeClr val="lt1"/>
              </a:solidFill>
              <a:latin typeface="Lato"/>
              <a:ea typeface="Lato"/>
              <a:cs typeface="Lato"/>
              <a:sym typeface="Lato"/>
            </a:endParaRPr>
          </a:p>
        </p:txBody>
      </p:sp>
      <p:sp>
        <p:nvSpPr>
          <p:cNvPr id="191" name="Google Shape;191;p20"/>
          <p:cNvSpPr txBox="1"/>
          <p:nvPr/>
        </p:nvSpPr>
        <p:spPr>
          <a:xfrm>
            <a:off x="3653450" y="508825"/>
            <a:ext cx="5272500" cy="3693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sz="1200">
                <a:latin typeface="Raleway"/>
                <a:ea typeface="Raleway"/>
                <a:cs typeface="Raleway"/>
                <a:sym typeface="Raleway"/>
              </a:rPr>
              <a:t>Share of Purchase Intent Clicks by Month - Food &amp; Beverage</a:t>
            </a:r>
            <a:endParaRPr b="1" sz="1200">
              <a:latin typeface="Raleway"/>
              <a:ea typeface="Raleway"/>
              <a:cs typeface="Raleway"/>
              <a:sym typeface="Raleway"/>
            </a:endParaRPr>
          </a:p>
        </p:txBody>
      </p:sp>
      <p:grpSp>
        <p:nvGrpSpPr>
          <p:cNvPr id="192" name="Google Shape;192;p20"/>
          <p:cNvGrpSpPr/>
          <p:nvPr/>
        </p:nvGrpSpPr>
        <p:grpSpPr>
          <a:xfrm>
            <a:off x="3912375" y="1114950"/>
            <a:ext cx="4757499" cy="2820125"/>
            <a:chOff x="3912375" y="1351200"/>
            <a:chExt cx="4757499" cy="2820125"/>
          </a:xfrm>
        </p:grpSpPr>
        <p:pic>
          <p:nvPicPr>
            <p:cNvPr id="193" name="Google Shape;193;p20"/>
            <p:cNvPicPr preferRelativeResize="0"/>
            <p:nvPr/>
          </p:nvPicPr>
          <p:blipFill>
            <a:blip r:embed="rId5">
              <a:alphaModFix/>
            </a:blip>
            <a:stretch>
              <a:fillRect/>
            </a:stretch>
          </p:blipFill>
          <p:spPr>
            <a:xfrm>
              <a:off x="3912375" y="1351200"/>
              <a:ext cx="4757499" cy="2820125"/>
            </a:xfrm>
            <a:prstGeom prst="rect">
              <a:avLst/>
            </a:prstGeom>
            <a:noFill/>
            <a:ln>
              <a:noFill/>
            </a:ln>
          </p:spPr>
        </p:pic>
        <p:sp>
          <p:nvSpPr>
            <p:cNvPr id="194" name="Google Shape;194;p20"/>
            <p:cNvSpPr/>
            <p:nvPr/>
          </p:nvSpPr>
          <p:spPr>
            <a:xfrm>
              <a:off x="8453100" y="1927050"/>
              <a:ext cx="180900" cy="171900"/>
            </a:xfrm>
            <a:prstGeom prst="star5">
              <a:avLst>
                <a:gd fmla="val 19098" name="adj"/>
                <a:gd fmla="val 105146" name="hf"/>
                <a:gd fmla="val 110557" name="vf"/>
              </a:avLst>
            </a:prstGeom>
            <a:solidFill>
              <a:srgbClr val="D03D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 name="Google Shape;195;p20"/>
            <p:cNvSpPr/>
            <p:nvPr/>
          </p:nvSpPr>
          <p:spPr>
            <a:xfrm>
              <a:off x="4154925" y="2865525"/>
              <a:ext cx="180900" cy="171900"/>
            </a:xfrm>
            <a:prstGeom prst="star5">
              <a:avLst>
                <a:gd fmla="val 19098" name="adj"/>
                <a:gd fmla="val 105146" name="hf"/>
                <a:gd fmla="val 110557" name="vf"/>
              </a:avLst>
            </a:prstGeom>
            <a:solidFill>
              <a:srgbClr val="D03D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96" name="Google Shape;196;p20"/>
          <p:cNvGrpSpPr/>
          <p:nvPr/>
        </p:nvGrpSpPr>
        <p:grpSpPr>
          <a:xfrm>
            <a:off x="5632600" y="4288125"/>
            <a:ext cx="1533300" cy="203250"/>
            <a:chOff x="6406275" y="4464975"/>
            <a:chExt cx="1533300" cy="203250"/>
          </a:xfrm>
        </p:grpSpPr>
        <p:sp>
          <p:nvSpPr>
            <p:cNvPr id="197" name="Google Shape;197;p20"/>
            <p:cNvSpPr txBox="1"/>
            <p:nvPr/>
          </p:nvSpPr>
          <p:spPr>
            <a:xfrm>
              <a:off x="6587175" y="4496325"/>
              <a:ext cx="1352400" cy="171900"/>
            </a:xfrm>
            <a:prstGeom prst="rect">
              <a:avLst/>
            </a:prstGeom>
            <a:noFill/>
            <a:ln>
              <a:noFill/>
            </a:ln>
          </p:spPr>
          <p:txBody>
            <a:bodyPr anchorCtr="0" anchor="t" bIns="0" lIns="91425" spcFirstLastPara="1" rIns="91425" wrap="square" tIns="0">
              <a:noAutofit/>
            </a:bodyPr>
            <a:lstStyle/>
            <a:p>
              <a:pPr indent="0" lvl="0" marL="0" rtl="0" algn="l">
                <a:spcBef>
                  <a:spcPts val="0"/>
                </a:spcBef>
                <a:spcAft>
                  <a:spcPts val="0"/>
                </a:spcAft>
                <a:buNone/>
              </a:pPr>
              <a:r>
                <a:rPr b="1" lang="en" sz="900">
                  <a:latin typeface="Lato"/>
                  <a:ea typeface="Lato"/>
                  <a:cs typeface="Lato"/>
                  <a:sym typeface="Lato"/>
                </a:rPr>
                <a:t>Purchase Intent Peaks</a:t>
              </a:r>
              <a:endParaRPr b="1" sz="900">
                <a:latin typeface="Lato"/>
                <a:ea typeface="Lato"/>
                <a:cs typeface="Lato"/>
                <a:sym typeface="Lato"/>
              </a:endParaRPr>
            </a:p>
          </p:txBody>
        </p:sp>
        <p:sp>
          <p:nvSpPr>
            <p:cNvPr id="198" name="Google Shape;198;p20"/>
            <p:cNvSpPr/>
            <p:nvPr/>
          </p:nvSpPr>
          <p:spPr>
            <a:xfrm>
              <a:off x="6406275" y="4464975"/>
              <a:ext cx="180900" cy="171900"/>
            </a:xfrm>
            <a:prstGeom prst="star5">
              <a:avLst>
                <a:gd fmla="val 19098" name="adj"/>
                <a:gd fmla="val 105146" name="hf"/>
                <a:gd fmla="val 110557" name="vf"/>
              </a:avLst>
            </a:prstGeom>
            <a:solidFill>
              <a:srgbClr val="D03D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02" name="Shape 202"/>
        <p:cNvGrpSpPr/>
        <p:nvPr/>
      </p:nvGrpSpPr>
      <p:grpSpPr>
        <a:xfrm>
          <a:off x="0" y="0"/>
          <a:ext cx="0" cy="0"/>
          <a:chOff x="0" y="0"/>
          <a:chExt cx="0" cy="0"/>
        </a:xfrm>
      </p:grpSpPr>
      <p:sp>
        <p:nvSpPr>
          <p:cNvPr id="203" name="Google Shape;203;p21"/>
          <p:cNvSpPr txBox="1"/>
          <p:nvPr/>
        </p:nvSpPr>
        <p:spPr>
          <a:xfrm>
            <a:off x="413375" y="1495975"/>
            <a:ext cx="2445000" cy="226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lang="en" sz="1000">
                <a:solidFill>
                  <a:schemeClr val="lt1"/>
                </a:solidFill>
                <a:latin typeface="Lato"/>
                <a:ea typeface="Lato"/>
                <a:cs typeface="Lato"/>
                <a:sym typeface="Lato"/>
              </a:rPr>
              <a:t>Right now, Monday (18.8 percent of Purchase Intent Clicks) and Thursday (14.4 percent) drive the most shopper traffic from brands’ shoppable media and brand websites to Food &amp; Beverage retailers in the UK. In France, the beginning of the week is the most active, with Wednesday (15.2 percent) and Monday (15.0 percent) as best days. </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000">
                <a:solidFill>
                  <a:schemeClr val="lt1"/>
                </a:solidFill>
                <a:latin typeface="Lato"/>
                <a:ea typeface="Lato"/>
                <a:cs typeface="Lato"/>
                <a:sym typeface="Lato"/>
              </a:rPr>
              <a:t>Looking at overall conversion, by Purchase Intent rates, Thursdays and Wednesdays score the highest in the UK and Monday and Saturday in France.</a:t>
            </a:r>
            <a:endParaRPr sz="10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000">
              <a:solidFill>
                <a:schemeClr val="lt1"/>
              </a:solidFill>
              <a:latin typeface="Lato"/>
              <a:ea typeface="Lato"/>
              <a:cs typeface="Lato"/>
              <a:sym typeface="Lato"/>
            </a:endParaRPr>
          </a:p>
        </p:txBody>
      </p:sp>
      <p:sp>
        <p:nvSpPr>
          <p:cNvPr id="204" name="Google Shape;204;p21"/>
          <p:cNvSpPr/>
          <p:nvPr/>
        </p:nvSpPr>
        <p:spPr>
          <a:xfrm>
            <a:off x="3187825" y="7075"/>
            <a:ext cx="5956200" cy="3338400"/>
          </a:xfrm>
          <a:prstGeom prst="rect">
            <a:avLst/>
          </a:prstGeom>
          <a:solidFill>
            <a:schemeClr val="accent3"/>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205" name="Google Shape;205;p21"/>
          <p:cNvSpPr txBox="1"/>
          <p:nvPr/>
        </p:nvSpPr>
        <p:spPr>
          <a:xfrm>
            <a:off x="3497425" y="360600"/>
            <a:ext cx="5337000" cy="3693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sz="1200">
                <a:solidFill>
                  <a:schemeClr val="lt1"/>
                </a:solidFill>
                <a:latin typeface="Raleway"/>
                <a:ea typeface="Raleway"/>
                <a:cs typeface="Raleway"/>
                <a:sym typeface="Raleway"/>
              </a:rPr>
              <a:t>Share of Purchase Intent Clicks by Days of the Week - Food &amp; Beverage</a:t>
            </a:r>
            <a:endParaRPr b="1" sz="1200">
              <a:solidFill>
                <a:schemeClr val="lt1"/>
              </a:solidFill>
              <a:latin typeface="Raleway"/>
              <a:ea typeface="Raleway"/>
              <a:cs typeface="Raleway"/>
              <a:sym typeface="Raleway"/>
            </a:endParaRPr>
          </a:p>
        </p:txBody>
      </p:sp>
      <p:pic>
        <p:nvPicPr>
          <p:cNvPr id="206" name="Google Shape;206;p21">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207" name="Google Shape;207;p21"/>
          <p:cNvSpPr/>
          <p:nvPr/>
        </p:nvSpPr>
        <p:spPr>
          <a:xfrm>
            <a:off x="374600" y="360600"/>
            <a:ext cx="2533800" cy="221700"/>
          </a:xfrm>
          <a:prstGeom prst="roundRect">
            <a:avLst>
              <a:gd fmla="val 50000" name="adj"/>
            </a:avLst>
          </a:prstGeom>
          <a:noFill/>
          <a:ln cap="flat" cmpd="sng" w="9525">
            <a:solidFill>
              <a:schemeClr val="lt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lt1"/>
                </a:solidFill>
                <a:latin typeface="Lato"/>
                <a:ea typeface="Lato"/>
                <a:cs typeface="Lato"/>
                <a:sym typeface="Lato"/>
              </a:rPr>
              <a:t>Food &amp; Beverage Benchmarks and Insights - Europe</a:t>
            </a:r>
            <a:endParaRPr sz="800">
              <a:solidFill>
                <a:schemeClr val="lt1"/>
              </a:solidFill>
              <a:latin typeface="Lato"/>
              <a:ea typeface="Lato"/>
              <a:cs typeface="Lato"/>
              <a:sym typeface="Lato"/>
            </a:endParaRPr>
          </a:p>
        </p:txBody>
      </p:sp>
      <p:pic>
        <p:nvPicPr>
          <p:cNvPr id="208" name="Google Shape;208;p21"/>
          <p:cNvPicPr preferRelativeResize="0"/>
          <p:nvPr/>
        </p:nvPicPr>
        <p:blipFill rotWithShape="1">
          <a:blip r:embed="rId5">
            <a:alphaModFix/>
          </a:blip>
          <a:srcRect b="9034" l="0" r="0" t="60901"/>
          <a:stretch/>
        </p:blipFill>
        <p:spPr>
          <a:xfrm>
            <a:off x="3187825" y="3345475"/>
            <a:ext cx="5956200" cy="1798024"/>
          </a:xfrm>
          <a:prstGeom prst="rect">
            <a:avLst/>
          </a:prstGeom>
          <a:noFill/>
          <a:ln>
            <a:noFill/>
          </a:ln>
        </p:spPr>
      </p:pic>
      <p:sp>
        <p:nvSpPr>
          <p:cNvPr id="209" name="Google Shape;209;p21"/>
          <p:cNvSpPr/>
          <p:nvPr/>
        </p:nvSpPr>
        <p:spPr>
          <a:xfrm>
            <a:off x="3187825" y="3345475"/>
            <a:ext cx="5956200" cy="1797900"/>
          </a:xfrm>
          <a:prstGeom prst="rect">
            <a:avLst/>
          </a:prstGeom>
          <a:solidFill>
            <a:srgbClr val="3A26A3">
              <a:alpha val="50000"/>
            </a:srgbClr>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pic>
        <p:nvPicPr>
          <p:cNvPr id="210" name="Google Shape;210;p21"/>
          <p:cNvPicPr preferRelativeResize="0"/>
          <p:nvPr/>
        </p:nvPicPr>
        <p:blipFill>
          <a:blip r:embed="rId6">
            <a:alphaModFix/>
          </a:blip>
          <a:stretch>
            <a:fillRect/>
          </a:stretch>
        </p:blipFill>
        <p:spPr>
          <a:xfrm>
            <a:off x="3497425" y="997554"/>
            <a:ext cx="5336998" cy="1832620"/>
          </a:xfrm>
          <a:prstGeom prst="rect">
            <a:avLst/>
          </a:prstGeom>
          <a:noFill/>
          <a:ln>
            <a:noFill/>
          </a:ln>
        </p:spPr>
      </p:pic>
      <p:sp>
        <p:nvSpPr>
          <p:cNvPr id="211" name="Google Shape;211;p21"/>
          <p:cNvSpPr/>
          <p:nvPr/>
        </p:nvSpPr>
        <p:spPr>
          <a:xfrm>
            <a:off x="3947175" y="1440100"/>
            <a:ext cx="180900" cy="171900"/>
          </a:xfrm>
          <a:prstGeom prst="star5">
            <a:avLst>
              <a:gd fmla="val 19098"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2" name="Google Shape;212;p21"/>
          <p:cNvSpPr/>
          <p:nvPr/>
        </p:nvSpPr>
        <p:spPr>
          <a:xfrm>
            <a:off x="5687925" y="1669325"/>
            <a:ext cx="180900" cy="171900"/>
          </a:xfrm>
          <a:prstGeom prst="star5">
            <a:avLst>
              <a:gd fmla="val 19098"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84A49"/>
      </a:dk1>
      <a:lt1>
        <a:srgbClr val="FFFFFF"/>
      </a:lt1>
      <a:dk2>
        <a:srgbClr val="00A6A4"/>
      </a:dk2>
      <a:lt2>
        <a:srgbClr val="EDF3F7"/>
      </a:lt2>
      <a:accent1>
        <a:srgbClr val="008C8B"/>
      </a:accent1>
      <a:accent2>
        <a:srgbClr val="3A26A3"/>
      </a:accent2>
      <a:accent3>
        <a:srgbClr val="2D1E80"/>
      </a:accent3>
      <a:accent4>
        <a:srgbClr val="201559"/>
      </a:accent4>
      <a:accent5>
        <a:srgbClr val="BA3CAD"/>
      </a:accent5>
      <a:accent6>
        <a:srgbClr val="4369F4"/>
      </a:accent6>
      <a:hlink>
        <a:srgbClr val="00A6A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