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Raleway"/>
      <p:regular r:id="rId18"/>
      <p:bold r:id="rId19"/>
      <p:italic r:id="rId20"/>
      <p:boldItalic r:id="rId21"/>
    </p:embeddedFont>
    <p:embeddedFont>
      <p:font typeface="Raleway ExtraBold"/>
      <p:bold r:id="rId22"/>
      <p:boldItalic r:id="rId23"/>
    </p:embeddedFont>
    <p:embeddedFont>
      <p:font typeface="La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C9AAB71-E443-4570-8BAF-0FF5B0A41D53}">
  <a:tblStyle styleId="{6C9AAB71-E443-4570-8BAF-0FF5B0A41D5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RalewayExtraBold-bold.fntdata"/><Relationship Id="rId21" Type="http://schemas.openxmlformats.org/officeDocument/2006/relationships/font" Target="fonts/Raleway-boldItalic.fntdata"/><Relationship Id="rId24" Type="http://schemas.openxmlformats.org/officeDocument/2006/relationships/font" Target="fonts/Lato-regular.fntdata"/><Relationship Id="rId23" Type="http://schemas.openxmlformats.org/officeDocument/2006/relationships/font" Target="fonts/Raleway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italic.fntdata"/><Relationship Id="rId25" Type="http://schemas.openxmlformats.org/officeDocument/2006/relationships/font" Target="fonts/Lato-bold.fntdata"/><Relationship Id="rId27" Type="http://schemas.openxmlformats.org/officeDocument/2006/relationships/font" Target="fonts/Lat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c753ecb378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c753ecb378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ca3632a29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ca3632a29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ce2815b38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ce2815b38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ce2815b38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ce2815b38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c753ecb3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c753ecb3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ca3632a29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ca3632a29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c753ecb378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c753ecb378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c753ecb378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c753ecb378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c753ecb378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c753ecb378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cfd1f79a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cfd1f79a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STILL IMAGE VERSION FOR PDFs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6.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1" Type="http://schemas.openxmlformats.org/officeDocument/2006/relationships/hyperlink" Target="https://www.mikmak.com/case-studies/clairol" TargetMode="External"/><Relationship Id="rId10"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34.png"/><Relationship Id="rId9" Type="http://schemas.openxmlformats.org/officeDocument/2006/relationships/hyperlink" Target="https://www.mikmak.com/case-studies/garrison-brothers-distillery" TargetMode="External"/><Relationship Id="rId5" Type="http://schemas.openxmlformats.org/officeDocument/2006/relationships/hyperlink" Target="https://www.mikmak.com/case-studies/oxiclean" TargetMode="External"/><Relationship Id="rId6" Type="http://schemas.openxmlformats.org/officeDocument/2006/relationships/image" Target="../media/image24.png"/><Relationship Id="rId7" Type="http://schemas.openxmlformats.org/officeDocument/2006/relationships/hyperlink" Target="https://www.mikmak.com/case-studies/aveeno" TargetMode="External"/><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7.png"/><Relationship Id="rId12" Type="http://schemas.openxmlformats.org/officeDocument/2006/relationships/hyperlink" Target="mailto:marketing@mikmak.com" TargetMode="External"/><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podcasts.apple.com/us/podcast/the-power-of-social-for-brand-building-with-eos/id1533192188?i=1000521878970" TargetMode="External"/><Relationship Id="rId4" Type="http://schemas.openxmlformats.org/officeDocument/2006/relationships/hyperlink" Target="https://podcasts.apple.com/ng/podcast/mondelezs-jie-cheng-on-different-ecommerce-adoption/id1533192188?i=1000536622540" TargetMode="External"/><Relationship Id="rId9" Type="http://schemas.openxmlformats.org/officeDocument/2006/relationships/image" Target="../media/image28.png"/><Relationship Id="rId5" Type="http://schemas.openxmlformats.org/officeDocument/2006/relationships/hyperlink" Target="https://podcasts.apple.com/us/podcast/pam-kaufman-of-paramount-on-adapting-ip-to-consumer/id1533192188?i=1000553180853" TargetMode="External"/><Relationship Id="rId6" Type="http://schemas.openxmlformats.org/officeDocument/2006/relationships/hyperlink" Target="https://podcasts.apple.com/us/podcast/art-storytelling-margarita-making-patr%C3%B3ns-adrian-parker/id1533192188?i=1000498250571" TargetMode="External"/><Relationship Id="rId7" Type="http://schemas.openxmlformats.org/officeDocument/2006/relationships/image" Target="../media/image23.png"/><Relationship Id="rId8"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statista.com/statistics/1251145/social-commerce-sales-worldwide/" TargetMode="External"/><Relationship Id="rId4" Type="http://schemas.openxmlformats.org/officeDocument/2006/relationships/hyperlink" Target="https://www.mikmak.com/blog/how-to-build-social-commerce-into-your-ecommerce-marketing-strategy" TargetMode="External"/><Relationship Id="rId11" Type="http://schemas.openxmlformats.org/officeDocument/2006/relationships/image" Target="../media/image4.png"/><Relationship Id="rId10" Type="http://schemas.openxmlformats.org/officeDocument/2006/relationships/hyperlink" Target="https://podcasts.apple.com/us/podcast/the-power-of-social-for-brand-building-with-eos/id1533192188?i=1000521878970" TargetMode="External"/><Relationship Id="rId9" Type="http://schemas.openxmlformats.org/officeDocument/2006/relationships/hyperlink" Target="https://www.mikmak.com/blog/comparing-the-shopping-habits-of-gen-zs-and-millennials" TargetMode="External"/><Relationship Id="rId5" Type="http://schemas.openxmlformats.org/officeDocument/2006/relationships/hyperlink" Target="https://www.mikmak.com/blog/social-commerce-for-the-omnichannel-consumer" TargetMode="External"/><Relationship Id="rId6" Type="http://schemas.openxmlformats.org/officeDocument/2006/relationships/hyperlink" Target="https://www.insiderintelligence.com/content/ltk-wants-bigger-piece-of-social-commerce-pie" TargetMode="External"/><Relationship Id="rId7" Type="http://schemas.openxmlformats.org/officeDocument/2006/relationships/hyperlink" Target="https://www.insiderintelligence.com/content/social-commerce-surpass-100-million-us-buyers" TargetMode="External"/><Relationship Id="rId8" Type="http://schemas.openxmlformats.org/officeDocument/2006/relationships/hyperlink" Target="https://www.insiderintelligence.com/content/us-social-buyers-spending-more-than-ever"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38.png"/><Relationship Id="rId13" Type="http://schemas.openxmlformats.org/officeDocument/2006/relationships/hyperlink" Target="https://podcasts.apple.com/ng/podcast/mondelezs-jie-cheng-on-different-ecommerce-adoption/id1533192188?i=1000536622540" TargetMode="External"/><Relationship Id="rId12" Type="http://schemas.openxmlformats.org/officeDocument/2006/relationships/image" Target="../media/image7.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hyperlink" Target="https://www.insiderintelligence.com/content/evolution-of-livestreaming-shopping-china-what-means-on-global-scale" TargetMode="External"/><Relationship Id="rId9" Type="http://schemas.openxmlformats.org/officeDocument/2006/relationships/image" Target="../media/image6.png"/><Relationship Id="rId14" Type="http://schemas.openxmlformats.org/officeDocument/2006/relationships/image" Target="../media/image4.png"/><Relationship Id="rId5" Type="http://schemas.openxmlformats.org/officeDocument/2006/relationships/hyperlink" Target="https://www.forbes.com/sites/kristinlarson/2021/03/27/retailers-embrace-livestreaming-market-expected-to-reach-11-billion-in-2021/?sh=7f03dcac2fde" TargetMode="External"/><Relationship Id="rId6" Type="http://schemas.openxmlformats.org/officeDocument/2006/relationships/hyperlink" Target="https://www.forbes.com/sites/johnkoetsier/2022/01/22/livestream-shopping-a-500-billion-market-in-2022-as-amazon-google-facebook-tiktok-jump-in/?sh=47aaf93c3bc5" TargetMode="External"/><Relationship Id="rId7" Type="http://schemas.openxmlformats.org/officeDocument/2006/relationships/hyperlink" Target="https://www.mikmak.com/blog/livestream-shopping" TargetMode="External"/><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8.png"/><Relationship Id="rId7"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15.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0" Type="http://schemas.openxmlformats.org/officeDocument/2006/relationships/image" Target="../media/image33.gif"/><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35.gif"/><Relationship Id="rId5" Type="http://schemas.openxmlformats.org/officeDocument/2006/relationships/image" Target="../media/image10.png"/><Relationship Id="rId6" Type="http://schemas.openxmlformats.org/officeDocument/2006/relationships/image" Target="../media/image32.gif"/><Relationship Id="rId7" Type="http://schemas.openxmlformats.org/officeDocument/2006/relationships/image" Target="../media/image30.png"/><Relationship Id="rId8" Type="http://schemas.openxmlformats.org/officeDocument/2006/relationships/image" Target="../media/image14.png"/></Relationships>
</file>

<file path=ppt/slides/_rels/slide9.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7.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30.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52BF"/>
        </a:solidFill>
      </p:bgPr>
    </p:bg>
    <p:spTree>
      <p:nvGrpSpPr>
        <p:cNvPr id="53" name="Shape 53"/>
        <p:cNvGrpSpPr/>
        <p:nvPr/>
      </p:nvGrpSpPr>
      <p:grpSpPr>
        <a:xfrm>
          <a:off x="0" y="0"/>
          <a:ext cx="0" cy="0"/>
          <a:chOff x="0" y="0"/>
          <a:chExt cx="0" cy="0"/>
        </a:xfrm>
      </p:grpSpPr>
      <p:sp>
        <p:nvSpPr>
          <p:cNvPr id="54" name="Google Shape;54;p13"/>
          <p:cNvSpPr/>
          <p:nvPr/>
        </p:nvSpPr>
        <p:spPr>
          <a:xfrm>
            <a:off x="5872925" y="7525"/>
            <a:ext cx="3286125" cy="5135975"/>
          </a:xfrm>
          <a:custGeom>
            <a:rect b="b" l="l" r="r" t="t"/>
            <a:pathLst>
              <a:path extrusionOk="0" h="205439" w="131445">
                <a:moveTo>
                  <a:pt x="130843" y="0"/>
                </a:moveTo>
                <a:lnTo>
                  <a:pt x="57450" y="301"/>
                </a:lnTo>
                <a:lnTo>
                  <a:pt x="0" y="205439"/>
                </a:lnTo>
                <a:lnTo>
                  <a:pt x="131445" y="205370"/>
                </a:lnTo>
                <a:close/>
              </a:path>
            </a:pathLst>
          </a:custGeom>
          <a:solidFill>
            <a:srgbClr val="283F91"/>
          </a:solidFill>
          <a:ln>
            <a:noFill/>
          </a:ln>
        </p:spPr>
      </p:sp>
      <p:pic>
        <p:nvPicPr>
          <p:cNvPr id="55" name="Google Shape;55;p13"/>
          <p:cNvPicPr preferRelativeResize="0"/>
          <p:nvPr/>
        </p:nvPicPr>
        <p:blipFill rotWithShape="1">
          <a:blip r:embed="rId3">
            <a:alphaModFix/>
          </a:blip>
          <a:srcRect b="0" l="25958" r="25062" t="2419"/>
          <a:stretch/>
        </p:blipFill>
        <p:spPr>
          <a:xfrm>
            <a:off x="4877450" y="564000"/>
            <a:ext cx="3770223" cy="3932775"/>
          </a:xfrm>
          <a:prstGeom prst="rect">
            <a:avLst/>
          </a:prstGeom>
          <a:noFill/>
          <a:ln>
            <a:noFill/>
          </a:ln>
          <a:effectLst>
            <a:outerShdw blurRad="57150" rotWithShape="0" algn="bl" dir="5400000" dist="19050">
              <a:srgbClr val="000000">
                <a:alpha val="9000"/>
              </a:srgbClr>
            </a:outerShdw>
          </a:effectLst>
        </p:spPr>
      </p:pic>
      <p:pic>
        <p:nvPicPr>
          <p:cNvPr id="56" name="Google Shape;56;p13"/>
          <p:cNvPicPr preferRelativeResize="0"/>
          <p:nvPr/>
        </p:nvPicPr>
        <p:blipFill rotWithShape="1">
          <a:blip r:embed="rId4">
            <a:alphaModFix/>
          </a:blip>
          <a:srcRect b="0" l="6466" r="6151" t="0"/>
          <a:stretch/>
        </p:blipFill>
        <p:spPr>
          <a:xfrm>
            <a:off x="824300" y="808099"/>
            <a:ext cx="1994675" cy="815250"/>
          </a:xfrm>
          <a:prstGeom prst="rect">
            <a:avLst/>
          </a:prstGeom>
          <a:noFill/>
          <a:ln>
            <a:noFill/>
          </a:ln>
        </p:spPr>
      </p:pic>
      <p:sp>
        <p:nvSpPr>
          <p:cNvPr id="57" name="Google Shape;57;p13"/>
          <p:cNvSpPr txBox="1"/>
          <p:nvPr/>
        </p:nvSpPr>
        <p:spPr>
          <a:xfrm>
            <a:off x="706850" y="1828700"/>
            <a:ext cx="4008000" cy="1680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 sz="3600">
                <a:solidFill>
                  <a:schemeClr val="lt1"/>
                </a:solidFill>
                <a:latin typeface="Raleway"/>
                <a:ea typeface="Raleway"/>
                <a:cs typeface="Raleway"/>
                <a:sym typeface="Raleway"/>
              </a:rPr>
              <a:t>State of Social Commerce Report: 2023</a:t>
            </a:r>
            <a:endParaRPr b="1" sz="3600">
              <a:solidFill>
                <a:schemeClr val="lt1"/>
              </a:solidFill>
              <a:latin typeface="Raleway"/>
              <a:ea typeface="Raleway"/>
              <a:cs typeface="Raleway"/>
              <a:sym typeface="Raleway"/>
            </a:endParaRPr>
          </a:p>
        </p:txBody>
      </p:sp>
      <p:sp>
        <p:nvSpPr>
          <p:cNvPr id="58" name="Google Shape;58;p13"/>
          <p:cNvSpPr txBox="1"/>
          <p:nvPr/>
        </p:nvSpPr>
        <p:spPr>
          <a:xfrm>
            <a:off x="706850" y="3441925"/>
            <a:ext cx="38277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000"/>
              </a:spcBef>
              <a:spcAft>
                <a:spcPts val="0"/>
              </a:spcAft>
              <a:buNone/>
            </a:pPr>
            <a:r>
              <a:rPr lang="en" sz="1800">
                <a:solidFill>
                  <a:schemeClr val="lt1"/>
                </a:solidFill>
                <a:latin typeface="Raleway"/>
                <a:ea typeface="Raleway"/>
                <a:cs typeface="Raleway"/>
                <a:sym typeface="Raleway"/>
              </a:rPr>
              <a:t>From the MikMak Shopping Index</a:t>
            </a:r>
            <a:endParaRPr sz="1800">
              <a:solidFill>
                <a:schemeClr val="lt1"/>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279" name="Shape 279"/>
        <p:cNvGrpSpPr/>
        <p:nvPr/>
      </p:nvGrpSpPr>
      <p:grpSpPr>
        <a:xfrm>
          <a:off x="0" y="0"/>
          <a:ext cx="0" cy="0"/>
          <a:chOff x="0" y="0"/>
          <a:chExt cx="0" cy="0"/>
        </a:xfrm>
      </p:grpSpPr>
      <p:sp>
        <p:nvSpPr>
          <p:cNvPr id="280" name="Google Shape;280;p22"/>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lt1"/>
                </a:solidFill>
                <a:latin typeface="Lato"/>
                <a:ea typeface="Lato"/>
                <a:cs typeface="Lato"/>
                <a:sym typeface="Lato"/>
              </a:rPr>
              <a:t>MikMak  </a:t>
            </a:r>
            <a:r>
              <a:rPr b="1" lang="en" sz="600">
                <a:solidFill>
                  <a:schemeClr val="lt1"/>
                </a:solidFill>
                <a:latin typeface="Lato"/>
                <a:ea typeface="Lato"/>
                <a:cs typeface="Lato"/>
                <a:sym typeface="Lato"/>
              </a:rPr>
              <a:t>•</a:t>
            </a:r>
            <a:r>
              <a:rPr b="1" lang="en" sz="700">
                <a:solidFill>
                  <a:schemeClr val="lt1"/>
                </a:solidFill>
                <a:latin typeface="Lato"/>
                <a:ea typeface="Lato"/>
                <a:cs typeface="Lato"/>
                <a:sym typeface="Lato"/>
              </a:rPr>
              <a:t>  State of Social Commerce Report: 2023</a:t>
            </a:r>
            <a:endParaRPr b="1" sz="700">
              <a:solidFill>
                <a:schemeClr val="lt1"/>
              </a:solidFill>
              <a:latin typeface="Lato"/>
              <a:ea typeface="Lato"/>
              <a:cs typeface="Lato"/>
              <a:sym typeface="Lato"/>
            </a:endParaRPr>
          </a:p>
        </p:txBody>
      </p:sp>
      <p:grpSp>
        <p:nvGrpSpPr>
          <p:cNvPr id="281" name="Google Shape;281;p22"/>
          <p:cNvGrpSpPr/>
          <p:nvPr/>
        </p:nvGrpSpPr>
        <p:grpSpPr>
          <a:xfrm>
            <a:off x="0" y="624175"/>
            <a:ext cx="4289700" cy="473700"/>
            <a:chOff x="0" y="714425"/>
            <a:chExt cx="4289700" cy="473700"/>
          </a:xfrm>
        </p:grpSpPr>
        <p:sp>
          <p:nvSpPr>
            <p:cNvPr id="282" name="Google Shape;282;p22"/>
            <p:cNvSpPr/>
            <p:nvPr/>
          </p:nvSpPr>
          <p:spPr>
            <a:xfrm>
              <a:off x="0" y="714425"/>
              <a:ext cx="586500" cy="47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2"/>
            <p:cNvSpPr/>
            <p:nvPr/>
          </p:nvSpPr>
          <p:spPr>
            <a:xfrm>
              <a:off x="228600" y="714425"/>
              <a:ext cx="4061100" cy="4737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84" name="Google Shape;284;p22"/>
            <p:cNvSpPr txBox="1"/>
            <p:nvPr/>
          </p:nvSpPr>
          <p:spPr>
            <a:xfrm>
              <a:off x="228600" y="751175"/>
              <a:ext cx="3929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rgbClr val="283F91"/>
                  </a:solidFill>
                  <a:latin typeface="Raleway"/>
                  <a:ea typeface="Raleway"/>
                  <a:cs typeface="Raleway"/>
                  <a:sym typeface="Raleway"/>
                </a:rPr>
                <a:t>MikMak Social Commerce Customer Stories</a:t>
              </a:r>
              <a:endParaRPr b="1">
                <a:solidFill>
                  <a:srgbClr val="283F91"/>
                </a:solidFill>
                <a:latin typeface="Raleway"/>
                <a:ea typeface="Raleway"/>
                <a:cs typeface="Raleway"/>
                <a:sym typeface="Raleway"/>
              </a:endParaRPr>
            </a:p>
          </p:txBody>
        </p:sp>
      </p:grpSp>
      <p:sp>
        <p:nvSpPr>
          <p:cNvPr id="285" name="Google Shape;285;p22"/>
          <p:cNvSpPr/>
          <p:nvPr/>
        </p:nvSpPr>
        <p:spPr>
          <a:xfrm>
            <a:off x="298750" y="1496425"/>
            <a:ext cx="1992600" cy="3308700"/>
          </a:xfrm>
          <a:prstGeom prst="roundRect">
            <a:avLst>
              <a:gd fmla="val 4461" name="adj"/>
            </a:avLst>
          </a:prstGeom>
          <a:solidFill>
            <a:srgbClr val="3552B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a:off x="2441131" y="1496425"/>
            <a:ext cx="1992600" cy="3308700"/>
          </a:xfrm>
          <a:prstGeom prst="roundRect">
            <a:avLst>
              <a:gd fmla="val 4461" name="adj"/>
            </a:avLst>
          </a:prstGeom>
          <a:solidFill>
            <a:srgbClr val="3552B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4583490" y="1496425"/>
            <a:ext cx="1992600" cy="3308700"/>
          </a:xfrm>
          <a:prstGeom prst="roundRect">
            <a:avLst>
              <a:gd fmla="val 4461" name="adj"/>
            </a:avLst>
          </a:prstGeom>
          <a:solidFill>
            <a:srgbClr val="3552B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22"/>
          <p:cNvGrpSpPr/>
          <p:nvPr/>
        </p:nvGrpSpPr>
        <p:grpSpPr>
          <a:xfrm>
            <a:off x="923269" y="1363275"/>
            <a:ext cx="743566" cy="307800"/>
            <a:chOff x="459100" y="1363275"/>
            <a:chExt cx="989442" cy="307800"/>
          </a:xfrm>
        </p:grpSpPr>
        <p:sp>
          <p:nvSpPr>
            <p:cNvPr id="289" name="Google Shape;289;p22"/>
            <p:cNvSpPr/>
            <p:nvPr/>
          </p:nvSpPr>
          <p:spPr>
            <a:xfrm>
              <a:off x="459100" y="1363275"/>
              <a:ext cx="989442" cy="307800"/>
            </a:xfrm>
            <a:prstGeom prst="flowChartTerminator">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txBox="1"/>
            <p:nvPr/>
          </p:nvSpPr>
          <p:spPr>
            <a:xfrm>
              <a:off x="459100" y="1363275"/>
              <a:ext cx="9894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OxiClean</a:t>
              </a:r>
              <a:endParaRPr b="1" sz="800">
                <a:solidFill>
                  <a:schemeClr val="lt1"/>
                </a:solidFill>
                <a:latin typeface="Lato"/>
                <a:ea typeface="Lato"/>
                <a:cs typeface="Lato"/>
                <a:sym typeface="Lato"/>
              </a:endParaRPr>
            </a:p>
          </p:txBody>
        </p:sp>
      </p:grpSp>
      <p:grpSp>
        <p:nvGrpSpPr>
          <p:cNvPr id="291" name="Google Shape;291;p22"/>
          <p:cNvGrpSpPr/>
          <p:nvPr/>
        </p:nvGrpSpPr>
        <p:grpSpPr>
          <a:xfrm>
            <a:off x="3065654" y="1365925"/>
            <a:ext cx="743533" cy="313125"/>
            <a:chOff x="3262350" y="1363275"/>
            <a:chExt cx="1212150" cy="313125"/>
          </a:xfrm>
        </p:grpSpPr>
        <p:sp>
          <p:nvSpPr>
            <p:cNvPr id="292" name="Google Shape;292;p22"/>
            <p:cNvSpPr/>
            <p:nvPr/>
          </p:nvSpPr>
          <p:spPr>
            <a:xfrm>
              <a:off x="3262500" y="1368600"/>
              <a:ext cx="12120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2"/>
            <p:cNvSpPr txBox="1"/>
            <p:nvPr/>
          </p:nvSpPr>
          <p:spPr>
            <a:xfrm>
              <a:off x="3262350" y="1363275"/>
              <a:ext cx="1212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Aveeno</a:t>
              </a:r>
              <a:endParaRPr b="1" sz="800">
                <a:solidFill>
                  <a:schemeClr val="lt1"/>
                </a:solidFill>
                <a:latin typeface="Lato"/>
                <a:ea typeface="Lato"/>
                <a:cs typeface="Lato"/>
                <a:sym typeface="Lato"/>
              </a:endParaRPr>
            </a:p>
          </p:txBody>
        </p:sp>
      </p:grpSp>
      <p:grpSp>
        <p:nvGrpSpPr>
          <p:cNvPr id="294" name="Google Shape;294;p22"/>
          <p:cNvGrpSpPr/>
          <p:nvPr/>
        </p:nvGrpSpPr>
        <p:grpSpPr>
          <a:xfrm>
            <a:off x="4773663" y="1363275"/>
            <a:ext cx="1632900" cy="313125"/>
            <a:chOff x="4738613" y="1363275"/>
            <a:chExt cx="1632900" cy="313125"/>
          </a:xfrm>
        </p:grpSpPr>
        <p:sp>
          <p:nvSpPr>
            <p:cNvPr id="295" name="Google Shape;295;p22"/>
            <p:cNvSpPr/>
            <p:nvPr/>
          </p:nvSpPr>
          <p:spPr>
            <a:xfrm>
              <a:off x="4738613" y="1368600"/>
              <a:ext cx="16329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txBox="1"/>
            <p:nvPr/>
          </p:nvSpPr>
          <p:spPr>
            <a:xfrm>
              <a:off x="4791413" y="1363275"/>
              <a:ext cx="1527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Garrison Brothers Distillery</a:t>
              </a:r>
              <a:endParaRPr b="1" sz="800">
                <a:solidFill>
                  <a:schemeClr val="lt1"/>
                </a:solidFill>
                <a:latin typeface="Lato"/>
                <a:ea typeface="Lato"/>
                <a:cs typeface="Lato"/>
                <a:sym typeface="Lato"/>
              </a:endParaRPr>
            </a:p>
          </p:txBody>
        </p:sp>
      </p:grpSp>
      <p:sp>
        <p:nvSpPr>
          <p:cNvPr id="297" name="Google Shape;297;p22"/>
          <p:cNvSpPr/>
          <p:nvPr/>
        </p:nvSpPr>
        <p:spPr>
          <a:xfrm>
            <a:off x="6746527" y="1496425"/>
            <a:ext cx="1992600" cy="3308700"/>
          </a:xfrm>
          <a:prstGeom prst="roundRect">
            <a:avLst>
              <a:gd fmla="val 4461" name="adj"/>
            </a:avLst>
          </a:prstGeom>
          <a:solidFill>
            <a:srgbClr val="3552BF"/>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22"/>
          <p:cNvPicPr preferRelativeResize="0"/>
          <p:nvPr/>
        </p:nvPicPr>
        <p:blipFill rotWithShape="1">
          <a:blip r:embed="rId3">
            <a:alphaModFix/>
          </a:blip>
          <a:srcRect b="39547" l="26354" r="30147" t="0"/>
          <a:stretch/>
        </p:blipFill>
        <p:spPr>
          <a:xfrm>
            <a:off x="637755" y="3760314"/>
            <a:ext cx="1436400" cy="1044816"/>
          </a:xfrm>
          <a:prstGeom prst="rect">
            <a:avLst/>
          </a:prstGeom>
          <a:noFill/>
          <a:ln>
            <a:noFill/>
          </a:ln>
        </p:spPr>
      </p:pic>
      <p:grpSp>
        <p:nvGrpSpPr>
          <p:cNvPr id="299" name="Google Shape;299;p22"/>
          <p:cNvGrpSpPr/>
          <p:nvPr/>
        </p:nvGrpSpPr>
        <p:grpSpPr>
          <a:xfrm>
            <a:off x="7342417" y="1365925"/>
            <a:ext cx="743533" cy="313125"/>
            <a:chOff x="3262350" y="1363275"/>
            <a:chExt cx="1212150" cy="313125"/>
          </a:xfrm>
        </p:grpSpPr>
        <p:sp>
          <p:nvSpPr>
            <p:cNvPr id="300" name="Google Shape;300;p22"/>
            <p:cNvSpPr/>
            <p:nvPr/>
          </p:nvSpPr>
          <p:spPr>
            <a:xfrm>
              <a:off x="3262500" y="1368600"/>
              <a:ext cx="12120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nvSpPr>
          <p:spPr>
            <a:xfrm>
              <a:off x="3262350" y="1363275"/>
              <a:ext cx="1212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Clairol</a:t>
              </a:r>
              <a:endParaRPr b="1" sz="800">
                <a:solidFill>
                  <a:schemeClr val="lt1"/>
                </a:solidFill>
                <a:latin typeface="Lato"/>
                <a:ea typeface="Lato"/>
                <a:cs typeface="Lato"/>
                <a:sym typeface="Lato"/>
              </a:endParaRPr>
            </a:p>
          </p:txBody>
        </p:sp>
      </p:grpSp>
      <p:pic>
        <p:nvPicPr>
          <p:cNvPr id="302" name="Google Shape;302;p22"/>
          <p:cNvPicPr preferRelativeResize="0"/>
          <p:nvPr/>
        </p:nvPicPr>
        <p:blipFill rotWithShape="1">
          <a:blip r:embed="rId4">
            <a:alphaModFix/>
          </a:blip>
          <a:srcRect b="10144" l="0" r="0" t="0"/>
          <a:stretch/>
        </p:blipFill>
        <p:spPr>
          <a:xfrm>
            <a:off x="345325" y="2571750"/>
            <a:ext cx="1946051" cy="2233375"/>
          </a:xfrm>
          <a:prstGeom prst="rect">
            <a:avLst/>
          </a:prstGeom>
          <a:noFill/>
          <a:ln>
            <a:noFill/>
          </a:ln>
        </p:spPr>
      </p:pic>
      <p:sp>
        <p:nvSpPr>
          <p:cNvPr id="303" name="Google Shape;303;p22"/>
          <p:cNvSpPr/>
          <p:nvPr/>
        </p:nvSpPr>
        <p:spPr>
          <a:xfrm>
            <a:off x="576850" y="1971663"/>
            <a:ext cx="1436400" cy="338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69F4"/>
                </a:solidFill>
                <a:uFill>
                  <a:noFill/>
                </a:uFill>
                <a:latin typeface="Lato"/>
                <a:ea typeface="Lato"/>
                <a:cs typeface="Lato"/>
                <a:sym typeface="Lato"/>
                <a:hlinkClick r:id="rId5">
                  <a:extLst>
                    <a:ext uri="{A12FA001-AC4F-418D-AE19-62706E023703}">
                      <ahyp:hlinkClr val="tx"/>
                    </a:ext>
                  </a:extLst>
                </a:hlinkClick>
              </a:rPr>
              <a:t>Read Case Study</a:t>
            </a:r>
            <a:endParaRPr b="1" sz="1100">
              <a:solidFill>
                <a:srgbClr val="4369F4"/>
              </a:solidFill>
              <a:latin typeface="Lato"/>
              <a:ea typeface="Lato"/>
              <a:cs typeface="Lato"/>
              <a:sym typeface="Lato"/>
            </a:endParaRPr>
          </a:p>
        </p:txBody>
      </p:sp>
      <p:pic>
        <p:nvPicPr>
          <p:cNvPr id="304" name="Google Shape;304;p22"/>
          <p:cNvPicPr preferRelativeResize="0"/>
          <p:nvPr/>
        </p:nvPicPr>
        <p:blipFill rotWithShape="1">
          <a:blip r:embed="rId3">
            <a:alphaModFix/>
          </a:blip>
          <a:srcRect b="39547" l="26354" r="30147" t="0"/>
          <a:stretch/>
        </p:blipFill>
        <p:spPr>
          <a:xfrm>
            <a:off x="2719230" y="3760314"/>
            <a:ext cx="1436400" cy="1044816"/>
          </a:xfrm>
          <a:prstGeom prst="rect">
            <a:avLst/>
          </a:prstGeom>
          <a:noFill/>
          <a:ln>
            <a:noFill/>
          </a:ln>
        </p:spPr>
      </p:pic>
      <p:pic>
        <p:nvPicPr>
          <p:cNvPr id="305" name="Google Shape;305;p22"/>
          <p:cNvPicPr preferRelativeResize="0"/>
          <p:nvPr/>
        </p:nvPicPr>
        <p:blipFill rotWithShape="1">
          <a:blip r:embed="rId6">
            <a:alphaModFix/>
          </a:blip>
          <a:srcRect b="8273" l="0" r="0" t="0"/>
          <a:stretch/>
        </p:blipFill>
        <p:spPr>
          <a:xfrm>
            <a:off x="2546850" y="2571750"/>
            <a:ext cx="1770423" cy="2233375"/>
          </a:xfrm>
          <a:prstGeom prst="rect">
            <a:avLst/>
          </a:prstGeom>
          <a:noFill/>
          <a:ln>
            <a:noFill/>
          </a:ln>
        </p:spPr>
      </p:pic>
      <p:pic>
        <p:nvPicPr>
          <p:cNvPr id="306" name="Google Shape;306;p22"/>
          <p:cNvPicPr preferRelativeResize="0"/>
          <p:nvPr/>
        </p:nvPicPr>
        <p:blipFill rotWithShape="1">
          <a:blip r:embed="rId3">
            <a:alphaModFix/>
          </a:blip>
          <a:srcRect b="39547" l="26354" r="30147" t="0"/>
          <a:stretch/>
        </p:blipFill>
        <p:spPr>
          <a:xfrm>
            <a:off x="4861580" y="3760314"/>
            <a:ext cx="1436400" cy="1044816"/>
          </a:xfrm>
          <a:prstGeom prst="rect">
            <a:avLst/>
          </a:prstGeom>
          <a:noFill/>
          <a:ln>
            <a:noFill/>
          </a:ln>
        </p:spPr>
      </p:pic>
      <p:sp>
        <p:nvSpPr>
          <p:cNvPr id="307" name="Google Shape;307;p22"/>
          <p:cNvSpPr/>
          <p:nvPr/>
        </p:nvSpPr>
        <p:spPr>
          <a:xfrm>
            <a:off x="2719213" y="1971663"/>
            <a:ext cx="1436400" cy="338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69F4"/>
                </a:solidFill>
                <a:uFill>
                  <a:noFill/>
                </a:uFill>
                <a:latin typeface="Lato"/>
                <a:ea typeface="Lato"/>
                <a:cs typeface="Lato"/>
                <a:sym typeface="Lato"/>
                <a:hlinkClick r:id="rId7">
                  <a:extLst>
                    <a:ext uri="{A12FA001-AC4F-418D-AE19-62706E023703}">
                      <ahyp:hlinkClr val="tx"/>
                    </a:ext>
                  </a:extLst>
                </a:hlinkClick>
              </a:rPr>
              <a:t>Read Case Study</a:t>
            </a:r>
            <a:endParaRPr b="1" sz="1100">
              <a:solidFill>
                <a:srgbClr val="4369F4"/>
              </a:solidFill>
              <a:latin typeface="Lato"/>
              <a:ea typeface="Lato"/>
              <a:cs typeface="Lato"/>
              <a:sym typeface="Lato"/>
            </a:endParaRPr>
          </a:p>
        </p:txBody>
      </p:sp>
      <p:pic>
        <p:nvPicPr>
          <p:cNvPr id="308" name="Google Shape;308;p22"/>
          <p:cNvPicPr preferRelativeResize="0"/>
          <p:nvPr/>
        </p:nvPicPr>
        <p:blipFill rotWithShape="1">
          <a:blip r:embed="rId8">
            <a:alphaModFix/>
          </a:blip>
          <a:srcRect b="9181" l="0" r="0" t="0"/>
          <a:stretch/>
        </p:blipFill>
        <p:spPr>
          <a:xfrm>
            <a:off x="4782412" y="2544762"/>
            <a:ext cx="1770400" cy="2260364"/>
          </a:xfrm>
          <a:prstGeom prst="rect">
            <a:avLst/>
          </a:prstGeom>
          <a:noFill/>
          <a:ln>
            <a:noFill/>
          </a:ln>
        </p:spPr>
      </p:pic>
      <p:pic>
        <p:nvPicPr>
          <p:cNvPr id="309" name="Google Shape;309;p22"/>
          <p:cNvPicPr preferRelativeResize="0"/>
          <p:nvPr/>
        </p:nvPicPr>
        <p:blipFill rotWithShape="1">
          <a:blip r:embed="rId3">
            <a:alphaModFix/>
          </a:blip>
          <a:srcRect b="39547" l="26354" r="30147" t="0"/>
          <a:stretch/>
        </p:blipFill>
        <p:spPr>
          <a:xfrm>
            <a:off x="7038643" y="3760314"/>
            <a:ext cx="1436400" cy="1044816"/>
          </a:xfrm>
          <a:prstGeom prst="rect">
            <a:avLst/>
          </a:prstGeom>
          <a:noFill/>
          <a:ln>
            <a:noFill/>
          </a:ln>
        </p:spPr>
      </p:pic>
      <p:sp>
        <p:nvSpPr>
          <p:cNvPr id="310" name="Google Shape;310;p22"/>
          <p:cNvSpPr/>
          <p:nvPr/>
        </p:nvSpPr>
        <p:spPr>
          <a:xfrm>
            <a:off x="4871913" y="1971663"/>
            <a:ext cx="1436400" cy="338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69F4"/>
                </a:solidFill>
                <a:uFill>
                  <a:noFill/>
                </a:uFill>
                <a:latin typeface="Lato"/>
                <a:ea typeface="Lato"/>
                <a:cs typeface="Lato"/>
                <a:sym typeface="Lato"/>
                <a:hlinkClick r:id="rId9">
                  <a:extLst>
                    <a:ext uri="{A12FA001-AC4F-418D-AE19-62706E023703}">
                      <ahyp:hlinkClr val="tx"/>
                    </a:ext>
                  </a:extLst>
                </a:hlinkClick>
              </a:rPr>
              <a:t>Read Case Study</a:t>
            </a:r>
            <a:endParaRPr b="1" sz="1100">
              <a:solidFill>
                <a:srgbClr val="4369F4"/>
              </a:solidFill>
              <a:latin typeface="Lato"/>
              <a:ea typeface="Lato"/>
              <a:cs typeface="Lato"/>
              <a:sym typeface="Lato"/>
            </a:endParaRPr>
          </a:p>
        </p:txBody>
      </p:sp>
      <p:pic>
        <p:nvPicPr>
          <p:cNvPr id="311" name="Google Shape;311;p22"/>
          <p:cNvPicPr preferRelativeResize="0"/>
          <p:nvPr/>
        </p:nvPicPr>
        <p:blipFill rotWithShape="1">
          <a:blip r:embed="rId10">
            <a:alphaModFix/>
          </a:blip>
          <a:srcRect b="9181" l="0" r="0" t="0"/>
          <a:stretch/>
        </p:blipFill>
        <p:spPr>
          <a:xfrm>
            <a:off x="6922175" y="2544762"/>
            <a:ext cx="1770400" cy="2260364"/>
          </a:xfrm>
          <a:prstGeom prst="rect">
            <a:avLst/>
          </a:prstGeom>
          <a:noFill/>
          <a:ln>
            <a:noFill/>
          </a:ln>
        </p:spPr>
      </p:pic>
      <p:sp>
        <p:nvSpPr>
          <p:cNvPr id="312" name="Google Shape;312;p22"/>
          <p:cNvSpPr/>
          <p:nvPr/>
        </p:nvSpPr>
        <p:spPr>
          <a:xfrm>
            <a:off x="7038650" y="1971663"/>
            <a:ext cx="1436400" cy="3381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rgbClr val="4369F4"/>
                </a:solidFill>
                <a:uFill>
                  <a:noFill/>
                </a:uFill>
                <a:latin typeface="Lato"/>
                <a:ea typeface="Lato"/>
                <a:cs typeface="Lato"/>
                <a:sym typeface="Lato"/>
                <a:hlinkClick r:id="rId11">
                  <a:extLst>
                    <a:ext uri="{A12FA001-AC4F-418D-AE19-62706E023703}">
                      <ahyp:hlinkClr val="tx"/>
                    </a:ext>
                  </a:extLst>
                </a:hlinkClick>
              </a:rPr>
              <a:t>Read Case Study</a:t>
            </a:r>
            <a:endParaRPr b="1" sz="1100">
              <a:solidFill>
                <a:srgbClr val="4369F4"/>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316" name="Shape 316"/>
        <p:cNvGrpSpPr/>
        <p:nvPr/>
      </p:nvGrpSpPr>
      <p:grpSpPr>
        <a:xfrm>
          <a:off x="0" y="0"/>
          <a:ext cx="0" cy="0"/>
          <a:chOff x="0" y="0"/>
          <a:chExt cx="0" cy="0"/>
        </a:xfrm>
      </p:grpSpPr>
      <p:grpSp>
        <p:nvGrpSpPr>
          <p:cNvPr id="317" name="Google Shape;317;p23"/>
          <p:cNvGrpSpPr/>
          <p:nvPr/>
        </p:nvGrpSpPr>
        <p:grpSpPr>
          <a:xfrm>
            <a:off x="0" y="592810"/>
            <a:ext cx="4727126" cy="4186837"/>
            <a:chOff x="0" y="2108675"/>
            <a:chExt cx="4740875" cy="2462700"/>
          </a:xfrm>
        </p:grpSpPr>
        <p:sp>
          <p:nvSpPr>
            <p:cNvPr id="318" name="Google Shape;318;p23"/>
            <p:cNvSpPr/>
            <p:nvPr/>
          </p:nvSpPr>
          <p:spPr>
            <a:xfrm>
              <a:off x="346175" y="2108675"/>
              <a:ext cx="4394700" cy="2462700"/>
            </a:xfrm>
            <a:prstGeom prst="roundRect">
              <a:avLst>
                <a:gd fmla="val 1972"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0" y="2108675"/>
              <a:ext cx="425700" cy="246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0" name="Google Shape;320;p23"/>
          <p:cNvSpPr txBox="1"/>
          <p:nvPr/>
        </p:nvSpPr>
        <p:spPr>
          <a:xfrm>
            <a:off x="263200" y="1998988"/>
            <a:ext cx="4124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200">
                <a:solidFill>
                  <a:srgbClr val="283F91"/>
                </a:solidFill>
                <a:latin typeface="Raleway"/>
                <a:ea typeface="Raleway"/>
                <a:cs typeface="Raleway"/>
                <a:sym typeface="Raleway"/>
              </a:rPr>
              <a:t>Check out these BRAVE COMMERCE episodes:</a:t>
            </a:r>
            <a:endParaRPr sz="1000">
              <a:solidFill>
                <a:srgbClr val="283F91"/>
              </a:solidFill>
              <a:latin typeface="Lato"/>
              <a:ea typeface="Lato"/>
              <a:cs typeface="Lato"/>
              <a:sym typeface="Lato"/>
            </a:endParaRPr>
          </a:p>
        </p:txBody>
      </p:sp>
      <p:graphicFrame>
        <p:nvGraphicFramePr>
          <p:cNvPr id="321" name="Google Shape;321;p23"/>
          <p:cNvGraphicFramePr/>
          <p:nvPr/>
        </p:nvGraphicFramePr>
        <p:xfrm>
          <a:off x="263200" y="3540388"/>
          <a:ext cx="3000000" cy="3000000"/>
        </p:xfrm>
        <a:graphic>
          <a:graphicData uri="http://schemas.openxmlformats.org/drawingml/2006/table">
            <a:tbl>
              <a:tblPr>
                <a:noFill/>
                <a:tableStyleId>{6C9AAB71-E443-4570-8BAF-0FF5B0A41D53}</a:tableStyleId>
              </a:tblPr>
              <a:tblGrid>
                <a:gridCol w="1032750"/>
                <a:gridCol w="1121650"/>
                <a:gridCol w="1153575"/>
                <a:gridCol w="1000825"/>
              </a:tblGrid>
              <a:tr h="987900">
                <a:tc>
                  <a:txBody>
                    <a:bodyPr/>
                    <a:lstStyle/>
                    <a:p>
                      <a:pPr indent="0" lvl="0" marL="0" rtl="0" algn="l">
                        <a:spcBef>
                          <a:spcPts val="0"/>
                        </a:spcBef>
                        <a:spcAft>
                          <a:spcPts val="0"/>
                        </a:spcAft>
                        <a:buNone/>
                      </a:pPr>
                      <a:r>
                        <a:rPr lang="en" sz="800">
                          <a:latin typeface="Lato"/>
                          <a:ea typeface="Lato"/>
                          <a:cs typeface="Lato"/>
                          <a:sym typeface="Lato"/>
                        </a:rPr>
                        <a:t>The power of social for brand building with </a:t>
                      </a:r>
                      <a:r>
                        <a:rPr b="1" lang="en" sz="800">
                          <a:latin typeface="Lato"/>
                          <a:ea typeface="Lato"/>
                          <a:cs typeface="Lato"/>
                          <a:sym typeface="Lato"/>
                        </a:rPr>
                        <a:t>eos Products CMO Soyoung Kang</a:t>
                      </a:r>
                      <a:r>
                        <a:rPr lang="en" sz="800">
                          <a:latin typeface="Lato"/>
                          <a:ea typeface="Lato"/>
                          <a:cs typeface="Lato"/>
                          <a:sym typeface="Lato"/>
                        </a:rPr>
                        <a:t>.</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Mondelez’s Jie Cheng </a:t>
                      </a:r>
                      <a:r>
                        <a:rPr lang="en" sz="800">
                          <a:latin typeface="Lato"/>
                          <a:ea typeface="Lato"/>
                          <a:cs typeface="Lato"/>
                          <a:sym typeface="Lato"/>
                        </a:rPr>
                        <a:t>on different eCommerce adoption &amp; maturity dynamics across global markets.</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Pam Kaufman of Paramount</a:t>
                      </a:r>
                      <a:r>
                        <a:rPr lang="en" sz="800">
                          <a:latin typeface="Lato"/>
                          <a:ea typeface="Lato"/>
                          <a:cs typeface="Lato"/>
                          <a:sym typeface="Lato"/>
                        </a:rPr>
                        <a:t> on adapting IP to consumer goods, utilizing new social channels, and leading a major brand.</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Lato"/>
                          <a:ea typeface="Lato"/>
                          <a:cs typeface="Lato"/>
                          <a:sym typeface="Lato"/>
                        </a:rPr>
                        <a:t>The art of storytelling and margarita making with </a:t>
                      </a:r>
                      <a:r>
                        <a:rPr b="1" lang="en" sz="800">
                          <a:latin typeface="Lato"/>
                          <a:ea typeface="Lato"/>
                          <a:cs typeface="Lato"/>
                          <a:sym typeface="Lato"/>
                        </a:rPr>
                        <a:t>Patrón's Adrian Parker.</a:t>
                      </a:r>
                      <a:endParaRPr b="1"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322" name="Google Shape;322;p23"/>
          <p:cNvGrpSpPr/>
          <p:nvPr/>
        </p:nvGrpSpPr>
        <p:grpSpPr>
          <a:xfrm>
            <a:off x="263225" y="363863"/>
            <a:ext cx="3036300" cy="359700"/>
            <a:chOff x="5114825" y="1915800"/>
            <a:chExt cx="3036300" cy="359700"/>
          </a:xfrm>
        </p:grpSpPr>
        <p:sp>
          <p:nvSpPr>
            <p:cNvPr id="323" name="Google Shape;323;p23"/>
            <p:cNvSpPr/>
            <p:nvPr/>
          </p:nvSpPr>
          <p:spPr>
            <a:xfrm>
              <a:off x="5114825" y="1915800"/>
              <a:ext cx="3036300" cy="3597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txBox="1"/>
            <p:nvPr/>
          </p:nvSpPr>
          <p:spPr>
            <a:xfrm>
              <a:off x="5198475" y="1926300"/>
              <a:ext cx="2855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latin typeface="Lato"/>
                  <a:ea typeface="Lato"/>
                  <a:cs typeface="Lato"/>
                  <a:sym typeface="Lato"/>
                </a:rPr>
                <a:t>Want to keep learning about Social Commerce?</a:t>
              </a:r>
              <a:endParaRPr sz="800">
                <a:solidFill>
                  <a:schemeClr val="lt1"/>
                </a:solidFill>
                <a:latin typeface="Lato"/>
                <a:ea typeface="Lato"/>
                <a:cs typeface="Lato"/>
                <a:sym typeface="Lato"/>
              </a:endParaRPr>
            </a:p>
          </p:txBody>
        </p:sp>
      </p:grpSp>
      <p:grpSp>
        <p:nvGrpSpPr>
          <p:cNvPr id="325" name="Google Shape;325;p23"/>
          <p:cNvGrpSpPr/>
          <p:nvPr/>
        </p:nvGrpSpPr>
        <p:grpSpPr>
          <a:xfrm>
            <a:off x="346175" y="2484294"/>
            <a:ext cx="757800" cy="292500"/>
            <a:chOff x="3247300" y="4687575"/>
            <a:chExt cx="757800" cy="292500"/>
          </a:xfrm>
        </p:grpSpPr>
        <p:sp>
          <p:nvSpPr>
            <p:cNvPr id="326" name="Google Shape;326;p23"/>
            <p:cNvSpPr/>
            <p:nvPr/>
          </p:nvSpPr>
          <p:spPr>
            <a:xfrm>
              <a:off x="3247300" y="4711575"/>
              <a:ext cx="757800" cy="244500"/>
            </a:xfrm>
            <a:prstGeom prst="roundRect">
              <a:avLst>
                <a:gd fmla="val 50000" name="adj"/>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3"/>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3">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328" name="Google Shape;328;p23"/>
          <p:cNvGrpSpPr/>
          <p:nvPr/>
        </p:nvGrpSpPr>
        <p:grpSpPr>
          <a:xfrm>
            <a:off x="1402475" y="2484294"/>
            <a:ext cx="757800" cy="292500"/>
            <a:chOff x="3247300" y="4687575"/>
            <a:chExt cx="757800" cy="292500"/>
          </a:xfrm>
        </p:grpSpPr>
        <p:sp>
          <p:nvSpPr>
            <p:cNvPr id="329" name="Google Shape;329;p23"/>
            <p:cNvSpPr/>
            <p:nvPr/>
          </p:nvSpPr>
          <p:spPr>
            <a:xfrm>
              <a:off x="3247300" y="4711575"/>
              <a:ext cx="757800" cy="244500"/>
            </a:xfrm>
            <a:prstGeom prst="roundRect">
              <a:avLst>
                <a:gd fmla="val 50000" name="adj"/>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4">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331" name="Google Shape;331;p23"/>
          <p:cNvGrpSpPr/>
          <p:nvPr/>
        </p:nvGrpSpPr>
        <p:grpSpPr>
          <a:xfrm>
            <a:off x="2515975" y="2484294"/>
            <a:ext cx="757800" cy="292500"/>
            <a:chOff x="3247300" y="4687575"/>
            <a:chExt cx="757800" cy="292500"/>
          </a:xfrm>
        </p:grpSpPr>
        <p:sp>
          <p:nvSpPr>
            <p:cNvPr id="332" name="Google Shape;332;p23"/>
            <p:cNvSpPr/>
            <p:nvPr/>
          </p:nvSpPr>
          <p:spPr>
            <a:xfrm>
              <a:off x="3247300" y="4711575"/>
              <a:ext cx="757800" cy="244500"/>
            </a:xfrm>
            <a:prstGeom prst="roundRect">
              <a:avLst>
                <a:gd fmla="val 50000" name="adj"/>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3"/>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5">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334" name="Google Shape;334;p23"/>
          <p:cNvGrpSpPr/>
          <p:nvPr/>
        </p:nvGrpSpPr>
        <p:grpSpPr>
          <a:xfrm>
            <a:off x="3629475" y="2484294"/>
            <a:ext cx="757800" cy="292500"/>
            <a:chOff x="3247300" y="4687575"/>
            <a:chExt cx="757800" cy="292500"/>
          </a:xfrm>
        </p:grpSpPr>
        <p:sp>
          <p:nvSpPr>
            <p:cNvPr id="335" name="Google Shape;335;p23"/>
            <p:cNvSpPr/>
            <p:nvPr/>
          </p:nvSpPr>
          <p:spPr>
            <a:xfrm>
              <a:off x="3247300" y="4711575"/>
              <a:ext cx="757800" cy="244500"/>
            </a:xfrm>
            <a:prstGeom prst="roundRect">
              <a:avLst>
                <a:gd fmla="val 50000" name="adj"/>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3"/>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6">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pic>
        <p:nvPicPr>
          <p:cNvPr id="337" name="Google Shape;337;p23"/>
          <p:cNvPicPr preferRelativeResize="0"/>
          <p:nvPr/>
        </p:nvPicPr>
        <p:blipFill rotWithShape="1">
          <a:blip r:embed="rId7">
            <a:alphaModFix/>
          </a:blip>
          <a:srcRect b="0" l="19257" r="0" t="0"/>
          <a:stretch/>
        </p:blipFill>
        <p:spPr>
          <a:xfrm>
            <a:off x="0" y="946338"/>
            <a:ext cx="3473623" cy="936835"/>
          </a:xfrm>
          <a:prstGeom prst="rect">
            <a:avLst/>
          </a:prstGeom>
          <a:noFill/>
          <a:ln>
            <a:noFill/>
          </a:ln>
        </p:spPr>
      </p:pic>
      <p:pic>
        <p:nvPicPr>
          <p:cNvPr id="338" name="Google Shape;338;p23"/>
          <p:cNvPicPr preferRelativeResize="0"/>
          <p:nvPr/>
        </p:nvPicPr>
        <p:blipFill>
          <a:blip r:embed="rId8">
            <a:alphaModFix/>
          </a:blip>
          <a:stretch>
            <a:fillRect/>
          </a:stretch>
        </p:blipFill>
        <p:spPr>
          <a:xfrm>
            <a:off x="521675" y="3041062"/>
            <a:ext cx="406800" cy="406800"/>
          </a:xfrm>
          <a:prstGeom prst="rect">
            <a:avLst/>
          </a:prstGeom>
          <a:noFill/>
          <a:ln>
            <a:noFill/>
          </a:ln>
        </p:spPr>
      </p:pic>
      <p:pic>
        <p:nvPicPr>
          <p:cNvPr id="339" name="Google Shape;339;p23"/>
          <p:cNvPicPr preferRelativeResize="0"/>
          <p:nvPr/>
        </p:nvPicPr>
        <p:blipFill rotWithShape="1">
          <a:blip r:embed="rId9">
            <a:alphaModFix/>
          </a:blip>
          <a:srcRect b="30395" l="0" r="0" t="31307"/>
          <a:stretch/>
        </p:blipFill>
        <p:spPr>
          <a:xfrm>
            <a:off x="1380041" y="3147570"/>
            <a:ext cx="809656" cy="193805"/>
          </a:xfrm>
          <a:prstGeom prst="rect">
            <a:avLst/>
          </a:prstGeom>
          <a:noFill/>
          <a:ln>
            <a:noFill/>
          </a:ln>
        </p:spPr>
      </p:pic>
      <p:pic>
        <p:nvPicPr>
          <p:cNvPr id="340" name="Google Shape;340;p23"/>
          <p:cNvPicPr preferRelativeResize="0"/>
          <p:nvPr/>
        </p:nvPicPr>
        <p:blipFill rotWithShape="1">
          <a:blip r:embed="rId10">
            <a:alphaModFix/>
          </a:blip>
          <a:srcRect b="15976" l="22264" r="22142" t="15309"/>
          <a:stretch/>
        </p:blipFill>
        <p:spPr>
          <a:xfrm>
            <a:off x="2639699" y="3064613"/>
            <a:ext cx="517334" cy="359699"/>
          </a:xfrm>
          <a:prstGeom prst="rect">
            <a:avLst/>
          </a:prstGeom>
          <a:noFill/>
          <a:ln>
            <a:noFill/>
          </a:ln>
        </p:spPr>
      </p:pic>
      <p:pic>
        <p:nvPicPr>
          <p:cNvPr id="341" name="Google Shape;341;p23"/>
          <p:cNvPicPr preferRelativeResize="0"/>
          <p:nvPr/>
        </p:nvPicPr>
        <p:blipFill>
          <a:blip r:embed="rId11">
            <a:alphaModFix/>
          </a:blip>
          <a:stretch>
            <a:fillRect/>
          </a:stretch>
        </p:blipFill>
        <p:spPr>
          <a:xfrm>
            <a:off x="3673778" y="2979004"/>
            <a:ext cx="669185" cy="530909"/>
          </a:xfrm>
          <a:prstGeom prst="rect">
            <a:avLst/>
          </a:prstGeom>
          <a:noFill/>
          <a:ln>
            <a:noFill/>
          </a:ln>
        </p:spPr>
      </p:pic>
      <p:sp>
        <p:nvSpPr>
          <p:cNvPr id="342" name="Google Shape;342;p23"/>
          <p:cNvSpPr txBox="1"/>
          <p:nvPr/>
        </p:nvSpPr>
        <p:spPr>
          <a:xfrm>
            <a:off x="5240225" y="592800"/>
            <a:ext cx="34356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lang="en">
                <a:solidFill>
                  <a:srgbClr val="FFFFFF"/>
                </a:solidFill>
                <a:latin typeface="Raleway ExtraBold"/>
                <a:ea typeface="Raleway ExtraBold"/>
                <a:cs typeface="Raleway ExtraBold"/>
                <a:sym typeface="Raleway ExtraBold"/>
              </a:rPr>
              <a:t>All data and insights from this Social Commerce Report are sourced from the MikMak Shopping Index.</a:t>
            </a:r>
            <a:endParaRPr>
              <a:solidFill>
                <a:srgbClr val="FFFFFF"/>
              </a:solidFill>
              <a:latin typeface="Raleway ExtraBold"/>
              <a:ea typeface="Raleway ExtraBold"/>
              <a:cs typeface="Raleway ExtraBold"/>
              <a:sym typeface="Raleway ExtraBold"/>
            </a:endParaRPr>
          </a:p>
        </p:txBody>
      </p:sp>
      <p:sp>
        <p:nvSpPr>
          <p:cNvPr id="343" name="Google Shape;343;p23"/>
          <p:cNvSpPr txBox="1"/>
          <p:nvPr/>
        </p:nvSpPr>
        <p:spPr>
          <a:xfrm>
            <a:off x="5202125" y="1623625"/>
            <a:ext cx="3391200" cy="1985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lang="en" sz="9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2,000 retailer integrations to understand consumer online shopping behavior. The Index also includes data from MikMak Shopper Intelligence, which ties first-party eCommerce data to 1,000+ demographic and psychographic data points and can be segmented by product, retailer, and more. Shopper Intelligence is available through an industry-exclusive partnership with LiveRamp.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900">
                <a:solidFill>
                  <a:srgbClr val="FFFFFF"/>
                </a:solidFill>
                <a:latin typeface="Lato"/>
                <a:ea typeface="Lato"/>
                <a:cs typeface="Lato"/>
                <a:sym typeface="Lato"/>
              </a:rPr>
              <a:t>All data in this report is from Jan. 1, 2021-Dec. 1, 2022.</a:t>
            </a:r>
            <a:endParaRPr sz="900">
              <a:solidFill>
                <a:srgbClr val="FFFFFF"/>
              </a:solidFill>
              <a:latin typeface="Lato"/>
              <a:ea typeface="Lato"/>
              <a:cs typeface="Lato"/>
              <a:sym typeface="Lato"/>
            </a:endParaRPr>
          </a:p>
        </p:txBody>
      </p:sp>
      <p:cxnSp>
        <p:nvCxnSpPr>
          <p:cNvPr id="344" name="Google Shape;344;p23"/>
          <p:cNvCxnSpPr/>
          <p:nvPr/>
        </p:nvCxnSpPr>
        <p:spPr>
          <a:xfrm>
            <a:off x="5275275" y="1503925"/>
            <a:ext cx="638700" cy="0"/>
          </a:xfrm>
          <a:prstGeom prst="straightConnector1">
            <a:avLst/>
          </a:prstGeom>
          <a:noFill/>
          <a:ln cap="flat" cmpd="sng" w="19050">
            <a:solidFill>
              <a:schemeClr val="lt1"/>
            </a:solidFill>
            <a:prstDash val="solid"/>
            <a:round/>
            <a:headEnd len="med" w="med" type="none"/>
            <a:tailEnd len="med" w="med" type="none"/>
          </a:ln>
        </p:spPr>
      </p:cxnSp>
      <p:sp>
        <p:nvSpPr>
          <p:cNvPr id="345" name="Google Shape;345;p23"/>
          <p:cNvSpPr/>
          <p:nvPr/>
        </p:nvSpPr>
        <p:spPr>
          <a:xfrm flipH="1">
            <a:off x="5284625" y="3701250"/>
            <a:ext cx="3391200" cy="10812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p:nvPr/>
        </p:nvSpPr>
        <p:spPr>
          <a:xfrm>
            <a:off x="8463600" y="3701150"/>
            <a:ext cx="680400" cy="108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3"/>
          <p:cNvSpPr txBox="1"/>
          <p:nvPr/>
        </p:nvSpPr>
        <p:spPr>
          <a:xfrm>
            <a:off x="5402625" y="3829850"/>
            <a:ext cx="2616300" cy="82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Raleway"/>
                <a:ea typeface="Raleway"/>
                <a:cs typeface="Raleway"/>
                <a:sym typeface="Raleway"/>
              </a:rPr>
              <a:t>Let’s chat!</a:t>
            </a:r>
            <a:endParaRPr b="1" sz="12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sz="1000">
                <a:latin typeface="Lato"/>
                <a:ea typeface="Lato"/>
                <a:cs typeface="Lato"/>
                <a:sym typeface="Lato"/>
              </a:rPr>
              <a:t>Want to get even more insights? </a:t>
            </a:r>
            <a:endParaRPr sz="1000">
              <a:solidFill>
                <a:srgbClr val="000000"/>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000000"/>
                </a:solidFill>
                <a:latin typeface="Lato"/>
                <a:ea typeface="Lato"/>
                <a:cs typeface="Lato"/>
                <a:sym typeface="Lato"/>
              </a:rPr>
              <a:t>Contact </a:t>
            </a:r>
            <a:r>
              <a:rPr b="1" lang="en" sz="1000" u="sng">
                <a:solidFill>
                  <a:srgbClr val="4369F4"/>
                </a:solidFill>
                <a:latin typeface="Lato"/>
                <a:ea typeface="Lato"/>
                <a:cs typeface="Lato"/>
                <a:sym typeface="Lato"/>
                <a:hlinkClick r:id="rId12">
                  <a:extLst>
                    <a:ext uri="{A12FA001-AC4F-418D-AE19-62706E023703}">
                      <ahyp:hlinkClr val="tx"/>
                    </a:ext>
                  </a:extLst>
                </a:hlinkClick>
              </a:rPr>
              <a:t>marketing@mikmak.com</a:t>
            </a:r>
            <a:r>
              <a:rPr lang="en" sz="1000">
                <a:solidFill>
                  <a:srgbClr val="000000"/>
                </a:solidFill>
                <a:latin typeface="Lato"/>
                <a:ea typeface="Lato"/>
                <a:cs typeface="Lato"/>
                <a:sym typeface="Lato"/>
              </a:rPr>
              <a:t>!</a:t>
            </a:r>
            <a:endParaRPr sz="1000">
              <a:solidFill>
                <a:srgbClr val="000000"/>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62" name="Shape 62"/>
        <p:cNvGrpSpPr/>
        <p:nvPr/>
      </p:nvGrpSpPr>
      <p:grpSpPr>
        <a:xfrm>
          <a:off x="0" y="0"/>
          <a:ext cx="0" cy="0"/>
          <a:chOff x="0" y="0"/>
          <a:chExt cx="0" cy="0"/>
        </a:xfrm>
      </p:grpSpPr>
      <p:sp>
        <p:nvSpPr>
          <p:cNvPr id="63" name="Google Shape;63;p14"/>
          <p:cNvSpPr/>
          <p:nvPr/>
        </p:nvSpPr>
        <p:spPr>
          <a:xfrm>
            <a:off x="4857750" y="25"/>
            <a:ext cx="42864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 name="Google Shape;64;p14"/>
          <p:cNvGrpSpPr/>
          <p:nvPr/>
        </p:nvGrpSpPr>
        <p:grpSpPr>
          <a:xfrm>
            <a:off x="5477350" y="3444038"/>
            <a:ext cx="3171600" cy="1338613"/>
            <a:chOff x="5477350" y="3548188"/>
            <a:chExt cx="3171600" cy="1338613"/>
          </a:xfrm>
        </p:grpSpPr>
        <p:sp>
          <p:nvSpPr>
            <p:cNvPr id="65" name="Google Shape;65;p14"/>
            <p:cNvSpPr/>
            <p:nvPr/>
          </p:nvSpPr>
          <p:spPr>
            <a:xfrm>
              <a:off x="5477350" y="3692800"/>
              <a:ext cx="3171600" cy="1194000"/>
            </a:xfrm>
            <a:prstGeom prst="roundRect">
              <a:avLst>
                <a:gd fmla="val 5364" name="adj"/>
              </a:avLst>
            </a:prstGeom>
            <a:solidFill>
              <a:schemeClr val="lt1"/>
            </a:solidFill>
            <a:ln>
              <a:noFill/>
            </a:ln>
            <a:effectLst>
              <a:outerShdw blurRad="14288" rotWithShape="0" algn="bl" dir="3060000" dist="2857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8221675" y="3548188"/>
              <a:ext cx="186300" cy="161100"/>
            </a:xfrm>
            <a:prstGeom prst="triangle">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14"/>
          <p:cNvSpPr txBox="1"/>
          <p:nvPr/>
        </p:nvSpPr>
        <p:spPr>
          <a:xfrm>
            <a:off x="228600" y="1205450"/>
            <a:ext cx="4206900" cy="1569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Social commerce is a hot topic,  and it’s positioned to ignite eCommerce sales even more in the future. According to a </a:t>
            </a:r>
            <a:r>
              <a:rPr lang="en" sz="900" u="sng">
                <a:solidFill>
                  <a:schemeClr val="lt1"/>
                </a:solidFill>
                <a:latin typeface="Lato"/>
                <a:ea typeface="Lato"/>
                <a:cs typeface="Lato"/>
                <a:sym typeface="Lato"/>
                <a:hlinkClick r:id="rId3">
                  <a:extLst>
                    <a:ext uri="{A12FA001-AC4F-418D-AE19-62706E023703}">
                      <ahyp:hlinkClr val="tx"/>
                    </a:ext>
                  </a:extLst>
                </a:hlinkClick>
              </a:rPr>
              <a:t>Statista report</a:t>
            </a:r>
            <a:r>
              <a:rPr lang="en" sz="900">
                <a:solidFill>
                  <a:schemeClr val="lt1"/>
                </a:solidFill>
                <a:latin typeface="Lato"/>
                <a:ea typeface="Lato"/>
                <a:cs typeface="Lato"/>
                <a:sym typeface="Lato"/>
              </a:rPr>
              <a:t>, global sales through social media platforms climbed to an estimated $992 billion in 2022. That figure is expected to hit $2.9 trillion by 2026. And according to data from the MikMak Platform, shopping traffic on social channels grew 19 percent year over year.</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 sz="900">
                <a:solidFill>
                  <a:schemeClr val="lt1"/>
                </a:solidFill>
                <a:latin typeface="Lato"/>
                <a:ea typeface="Lato"/>
                <a:cs typeface="Lato"/>
                <a:sym typeface="Lato"/>
              </a:rPr>
              <a:t>As money streams into social platforms, select </a:t>
            </a:r>
            <a:r>
              <a:rPr lang="en" sz="900" u="sng">
                <a:solidFill>
                  <a:schemeClr val="lt1"/>
                </a:solidFill>
                <a:latin typeface="Lato"/>
                <a:ea typeface="Lato"/>
                <a:cs typeface="Lato"/>
                <a:sym typeface="Lato"/>
                <a:hlinkClick r:id="rId4">
                  <a:extLst>
                    <a:ext uri="{A12FA001-AC4F-418D-AE19-62706E023703}">
                      <ahyp:hlinkClr val="tx"/>
                    </a:ext>
                  </a:extLst>
                </a:hlinkClick>
              </a:rPr>
              <a:t>marketing strategies</a:t>
            </a:r>
            <a:r>
              <a:rPr lang="en" sz="900">
                <a:solidFill>
                  <a:schemeClr val="lt1"/>
                </a:solidFill>
                <a:latin typeface="Lato"/>
                <a:ea typeface="Lato"/>
                <a:cs typeface="Lato"/>
                <a:sym typeface="Lato"/>
              </a:rPr>
              <a:t> are helping eCommerce brands carve out a bigger hunk of market share. In this guide, we analyze MikMak data to uncover social commerce trends and spot what best practices are capturing the most attention—and sales—through social platforms.</a:t>
            </a:r>
            <a:endParaRPr sz="900">
              <a:solidFill>
                <a:schemeClr val="lt1"/>
              </a:solidFill>
              <a:latin typeface="Lato"/>
              <a:ea typeface="Lato"/>
              <a:cs typeface="Lato"/>
              <a:sym typeface="Lato"/>
            </a:endParaRPr>
          </a:p>
        </p:txBody>
      </p:sp>
      <p:sp>
        <p:nvSpPr>
          <p:cNvPr id="68" name="Google Shape;68;p14"/>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lt1"/>
                </a:solidFill>
                <a:latin typeface="Lato"/>
                <a:ea typeface="Lato"/>
                <a:cs typeface="Lato"/>
                <a:sym typeface="Lato"/>
              </a:rPr>
              <a:t>MikMak  </a:t>
            </a:r>
            <a:r>
              <a:rPr b="1" lang="en" sz="600">
                <a:solidFill>
                  <a:schemeClr val="lt1"/>
                </a:solidFill>
                <a:latin typeface="Lato"/>
                <a:ea typeface="Lato"/>
                <a:cs typeface="Lato"/>
                <a:sym typeface="Lato"/>
              </a:rPr>
              <a:t>•</a:t>
            </a:r>
            <a:r>
              <a:rPr b="1" lang="en" sz="700">
                <a:solidFill>
                  <a:schemeClr val="lt1"/>
                </a:solidFill>
                <a:latin typeface="Lato"/>
                <a:ea typeface="Lato"/>
                <a:cs typeface="Lato"/>
                <a:sym typeface="Lato"/>
              </a:rPr>
              <a:t>  State of Social Commerce Report: 2023</a:t>
            </a:r>
            <a:endParaRPr b="1" sz="700">
              <a:solidFill>
                <a:schemeClr val="lt1"/>
              </a:solidFill>
              <a:latin typeface="Lato"/>
              <a:ea typeface="Lato"/>
              <a:cs typeface="Lato"/>
              <a:sym typeface="Lato"/>
            </a:endParaRPr>
          </a:p>
        </p:txBody>
      </p:sp>
      <p:grpSp>
        <p:nvGrpSpPr>
          <p:cNvPr id="69" name="Google Shape;69;p14"/>
          <p:cNvGrpSpPr/>
          <p:nvPr/>
        </p:nvGrpSpPr>
        <p:grpSpPr>
          <a:xfrm>
            <a:off x="327200" y="3198100"/>
            <a:ext cx="4169700" cy="1584425"/>
            <a:chOff x="327200" y="3002625"/>
            <a:chExt cx="4169700" cy="1584425"/>
          </a:xfrm>
        </p:grpSpPr>
        <p:sp>
          <p:nvSpPr>
            <p:cNvPr id="70" name="Google Shape;70;p14"/>
            <p:cNvSpPr/>
            <p:nvPr/>
          </p:nvSpPr>
          <p:spPr>
            <a:xfrm>
              <a:off x="327200" y="3159950"/>
              <a:ext cx="4169700" cy="1427100"/>
            </a:xfrm>
            <a:prstGeom prst="roundRect">
              <a:avLst>
                <a:gd fmla="val 5364" name="adj"/>
              </a:avLst>
            </a:prstGeom>
            <a:solidFill>
              <a:schemeClr val="lt1"/>
            </a:solidFill>
            <a:ln>
              <a:noFill/>
            </a:ln>
            <a:effectLst>
              <a:outerShdw blurRad="14288" rotWithShape="0" algn="bl" dir="3060000" dist="2857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 name="Google Shape;71;p14"/>
            <p:cNvGrpSpPr/>
            <p:nvPr/>
          </p:nvGrpSpPr>
          <p:grpSpPr>
            <a:xfrm>
              <a:off x="519253" y="3002625"/>
              <a:ext cx="1037656" cy="307800"/>
              <a:chOff x="5256300" y="521100"/>
              <a:chExt cx="1167480" cy="307800"/>
            </a:xfrm>
          </p:grpSpPr>
          <p:sp>
            <p:nvSpPr>
              <p:cNvPr id="72" name="Google Shape;72;p14"/>
              <p:cNvSpPr/>
              <p:nvPr/>
            </p:nvSpPr>
            <p:spPr>
              <a:xfrm>
                <a:off x="5256300" y="521100"/>
                <a:ext cx="1167480" cy="307800"/>
              </a:xfrm>
              <a:prstGeom prst="flowChartTerminator">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5316450" y="521100"/>
                <a:ext cx="10527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QUICK REVIEW</a:t>
                </a:r>
                <a:endParaRPr b="1" sz="800">
                  <a:solidFill>
                    <a:schemeClr val="lt1"/>
                  </a:solidFill>
                  <a:latin typeface="Lato"/>
                  <a:ea typeface="Lato"/>
                  <a:cs typeface="Lato"/>
                  <a:sym typeface="Lato"/>
                </a:endParaRPr>
              </a:p>
            </p:txBody>
          </p:sp>
        </p:grpSp>
        <p:sp>
          <p:nvSpPr>
            <p:cNvPr id="74" name="Google Shape;74;p14"/>
            <p:cNvSpPr txBox="1"/>
            <p:nvPr/>
          </p:nvSpPr>
          <p:spPr>
            <a:xfrm>
              <a:off x="473750" y="3383900"/>
              <a:ext cx="3827700" cy="1015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200">
                  <a:solidFill>
                    <a:srgbClr val="283F91"/>
                  </a:solidFill>
                  <a:latin typeface="Lato"/>
                  <a:ea typeface="Lato"/>
                  <a:cs typeface="Lato"/>
                  <a:sym typeface="Lato"/>
                </a:rPr>
                <a:t>What is social commerce?</a:t>
              </a:r>
              <a:endParaRPr b="1" sz="1200">
                <a:solidFill>
                  <a:srgbClr val="283F91"/>
                </a:solidFill>
                <a:latin typeface="Lato"/>
                <a:ea typeface="Lato"/>
                <a:cs typeface="Lato"/>
                <a:sym typeface="Lato"/>
              </a:endParaRPr>
            </a:p>
            <a:p>
              <a:pPr indent="0" lvl="0" marL="0" rtl="0" algn="l">
                <a:lnSpc>
                  <a:spcPct val="50000"/>
                </a:lnSpc>
                <a:spcBef>
                  <a:spcPts val="0"/>
                </a:spcBef>
                <a:spcAft>
                  <a:spcPts val="0"/>
                </a:spcAft>
                <a:buNone/>
              </a:pPr>
              <a:r>
                <a:t/>
              </a:r>
              <a:endParaRPr b="1" sz="1200">
                <a:latin typeface="Lato"/>
                <a:ea typeface="Lato"/>
                <a:cs typeface="Lato"/>
                <a:sym typeface="Lato"/>
              </a:endParaRPr>
            </a:p>
            <a:p>
              <a:pPr indent="0" lvl="0" marL="0" rtl="0" algn="l">
                <a:lnSpc>
                  <a:spcPct val="100000"/>
                </a:lnSpc>
                <a:spcBef>
                  <a:spcPts val="0"/>
                </a:spcBef>
                <a:spcAft>
                  <a:spcPts val="0"/>
                </a:spcAft>
                <a:buNone/>
              </a:pPr>
              <a:r>
                <a:rPr lang="en" sz="900" u="sng">
                  <a:solidFill>
                    <a:srgbClr val="4369F4"/>
                  </a:solidFill>
                  <a:latin typeface="Lato"/>
                  <a:ea typeface="Lato"/>
                  <a:cs typeface="Lato"/>
                  <a:sym typeface="Lato"/>
                  <a:hlinkClick r:id="rId5">
                    <a:extLst>
                      <a:ext uri="{A12FA001-AC4F-418D-AE19-62706E023703}">
                        <ahyp:hlinkClr val="tx"/>
                      </a:ext>
                    </a:extLst>
                  </a:hlinkClick>
                </a:rPr>
                <a:t>Social commerce</a:t>
              </a:r>
              <a:r>
                <a:rPr lang="en" sz="900">
                  <a:solidFill>
                    <a:schemeClr val="dk1"/>
                  </a:solidFill>
                  <a:latin typeface="Lato"/>
                  <a:ea typeface="Lato"/>
                  <a:cs typeface="Lato"/>
                  <a:sym typeface="Lato"/>
                </a:rPr>
                <a:t> is an eCommerce term that describes shopping experiences that take place on a social media platform. It also includes moments when shoppers click on social media links that direct them to a purchasing option on a retailer’s page.</a:t>
              </a:r>
              <a:endParaRPr sz="900">
                <a:solidFill>
                  <a:schemeClr val="dk1"/>
                </a:solidFill>
                <a:latin typeface="Lato"/>
                <a:ea typeface="Lato"/>
                <a:cs typeface="Lato"/>
                <a:sym typeface="Lato"/>
              </a:endParaRPr>
            </a:p>
          </p:txBody>
        </p:sp>
      </p:grpSp>
      <p:sp>
        <p:nvSpPr>
          <p:cNvPr id="75" name="Google Shape;75;p14"/>
          <p:cNvSpPr txBox="1"/>
          <p:nvPr/>
        </p:nvSpPr>
        <p:spPr>
          <a:xfrm>
            <a:off x="5229925" y="345150"/>
            <a:ext cx="3489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rgbClr val="283F91"/>
                </a:solidFill>
                <a:latin typeface="Raleway"/>
                <a:ea typeface="Raleway"/>
                <a:cs typeface="Raleway"/>
                <a:sym typeface="Raleway"/>
              </a:rPr>
              <a:t>Social commer</a:t>
            </a:r>
            <a:r>
              <a:rPr b="1" lang="en">
                <a:solidFill>
                  <a:srgbClr val="283F91"/>
                </a:solidFill>
                <a:latin typeface="Raleway"/>
                <a:ea typeface="Raleway"/>
                <a:cs typeface="Raleway"/>
                <a:sym typeface="Raleway"/>
              </a:rPr>
              <a:t>ce is </a:t>
            </a:r>
            <a:r>
              <a:rPr b="1" lang="en">
                <a:solidFill>
                  <a:srgbClr val="283F91"/>
                </a:solidFill>
                <a:latin typeface="Raleway"/>
                <a:ea typeface="Raleway"/>
                <a:cs typeface="Raleway"/>
                <a:sym typeface="Raleway"/>
              </a:rPr>
              <a:t>blazing</a:t>
            </a:r>
            <a:endParaRPr b="1">
              <a:solidFill>
                <a:srgbClr val="283F91"/>
              </a:solidFill>
              <a:latin typeface="Raleway"/>
              <a:ea typeface="Raleway"/>
              <a:cs typeface="Raleway"/>
              <a:sym typeface="Raleway"/>
            </a:endParaRPr>
          </a:p>
        </p:txBody>
      </p:sp>
      <p:sp>
        <p:nvSpPr>
          <p:cNvPr id="76" name="Google Shape;76;p14"/>
          <p:cNvSpPr txBox="1"/>
          <p:nvPr/>
        </p:nvSpPr>
        <p:spPr>
          <a:xfrm>
            <a:off x="228600" y="805250"/>
            <a:ext cx="3960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State of Social Commerce Report: 2023</a:t>
            </a:r>
            <a:endParaRPr b="1">
              <a:solidFill>
                <a:schemeClr val="lt1"/>
              </a:solidFill>
              <a:latin typeface="Raleway"/>
              <a:ea typeface="Raleway"/>
              <a:cs typeface="Raleway"/>
              <a:sym typeface="Raleway"/>
            </a:endParaRPr>
          </a:p>
        </p:txBody>
      </p:sp>
      <p:sp>
        <p:nvSpPr>
          <p:cNvPr id="77" name="Google Shape;77;p14"/>
          <p:cNvSpPr txBox="1"/>
          <p:nvPr/>
        </p:nvSpPr>
        <p:spPr>
          <a:xfrm>
            <a:off x="5211175" y="745350"/>
            <a:ext cx="3597300" cy="2678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U.S. social commerce sales will surpass </a:t>
            </a:r>
            <a:r>
              <a:rPr lang="en" sz="900" u="sng">
                <a:solidFill>
                  <a:srgbClr val="4369F4"/>
                </a:solidFill>
                <a:latin typeface="Lato"/>
                <a:ea typeface="Lato"/>
                <a:cs typeface="Lato"/>
                <a:sym typeface="Lato"/>
                <a:hlinkClick r:id="rId6">
                  <a:extLst>
                    <a:ext uri="{A12FA001-AC4F-418D-AE19-62706E023703}">
                      <ahyp:hlinkClr val="tx"/>
                    </a:ext>
                  </a:extLst>
                </a:hlinkClick>
              </a:rPr>
              <a:t>$53 billion this year</a:t>
            </a:r>
            <a:r>
              <a:rPr lang="en" sz="900">
                <a:solidFill>
                  <a:schemeClr val="dk1"/>
                </a:solidFill>
                <a:latin typeface="Lato"/>
                <a:ea typeface="Lato"/>
                <a:cs typeface="Lato"/>
                <a:sym typeface="Lato"/>
              </a:rPr>
              <a:t>, and they’re expected to grow at a double-digit clip in the next three years. There are a few factors that are feeding this rapid growth:</a:t>
            </a:r>
            <a:br>
              <a:rPr lang="en" sz="900">
                <a:solidFill>
                  <a:schemeClr val="dk1"/>
                </a:solidFill>
                <a:latin typeface="Lato"/>
                <a:ea typeface="Lato"/>
                <a:cs typeface="Lato"/>
                <a:sym typeface="Lato"/>
              </a:rPr>
            </a:br>
            <a:endParaRPr sz="900">
              <a:solidFill>
                <a:schemeClr val="dk1"/>
              </a:solidFill>
              <a:latin typeface="Lato"/>
              <a:ea typeface="Lato"/>
              <a:cs typeface="Lato"/>
              <a:sym typeface="Lato"/>
            </a:endParaRPr>
          </a:p>
          <a:p>
            <a:pPr indent="-285750" lvl="0" marL="457200" rtl="0" algn="l">
              <a:lnSpc>
                <a:spcPct val="100000"/>
              </a:lnSpc>
              <a:spcBef>
                <a:spcPts val="0"/>
              </a:spcBef>
              <a:spcAft>
                <a:spcPts val="0"/>
              </a:spcAft>
              <a:buClr>
                <a:schemeClr val="dk1"/>
              </a:buClr>
              <a:buSzPts val="900"/>
              <a:buFont typeface="Raleway Medium"/>
              <a:buChar char="●"/>
            </a:pPr>
            <a:r>
              <a:rPr b="1" lang="en" sz="900">
                <a:solidFill>
                  <a:schemeClr val="dk1"/>
                </a:solidFill>
                <a:latin typeface="Lato"/>
                <a:ea typeface="Lato"/>
                <a:cs typeface="Lato"/>
                <a:sym typeface="Lato"/>
              </a:rPr>
              <a:t>New social commerce activity is surging</a:t>
            </a:r>
            <a:r>
              <a:rPr lang="en" sz="900">
                <a:solidFill>
                  <a:schemeClr val="dk1"/>
                </a:solidFill>
                <a:latin typeface="Lato"/>
                <a:ea typeface="Lato"/>
                <a:cs typeface="Lato"/>
                <a:sym typeface="Lato"/>
              </a:rPr>
              <a:t>: New shoppers continue to seize social commerce options. In fact, it has been reported that almost </a:t>
            </a:r>
            <a:r>
              <a:rPr lang="en" sz="900" u="sng">
                <a:solidFill>
                  <a:srgbClr val="4369F4"/>
                </a:solidFill>
                <a:latin typeface="Lato"/>
                <a:ea typeface="Lato"/>
                <a:cs typeface="Lato"/>
                <a:sym typeface="Lato"/>
                <a:hlinkClick r:id="rId7">
                  <a:extLst>
                    <a:ext uri="{A12FA001-AC4F-418D-AE19-62706E023703}">
                      <ahyp:hlinkClr val="tx"/>
                    </a:ext>
                  </a:extLst>
                </a:hlinkClick>
              </a:rPr>
              <a:t>108 million people will buy via social platforms</a:t>
            </a:r>
            <a:r>
              <a:rPr lang="en" sz="900">
                <a:solidFill>
                  <a:schemeClr val="dk1"/>
                </a:solidFill>
                <a:latin typeface="Lato"/>
                <a:ea typeface="Lato"/>
                <a:cs typeface="Lato"/>
                <a:sym typeface="Lato"/>
              </a:rPr>
              <a:t> in the U.S. in 2023. </a:t>
            </a:r>
            <a:endParaRPr sz="90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dk1"/>
              </a:solidFill>
              <a:latin typeface="Lato"/>
              <a:ea typeface="Lato"/>
              <a:cs typeface="Lato"/>
              <a:sym typeface="Lato"/>
            </a:endParaRPr>
          </a:p>
          <a:p>
            <a:pPr indent="-285750" lvl="0" marL="457200" rtl="0" algn="l">
              <a:lnSpc>
                <a:spcPct val="100000"/>
              </a:lnSpc>
              <a:spcBef>
                <a:spcPts val="0"/>
              </a:spcBef>
              <a:spcAft>
                <a:spcPts val="0"/>
              </a:spcAft>
              <a:buClr>
                <a:schemeClr val="dk1"/>
              </a:buClr>
              <a:buSzPts val="900"/>
              <a:buFont typeface="Raleway Medium"/>
              <a:buChar char="●"/>
            </a:pPr>
            <a:r>
              <a:rPr b="1" lang="en" sz="900">
                <a:solidFill>
                  <a:schemeClr val="dk1"/>
                </a:solidFill>
                <a:latin typeface="Lato"/>
                <a:ea typeface="Lato"/>
                <a:cs typeface="Lato"/>
                <a:sym typeface="Lato"/>
              </a:rPr>
              <a:t>Average spend is increasing</a:t>
            </a:r>
            <a:r>
              <a:rPr lang="en" sz="900">
                <a:solidFill>
                  <a:schemeClr val="dk1"/>
                </a:solidFill>
                <a:latin typeface="Lato"/>
                <a:ea typeface="Lato"/>
                <a:cs typeface="Lato"/>
                <a:sym typeface="Lato"/>
              </a:rPr>
              <a:t>: As activity grows, spending is also increasing. According to eMarketer, retail social commerce spending increased by </a:t>
            </a:r>
            <a:r>
              <a:rPr lang="en" sz="900" u="sng">
                <a:solidFill>
                  <a:srgbClr val="4369F4"/>
                </a:solidFill>
                <a:latin typeface="Lato"/>
                <a:ea typeface="Lato"/>
                <a:cs typeface="Lato"/>
                <a:sym typeface="Lato"/>
                <a:hlinkClick r:id="rId8">
                  <a:extLst>
                    <a:ext uri="{A12FA001-AC4F-418D-AE19-62706E023703}">
                      <ahyp:hlinkClr val="tx"/>
                    </a:ext>
                  </a:extLst>
                </a:hlinkClick>
              </a:rPr>
              <a:t>26.9 percent</a:t>
            </a:r>
            <a:r>
              <a:rPr lang="en" sz="900">
                <a:solidFill>
                  <a:schemeClr val="dk1"/>
                </a:solidFill>
                <a:latin typeface="Lato"/>
                <a:ea typeface="Lato"/>
                <a:cs typeface="Lato"/>
                <a:sym typeface="Lato"/>
              </a:rPr>
              <a:t>, on average, in 2022.</a:t>
            </a:r>
            <a:endParaRPr sz="90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dk1"/>
              </a:solidFill>
              <a:latin typeface="Lato"/>
              <a:ea typeface="Lato"/>
              <a:cs typeface="Lato"/>
              <a:sym typeface="Lato"/>
            </a:endParaRPr>
          </a:p>
          <a:p>
            <a:pPr indent="-285750" lvl="0" marL="457200" rtl="0" algn="l">
              <a:lnSpc>
                <a:spcPct val="100000"/>
              </a:lnSpc>
              <a:spcBef>
                <a:spcPts val="0"/>
              </a:spcBef>
              <a:spcAft>
                <a:spcPts val="0"/>
              </a:spcAft>
              <a:buClr>
                <a:schemeClr val="dk1"/>
              </a:buClr>
              <a:buSzPts val="900"/>
              <a:buFont typeface="Raleway Medium"/>
              <a:buChar char="●"/>
            </a:pPr>
            <a:r>
              <a:rPr b="1" lang="en" sz="900">
                <a:solidFill>
                  <a:schemeClr val="dk1"/>
                </a:solidFill>
                <a:latin typeface="Lato"/>
                <a:ea typeface="Lato"/>
                <a:cs typeface="Lato"/>
                <a:sym typeface="Lato"/>
              </a:rPr>
              <a:t>Millennials and Gen Zers are in the driver’s seat</a:t>
            </a:r>
            <a:r>
              <a:rPr lang="en" sz="900">
                <a:solidFill>
                  <a:schemeClr val="dk1"/>
                </a:solidFill>
                <a:latin typeface="Lato"/>
                <a:ea typeface="Lato"/>
                <a:cs typeface="Lato"/>
                <a:sym typeface="Lato"/>
              </a:rPr>
              <a:t>: As </a:t>
            </a:r>
            <a:r>
              <a:rPr lang="en" sz="900" u="sng">
                <a:solidFill>
                  <a:srgbClr val="4369F4"/>
                </a:solidFill>
                <a:latin typeface="Lato"/>
                <a:ea typeface="Lato"/>
                <a:cs typeface="Lato"/>
                <a:sym typeface="Lato"/>
                <a:hlinkClick r:id="rId9">
                  <a:extLst>
                    <a:ext uri="{A12FA001-AC4F-418D-AE19-62706E023703}">
                      <ahyp:hlinkClr val="tx"/>
                    </a:ext>
                  </a:extLst>
                </a:hlinkClick>
              </a:rPr>
              <a:t>Millenials and Gen Zers</a:t>
            </a:r>
            <a:r>
              <a:rPr lang="en" sz="900">
                <a:solidFill>
                  <a:schemeClr val="dk1"/>
                </a:solidFill>
                <a:latin typeface="Lato"/>
                <a:ea typeface="Lato"/>
                <a:cs typeface="Lato"/>
                <a:sym typeface="Lato"/>
              </a:rPr>
              <a:t> who are comfortable with technology build their bank accounts, they could push social commerce even higher in the future. </a:t>
            </a:r>
            <a:endParaRPr sz="900">
              <a:solidFill>
                <a:schemeClr val="dk1"/>
              </a:solidFill>
              <a:latin typeface="Lato"/>
              <a:ea typeface="Lato"/>
              <a:cs typeface="Lato"/>
              <a:sym typeface="Lato"/>
            </a:endParaRPr>
          </a:p>
        </p:txBody>
      </p:sp>
      <p:sp>
        <p:nvSpPr>
          <p:cNvPr id="78" name="Google Shape;78;p14"/>
          <p:cNvSpPr txBox="1"/>
          <p:nvPr/>
        </p:nvSpPr>
        <p:spPr>
          <a:xfrm>
            <a:off x="6601125" y="3625725"/>
            <a:ext cx="1950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latin typeface="Lato"/>
                <a:ea typeface="Lato"/>
                <a:cs typeface="Lato"/>
                <a:sym typeface="Lato"/>
              </a:rPr>
              <a:t>"Our consumer, because they happen to be a Gen Z consumer, lives a good portion of their lives on social media so that’s where a lot of the magic happens with our commerce driving abilities.”</a:t>
            </a:r>
            <a:endParaRPr sz="800">
              <a:solidFill>
                <a:schemeClr val="dk1"/>
              </a:solidFill>
              <a:latin typeface="Lato"/>
              <a:ea typeface="Lato"/>
              <a:cs typeface="Lato"/>
              <a:sym typeface="Lato"/>
            </a:endParaRPr>
          </a:p>
          <a:p>
            <a:pPr indent="0" lvl="0" marL="0" rtl="0" algn="l">
              <a:lnSpc>
                <a:spcPct val="50000"/>
              </a:lnSpc>
              <a:spcBef>
                <a:spcPts val="0"/>
              </a:spcBef>
              <a:spcAft>
                <a:spcPts val="0"/>
              </a:spcAft>
              <a:buNone/>
            </a:pPr>
            <a:r>
              <a:t/>
            </a:r>
            <a:endParaRPr sz="800">
              <a:solidFill>
                <a:schemeClr val="dk1"/>
              </a:solidFill>
              <a:latin typeface="Lato"/>
              <a:ea typeface="Lato"/>
              <a:cs typeface="Lato"/>
              <a:sym typeface="Lato"/>
            </a:endParaRPr>
          </a:p>
          <a:p>
            <a:pPr indent="0" lvl="0" marL="0" rtl="0" algn="l">
              <a:spcBef>
                <a:spcPts val="0"/>
              </a:spcBef>
              <a:spcAft>
                <a:spcPts val="0"/>
              </a:spcAft>
              <a:buNone/>
            </a:pPr>
            <a:r>
              <a:rPr b="1" lang="en" sz="800">
                <a:solidFill>
                  <a:schemeClr val="dk1"/>
                </a:solidFill>
                <a:latin typeface="Lato"/>
                <a:ea typeface="Lato"/>
                <a:cs typeface="Lato"/>
                <a:sym typeface="Lato"/>
              </a:rPr>
              <a:t>- </a:t>
            </a:r>
            <a:r>
              <a:rPr b="1" lang="en" sz="800" u="sng">
                <a:solidFill>
                  <a:srgbClr val="4369F4"/>
                </a:solidFill>
                <a:latin typeface="Lato"/>
                <a:ea typeface="Lato"/>
                <a:cs typeface="Lato"/>
                <a:sym typeface="Lato"/>
                <a:hlinkClick r:id="rId10">
                  <a:extLst>
                    <a:ext uri="{A12FA001-AC4F-418D-AE19-62706E023703}">
                      <ahyp:hlinkClr val="tx"/>
                    </a:ext>
                  </a:extLst>
                </a:hlinkClick>
              </a:rPr>
              <a:t>Soyoung Kang, CMO, eos</a:t>
            </a:r>
            <a:endParaRPr b="1" sz="800">
              <a:solidFill>
                <a:srgbClr val="4369F4"/>
              </a:solidFill>
              <a:latin typeface="Lato"/>
              <a:ea typeface="Lato"/>
              <a:cs typeface="Lato"/>
              <a:sym typeface="Lato"/>
            </a:endParaRPr>
          </a:p>
          <a:p>
            <a:pPr indent="0" lvl="0" marL="0" rtl="0" algn="l">
              <a:spcBef>
                <a:spcPts val="0"/>
              </a:spcBef>
              <a:spcAft>
                <a:spcPts val="0"/>
              </a:spcAft>
              <a:buNone/>
            </a:pPr>
            <a:r>
              <a:rPr b="1" lang="en" sz="800">
                <a:solidFill>
                  <a:schemeClr val="dk1"/>
                </a:solidFill>
                <a:latin typeface="Lato"/>
                <a:ea typeface="Lato"/>
                <a:cs typeface="Lato"/>
                <a:sym typeface="Lato"/>
              </a:rPr>
              <a:t>  Season 1, episode 49</a:t>
            </a:r>
            <a:endParaRPr b="1" sz="800">
              <a:solidFill>
                <a:schemeClr val="dk1"/>
              </a:solidFill>
              <a:latin typeface="Lato"/>
              <a:ea typeface="Lato"/>
              <a:cs typeface="Lato"/>
              <a:sym typeface="Lato"/>
            </a:endParaRPr>
          </a:p>
        </p:txBody>
      </p:sp>
      <p:pic>
        <p:nvPicPr>
          <p:cNvPr id="79" name="Google Shape;79;p14"/>
          <p:cNvPicPr preferRelativeResize="0"/>
          <p:nvPr/>
        </p:nvPicPr>
        <p:blipFill rotWithShape="1">
          <a:blip r:embed="rId11">
            <a:alphaModFix/>
          </a:blip>
          <a:srcRect b="0" l="20070" r="0" t="0"/>
          <a:stretch/>
        </p:blipFill>
        <p:spPr>
          <a:xfrm>
            <a:off x="5477350" y="4015250"/>
            <a:ext cx="985001" cy="3291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83" name="Shape 83"/>
        <p:cNvGrpSpPr/>
        <p:nvPr/>
      </p:nvGrpSpPr>
      <p:grpSpPr>
        <a:xfrm>
          <a:off x="0" y="0"/>
          <a:ext cx="0" cy="0"/>
          <a:chOff x="0" y="0"/>
          <a:chExt cx="0" cy="0"/>
        </a:xfrm>
      </p:grpSpPr>
      <p:pic>
        <p:nvPicPr>
          <p:cNvPr id="84" name="Google Shape;84;p15"/>
          <p:cNvPicPr preferRelativeResize="0"/>
          <p:nvPr/>
        </p:nvPicPr>
        <p:blipFill rotWithShape="1">
          <a:blip r:embed="rId3">
            <a:alphaModFix/>
          </a:blip>
          <a:srcRect b="39207" l="9132" r="0" t="6"/>
          <a:stretch/>
        </p:blipFill>
        <p:spPr>
          <a:xfrm flipH="1">
            <a:off x="0" y="2832275"/>
            <a:ext cx="5184000" cy="2311201"/>
          </a:xfrm>
          <a:prstGeom prst="rect">
            <a:avLst/>
          </a:prstGeom>
          <a:noFill/>
          <a:ln>
            <a:noFill/>
          </a:ln>
        </p:spPr>
      </p:pic>
      <p:sp>
        <p:nvSpPr>
          <p:cNvPr id="85" name="Google Shape;85;p15"/>
          <p:cNvSpPr/>
          <p:nvPr/>
        </p:nvSpPr>
        <p:spPr>
          <a:xfrm>
            <a:off x="0" y="2832275"/>
            <a:ext cx="5136000" cy="2311200"/>
          </a:xfrm>
          <a:prstGeom prst="rect">
            <a:avLst/>
          </a:prstGeom>
          <a:solidFill>
            <a:srgbClr val="283F91">
              <a:alpha val="61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latin typeface="Lato"/>
                <a:ea typeface="Lato"/>
                <a:cs typeface="Lato"/>
                <a:sym typeface="Lato"/>
              </a:rPr>
              <a:t>MikMak  </a:t>
            </a:r>
            <a:r>
              <a:rPr b="1" lang="en" sz="600">
                <a:solidFill>
                  <a:schemeClr val="dk1"/>
                </a:solidFill>
                <a:latin typeface="Lato"/>
                <a:ea typeface="Lato"/>
                <a:cs typeface="Lato"/>
                <a:sym typeface="Lato"/>
              </a:rPr>
              <a:t>•</a:t>
            </a:r>
            <a:r>
              <a:rPr b="1" lang="en" sz="700">
                <a:solidFill>
                  <a:schemeClr val="dk1"/>
                </a:solidFill>
                <a:latin typeface="Lato"/>
                <a:ea typeface="Lato"/>
                <a:cs typeface="Lato"/>
                <a:sym typeface="Lato"/>
              </a:rPr>
              <a:t>  State of Social Commerce Report: 2023</a:t>
            </a:r>
            <a:endParaRPr b="1" sz="700">
              <a:solidFill>
                <a:schemeClr val="dk1"/>
              </a:solidFill>
              <a:latin typeface="Lato"/>
              <a:ea typeface="Lato"/>
              <a:cs typeface="Lato"/>
              <a:sym typeface="Lato"/>
            </a:endParaRPr>
          </a:p>
        </p:txBody>
      </p:sp>
      <p:sp>
        <p:nvSpPr>
          <p:cNvPr id="87" name="Google Shape;87;p15"/>
          <p:cNvSpPr txBox="1"/>
          <p:nvPr/>
        </p:nvSpPr>
        <p:spPr>
          <a:xfrm>
            <a:off x="228600" y="963400"/>
            <a:ext cx="4659000" cy="1708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According to eMarketer, livestream shopping is expected to bring in </a:t>
            </a:r>
            <a:r>
              <a:rPr lang="en" sz="900" u="sng">
                <a:solidFill>
                  <a:srgbClr val="4369F4"/>
                </a:solidFill>
                <a:latin typeface="Lato"/>
                <a:ea typeface="Lato"/>
                <a:cs typeface="Lato"/>
                <a:sym typeface="Lato"/>
                <a:hlinkClick r:id="rId4">
                  <a:extLst>
                    <a:ext uri="{A12FA001-AC4F-418D-AE19-62706E023703}">
                      <ahyp:hlinkClr val="tx"/>
                    </a:ext>
                  </a:extLst>
                </a:hlinkClick>
              </a:rPr>
              <a:t>$623 billion in China</a:t>
            </a:r>
            <a:r>
              <a:rPr lang="en" sz="900">
                <a:solidFill>
                  <a:schemeClr val="dk1"/>
                </a:solidFill>
                <a:latin typeface="Lato"/>
                <a:ea typeface="Lato"/>
                <a:cs typeface="Lato"/>
                <a:sym typeface="Lato"/>
              </a:rPr>
              <a:t> this year. In the U.S., Forrester estimates it will hit just </a:t>
            </a:r>
            <a:r>
              <a:rPr lang="en" sz="900" u="sng">
                <a:solidFill>
                  <a:srgbClr val="4369F4"/>
                </a:solidFill>
                <a:latin typeface="Lato"/>
                <a:ea typeface="Lato"/>
                <a:cs typeface="Lato"/>
                <a:sym typeface="Lato"/>
                <a:hlinkClick r:id="rId5">
                  <a:extLst>
                    <a:ext uri="{A12FA001-AC4F-418D-AE19-62706E023703}">
                      <ahyp:hlinkClr val="tx"/>
                    </a:ext>
                  </a:extLst>
                </a:hlinkClick>
              </a:rPr>
              <a:t>$25 billion</a:t>
            </a:r>
            <a:r>
              <a:rPr lang="en" sz="900">
                <a:solidFill>
                  <a:schemeClr val="dk1"/>
                </a:solidFill>
                <a:latin typeface="Lato"/>
                <a:ea typeface="Lato"/>
                <a:cs typeface="Lato"/>
                <a:sym typeface="Lato"/>
              </a:rPr>
              <a:t>. But that U.S. figure could explode soon; Facebook, Amazon, TikTok, and Pinterest have all recently announced </a:t>
            </a:r>
            <a:r>
              <a:rPr lang="en" sz="900" u="sng">
                <a:solidFill>
                  <a:srgbClr val="4369F4"/>
                </a:solidFill>
                <a:latin typeface="Lato"/>
                <a:ea typeface="Lato"/>
                <a:cs typeface="Lato"/>
                <a:sym typeface="Lato"/>
                <a:hlinkClick r:id="rId6">
                  <a:extLst>
                    <a:ext uri="{A12FA001-AC4F-418D-AE19-62706E023703}">
                      <ahyp:hlinkClr val="tx"/>
                    </a:ext>
                  </a:extLst>
                </a:hlinkClick>
              </a:rPr>
              <a:t>investments in livestream shopping</a:t>
            </a:r>
            <a:r>
              <a:rPr lang="en" sz="900">
                <a:solidFill>
                  <a:schemeClr val="dk1"/>
                </a:solidFill>
                <a:latin typeface="Lato"/>
                <a:ea typeface="Lato"/>
                <a:cs typeface="Lato"/>
                <a:sym typeface="Lato"/>
              </a:rPr>
              <a:t>. </a:t>
            </a:r>
            <a:endParaRPr sz="900">
              <a:solidFill>
                <a:schemeClr val="dk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dk1"/>
              </a:solidFill>
              <a:latin typeface="Lato"/>
              <a:ea typeface="Lato"/>
              <a:cs typeface="Lato"/>
              <a:sym typeface="Lato"/>
            </a:endParaRPr>
          </a:p>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Wondering how </a:t>
            </a:r>
            <a:r>
              <a:rPr lang="en" sz="900" u="sng">
                <a:solidFill>
                  <a:srgbClr val="4369F4"/>
                </a:solidFill>
                <a:latin typeface="Lato"/>
                <a:ea typeface="Lato"/>
                <a:cs typeface="Lato"/>
                <a:sym typeface="Lato"/>
                <a:hlinkClick r:id="rId7">
                  <a:extLst>
                    <a:ext uri="{A12FA001-AC4F-418D-AE19-62706E023703}">
                      <ahyp:hlinkClr val="tx"/>
                    </a:ext>
                  </a:extLst>
                </a:hlinkClick>
              </a:rPr>
              <a:t>livestream commerce</a:t>
            </a:r>
            <a:r>
              <a:rPr lang="en" sz="900">
                <a:solidFill>
                  <a:schemeClr val="dk1"/>
                </a:solidFill>
                <a:latin typeface="Lato"/>
                <a:ea typeface="Lato"/>
                <a:cs typeface="Lato"/>
                <a:sym typeface="Lato"/>
              </a:rPr>
              <a:t> looks in action? At MikMak, we’ve seen our customers across categories, such as CPG, grocery, and beauty, successfully use livestreaming as part of their eCommerce experience. For instance, snack brands have seen success by placing ads within gaming livestreams on Twitch, and beauty brands have streamed makeup tutorials on TikTok. These creative ads target shoppers in real time on the social platforms consumers engage with most.</a:t>
            </a:r>
            <a:endParaRPr sz="900">
              <a:solidFill>
                <a:schemeClr val="dk1"/>
              </a:solidFill>
              <a:latin typeface="Lato"/>
              <a:ea typeface="Lato"/>
              <a:cs typeface="Lato"/>
              <a:sym typeface="Lato"/>
            </a:endParaRPr>
          </a:p>
        </p:txBody>
      </p:sp>
      <p:sp>
        <p:nvSpPr>
          <p:cNvPr id="88" name="Google Shape;88;p15"/>
          <p:cNvSpPr txBox="1"/>
          <p:nvPr/>
        </p:nvSpPr>
        <p:spPr>
          <a:xfrm>
            <a:off x="228600" y="563200"/>
            <a:ext cx="3960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dk1"/>
                </a:solidFill>
                <a:latin typeface="Raleway"/>
                <a:ea typeface="Raleway"/>
                <a:cs typeface="Raleway"/>
                <a:sym typeface="Raleway"/>
              </a:rPr>
              <a:t>Livestream shopping could catch fire</a:t>
            </a:r>
            <a:endParaRPr b="1">
              <a:solidFill>
                <a:schemeClr val="dk1"/>
              </a:solidFill>
              <a:latin typeface="Raleway"/>
              <a:ea typeface="Raleway"/>
              <a:cs typeface="Raleway"/>
              <a:sym typeface="Raleway"/>
            </a:endParaRPr>
          </a:p>
        </p:txBody>
      </p:sp>
      <p:sp>
        <p:nvSpPr>
          <p:cNvPr id="89" name="Google Shape;89;p15"/>
          <p:cNvSpPr/>
          <p:nvPr/>
        </p:nvSpPr>
        <p:spPr>
          <a:xfrm>
            <a:off x="5136000" y="25"/>
            <a:ext cx="4008300" cy="2917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 name="Google Shape;90;p15"/>
          <p:cNvGrpSpPr/>
          <p:nvPr/>
        </p:nvGrpSpPr>
        <p:grpSpPr>
          <a:xfrm>
            <a:off x="3194388" y="3945899"/>
            <a:ext cx="400200" cy="400200"/>
            <a:chOff x="2937575" y="4271974"/>
            <a:chExt cx="400200" cy="400200"/>
          </a:xfrm>
        </p:grpSpPr>
        <p:sp>
          <p:nvSpPr>
            <p:cNvPr id="91" name="Google Shape;91;p15"/>
            <p:cNvSpPr/>
            <p:nvPr/>
          </p:nvSpPr>
          <p:spPr>
            <a:xfrm>
              <a:off x="2937575" y="4271974"/>
              <a:ext cx="400200" cy="400200"/>
            </a:xfrm>
            <a:prstGeom prst="ellipse">
              <a:avLst/>
            </a:prstGeom>
            <a:noFill/>
            <a:ln cap="flat" cmpd="sng" w="19050">
              <a:solidFill>
                <a:schemeClr val="lt1"/>
              </a:solidFill>
              <a:prstDash val="solid"/>
              <a:round/>
              <a:headEnd len="sm" w="sm" type="none"/>
              <a:tailEnd len="sm" w="sm" type="none"/>
            </a:ln>
            <a:effectLst>
              <a:outerShdw blurRad="28575" rotWithShape="0" algn="bl" dist="95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 name="Google Shape;92;p15"/>
            <p:cNvGrpSpPr/>
            <p:nvPr/>
          </p:nvGrpSpPr>
          <p:grpSpPr>
            <a:xfrm>
              <a:off x="3009778" y="4344178"/>
              <a:ext cx="255793" cy="255793"/>
              <a:chOff x="2625550" y="4023600"/>
              <a:chExt cx="443700" cy="443700"/>
            </a:xfrm>
          </p:grpSpPr>
          <p:sp>
            <p:nvSpPr>
              <p:cNvPr id="93" name="Google Shape;93;p15"/>
              <p:cNvSpPr/>
              <p:nvPr/>
            </p:nvSpPr>
            <p:spPr>
              <a:xfrm>
                <a:off x="2625550" y="4023600"/>
                <a:ext cx="443700" cy="443700"/>
              </a:xfrm>
              <a:prstGeom prst="ellipse">
                <a:avLst/>
              </a:prstGeom>
              <a:solidFill>
                <a:schemeClr val="lt1"/>
              </a:solidFill>
              <a:ln>
                <a:noFill/>
              </a:ln>
              <a:effectLst>
                <a:outerShdw blurRad="28575" rotWithShape="0" algn="bl" dir="5400000" dist="19050">
                  <a:srgbClr val="000000">
                    <a:alpha val="1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5"/>
              <p:cNvPicPr preferRelativeResize="0"/>
              <p:nvPr/>
            </p:nvPicPr>
            <p:blipFill>
              <a:blip r:embed="rId8">
                <a:alphaModFix/>
              </a:blip>
              <a:stretch>
                <a:fillRect/>
              </a:stretch>
            </p:blipFill>
            <p:spPr>
              <a:xfrm>
                <a:off x="2716738" y="4114787"/>
                <a:ext cx="261325" cy="261325"/>
              </a:xfrm>
              <a:prstGeom prst="rect">
                <a:avLst/>
              </a:prstGeom>
              <a:noFill/>
              <a:ln>
                <a:noFill/>
              </a:ln>
            </p:spPr>
          </p:pic>
        </p:grpSp>
      </p:grpSp>
      <p:grpSp>
        <p:nvGrpSpPr>
          <p:cNvPr id="95" name="Google Shape;95;p15"/>
          <p:cNvGrpSpPr/>
          <p:nvPr/>
        </p:nvGrpSpPr>
        <p:grpSpPr>
          <a:xfrm>
            <a:off x="3685288" y="4126588"/>
            <a:ext cx="482100" cy="482100"/>
            <a:chOff x="3337775" y="3859025"/>
            <a:chExt cx="482100" cy="482100"/>
          </a:xfrm>
        </p:grpSpPr>
        <p:sp>
          <p:nvSpPr>
            <p:cNvPr id="96" name="Google Shape;96;p15"/>
            <p:cNvSpPr/>
            <p:nvPr/>
          </p:nvSpPr>
          <p:spPr>
            <a:xfrm>
              <a:off x="3337775" y="3859025"/>
              <a:ext cx="482100" cy="482100"/>
            </a:xfrm>
            <a:prstGeom prst="ellipse">
              <a:avLst/>
            </a:prstGeom>
            <a:noFill/>
            <a:ln cap="flat" cmpd="sng" w="19050">
              <a:solidFill>
                <a:srgbClr val="4369F4"/>
              </a:solidFill>
              <a:prstDash val="solid"/>
              <a:round/>
              <a:headEnd len="sm" w="sm" type="none"/>
              <a:tailEnd len="sm" w="sm" type="none"/>
            </a:ln>
            <a:effectLst>
              <a:outerShdw blurRad="28575" rotWithShape="0" algn="bl" dist="95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5"/>
            <p:cNvGrpSpPr/>
            <p:nvPr/>
          </p:nvGrpSpPr>
          <p:grpSpPr>
            <a:xfrm>
              <a:off x="3406925" y="3928175"/>
              <a:ext cx="343800" cy="343800"/>
              <a:chOff x="3845100" y="3110600"/>
              <a:chExt cx="343800" cy="343800"/>
            </a:xfrm>
          </p:grpSpPr>
          <p:sp>
            <p:nvSpPr>
              <p:cNvPr id="98" name="Google Shape;98;p15"/>
              <p:cNvSpPr/>
              <p:nvPr/>
            </p:nvSpPr>
            <p:spPr>
              <a:xfrm>
                <a:off x="3845100" y="3110600"/>
                <a:ext cx="343800" cy="343800"/>
              </a:xfrm>
              <a:prstGeom prst="ellipse">
                <a:avLst/>
              </a:prstGeom>
              <a:solidFill>
                <a:srgbClr val="4369F4"/>
              </a:solidFill>
              <a:ln>
                <a:noFill/>
              </a:ln>
              <a:effectLst>
                <a:outerShdw blurRad="28575" rotWithShape="0" algn="bl" dir="5400000" dist="19050">
                  <a:srgbClr val="000000">
                    <a:alpha val="1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 name="Google Shape;99;p15"/>
              <p:cNvPicPr preferRelativeResize="0"/>
              <p:nvPr/>
            </p:nvPicPr>
            <p:blipFill rotWithShape="1">
              <a:blip r:embed="rId9">
                <a:alphaModFix/>
              </a:blip>
              <a:srcRect b="0" l="0" r="0" t="0"/>
              <a:stretch/>
            </p:blipFill>
            <p:spPr>
              <a:xfrm>
                <a:off x="3915734" y="3181234"/>
                <a:ext cx="202531" cy="202531"/>
              </a:xfrm>
              <a:prstGeom prst="rect">
                <a:avLst/>
              </a:prstGeom>
              <a:noFill/>
              <a:ln>
                <a:noFill/>
              </a:ln>
            </p:spPr>
          </p:pic>
        </p:grpSp>
      </p:grpSp>
      <p:grpSp>
        <p:nvGrpSpPr>
          <p:cNvPr id="100" name="Google Shape;100;p15"/>
          <p:cNvGrpSpPr/>
          <p:nvPr/>
        </p:nvGrpSpPr>
        <p:grpSpPr>
          <a:xfrm>
            <a:off x="3483525" y="3366553"/>
            <a:ext cx="621000" cy="621000"/>
            <a:chOff x="2557575" y="3586553"/>
            <a:chExt cx="621000" cy="621000"/>
          </a:xfrm>
        </p:grpSpPr>
        <p:sp>
          <p:nvSpPr>
            <p:cNvPr id="101" name="Google Shape;101;p15"/>
            <p:cNvSpPr/>
            <p:nvPr/>
          </p:nvSpPr>
          <p:spPr>
            <a:xfrm>
              <a:off x="2557575" y="3586553"/>
              <a:ext cx="621000" cy="621000"/>
            </a:xfrm>
            <a:prstGeom prst="ellipse">
              <a:avLst/>
            </a:prstGeom>
            <a:noFill/>
            <a:ln cap="flat" cmpd="sng" w="19050">
              <a:solidFill>
                <a:srgbClr val="283F91"/>
              </a:solidFill>
              <a:prstDash val="solid"/>
              <a:round/>
              <a:headEnd len="sm" w="sm" type="none"/>
              <a:tailEnd len="sm" w="sm" type="none"/>
            </a:ln>
            <a:effectLst>
              <a:outerShdw blurRad="28575" rotWithShape="0" algn="bl" dist="95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5"/>
            <p:cNvGrpSpPr/>
            <p:nvPr/>
          </p:nvGrpSpPr>
          <p:grpSpPr>
            <a:xfrm>
              <a:off x="2627029" y="3656007"/>
              <a:ext cx="482092" cy="482092"/>
              <a:chOff x="2688825" y="3694125"/>
              <a:chExt cx="546900" cy="546900"/>
            </a:xfrm>
          </p:grpSpPr>
          <p:sp>
            <p:nvSpPr>
              <p:cNvPr id="103" name="Google Shape;103;p15"/>
              <p:cNvSpPr/>
              <p:nvPr/>
            </p:nvSpPr>
            <p:spPr>
              <a:xfrm>
                <a:off x="2688825" y="3694125"/>
                <a:ext cx="546900" cy="546900"/>
              </a:xfrm>
              <a:prstGeom prst="ellipse">
                <a:avLst/>
              </a:prstGeom>
              <a:solidFill>
                <a:srgbClr val="3552BF"/>
              </a:solidFill>
              <a:ln>
                <a:noFill/>
              </a:ln>
              <a:effectLst>
                <a:outerShdw blurRad="28575" rotWithShape="0" algn="bl" dir="5400000" dist="19050">
                  <a:srgbClr val="000000">
                    <a:alpha val="1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 name="Google Shape;104;p15"/>
              <p:cNvPicPr preferRelativeResize="0"/>
              <p:nvPr/>
            </p:nvPicPr>
            <p:blipFill rotWithShape="1">
              <a:blip r:embed="rId10">
                <a:alphaModFix/>
              </a:blip>
              <a:srcRect b="0" l="0" r="0" t="46204"/>
              <a:stretch/>
            </p:blipFill>
            <p:spPr>
              <a:xfrm>
                <a:off x="2762206" y="3901098"/>
                <a:ext cx="400138" cy="132955"/>
              </a:xfrm>
              <a:prstGeom prst="rect">
                <a:avLst/>
              </a:prstGeom>
              <a:noFill/>
              <a:ln>
                <a:noFill/>
              </a:ln>
            </p:spPr>
          </p:pic>
        </p:grpSp>
      </p:grpSp>
      <p:grpSp>
        <p:nvGrpSpPr>
          <p:cNvPr id="105" name="Google Shape;105;p15"/>
          <p:cNvGrpSpPr/>
          <p:nvPr/>
        </p:nvGrpSpPr>
        <p:grpSpPr>
          <a:xfrm>
            <a:off x="4167406" y="3689328"/>
            <a:ext cx="437265" cy="437265"/>
            <a:chOff x="3209800" y="3292313"/>
            <a:chExt cx="482100" cy="482100"/>
          </a:xfrm>
        </p:grpSpPr>
        <p:sp>
          <p:nvSpPr>
            <p:cNvPr id="106" name="Google Shape;106;p15"/>
            <p:cNvSpPr/>
            <p:nvPr/>
          </p:nvSpPr>
          <p:spPr>
            <a:xfrm>
              <a:off x="3209800" y="3292313"/>
              <a:ext cx="482100" cy="482100"/>
            </a:xfrm>
            <a:prstGeom prst="ellipse">
              <a:avLst/>
            </a:prstGeom>
            <a:noFill/>
            <a:ln cap="flat" cmpd="sng" w="19050">
              <a:solidFill>
                <a:schemeClr val="lt1"/>
              </a:solidFill>
              <a:prstDash val="solid"/>
              <a:round/>
              <a:headEnd len="sm" w="sm" type="none"/>
              <a:tailEnd len="sm" w="sm" type="none"/>
            </a:ln>
            <a:effectLst>
              <a:outerShdw blurRad="28575" rotWithShape="0" algn="bl" dist="9525">
                <a:srgbClr val="000000">
                  <a:alpha val="3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 name="Google Shape;107;p15"/>
            <p:cNvGrpSpPr/>
            <p:nvPr/>
          </p:nvGrpSpPr>
          <p:grpSpPr>
            <a:xfrm>
              <a:off x="3278959" y="3361417"/>
              <a:ext cx="343781" cy="343891"/>
              <a:chOff x="5384026" y="3282972"/>
              <a:chExt cx="546900" cy="546900"/>
            </a:xfrm>
          </p:grpSpPr>
          <p:sp>
            <p:nvSpPr>
              <p:cNvPr id="108" name="Google Shape;108;p15"/>
              <p:cNvSpPr/>
              <p:nvPr/>
            </p:nvSpPr>
            <p:spPr>
              <a:xfrm>
                <a:off x="5384026" y="3282972"/>
                <a:ext cx="546900" cy="546900"/>
              </a:xfrm>
              <a:prstGeom prst="ellipse">
                <a:avLst/>
              </a:prstGeom>
              <a:solidFill>
                <a:schemeClr val="lt1"/>
              </a:solidFill>
              <a:ln>
                <a:noFill/>
              </a:ln>
              <a:effectLst>
                <a:outerShdw blurRad="28575" rotWithShape="0" algn="bl" dir="5400000" dist="19050">
                  <a:srgbClr val="000000">
                    <a:alpha val="1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9" name="Google Shape;109;p15"/>
              <p:cNvPicPr preferRelativeResize="0"/>
              <p:nvPr/>
            </p:nvPicPr>
            <p:blipFill>
              <a:blip r:embed="rId11">
                <a:alphaModFix/>
              </a:blip>
              <a:stretch>
                <a:fillRect/>
              </a:stretch>
            </p:blipFill>
            <p:spPr>
              <a:xfrm>
                <a:off x="5532475" y="3410172"/>
                <a:ext cx="250000" cy="292500"/>
              </a:xfrm>
              <a:prstGeom prst="rect">
                <a:avLst/>
              </a:prstGeom>
              <a:noFill/>
              <a:ln>
                <a:noFill/>
              </a:ln>
            </p:spPr>
          </p:pic>
        </p:grpSp>
      </p:grpSp>
      <p:sp>
        <p:nvSpPr>
          <p:cNvPr id="110" name="Google Shape;110;p15"/>
          <p:cNvSpPr/>
          <p:nvPr/>
        </p:nvSpPr>
        <p:spPr>
          <a:xfrm>
            <a:off x="5135975" y="2832025"/>
            <a:ext cx="4008300" cy="2311200"/>
          </a:xfrm>
          <a:prstGeom prst="rect">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nvSpPr>
        <p:spPr>
          <a:xfrm>
            <a:off x="5501925" y="599688"/>
            <a:ext cx="3198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Meta leads social Commerce, but TikTok is rising quickly</a:t>
            </a:r>
            <a:endParaRPr b="1">
              <a:solidFill>
                <a:schemeClr val="lt1"/>
              </a:solidFill>
              <a:latin typeface="Raleway"/>
              <a:ea typeface="Raleway"/>
              <a:cs typeface="Raleway"/>
              <a:sym typeface="Raleway"/>
            </a:endParaRPr>
          </a:p>
        </p:txBody>
      </p:sp>
      <p:sp>
        <p:nvSpPr>
          <p:cNvPr id="112" name="Google Shape;112;p15"/>
          <p:cNvSpPr txBox="1"/>
          <p:nvPr/>
        </p:nvSpPr>
        <p:spPr>
          <a:xfrm>
            <a:off x="5501925" y="1317363"/>
            <a:ext cx="3198300" cy="1154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Wondering which social platforms are being used most for social commerce? Meta’s platforms, Facebook and Instagram, continued to be the most popular sites for social commerce buyers in 2022. However, TikTok is quickly catching up. Last year, TikTok’s number of U.S. social buyers passed Pinterest for the first time, hitting 23.7 million, according to eMarketer.</a:t>
            </a:r>
            <a:endParaRPr sz="900">
              <a:solidFill>
                <a:schemeClr val="lt1"/>
              </a:solidFill>
              <a:latin typeface="Lato"/>
              <a:ea typeface="Lato"/>
              <a:cs typeface="Lato"/>
              <a:sym typeface="Lato"/>
            </a:endParaRPr>
          </a:p>
        </p:txBody>
      </p:sp>
      <p:sp>
        <p:nvSpPr>
          <p:cNvPr id="113" name="Google Shape;113;p15"/>
          <p:cNvSpPr txBox="1"/>
          <p:nvPr/>
        </p:nvSpPr>
        <p:spPr>
          <a:xfrm>
            <a:off x="5541000" y="3012425"/>
            <a:ext cx="31983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900">
                <a:solidFill>
                  <a:schemeClr val="lt1"/>
                </a:solidFill>
                <a:latin typeface="Lato"/>
                <a:ea typeface="Lato"/>
                <a:cs typeface="Lato"/>
                <a:sym typeface="Lato"/>
              </a:rPr>
              <a:t>U.S. Commerce Buyers By Platform (in millions)</a:t>
            </a:r>
            <a:endParaRPr sz="900">
              <a:solidFill>
                <a:schemeClr val="lt1"/>
              </a:solidFill>
              <a:latin typeface="Lato"/>
              <a:ea typeface="Lato"/>
              <a:cs typeface="Lato"/>
              <a:sym typeface="Lato"/>
            </a:endParaRPr>
          </a:p>
        </p:txBody>
      </p:sp>
      <p:pic>
        <p:nvPicPr>
          <p:cNvPr id="114" name="Google Shape;114;p15"/>
          <p:cNvPicPr preferRelativeResize="0"/>
          <p:nvPr/>
        </p:nvPicPr>
        <p:blipFill>
          <a:blip r:embed="rId12">
            <a:alphaModFix/>
          </a:blip>
          <a:stretch>
            <a:fillRect/>
          </a:stretch>
        </p:blipFill>
        <p:spPr>
          <a:xfrm>
            <a:off x="5541001" y="3372237"/>
            <a:ext cx="3198301" cy="1197026"/>
          </a:xfrm>
          <a:prstGeom prst="rect">
            <a:avLst/>
          </a:prstGeom>
          <a:noFill/>
          <a:ln>
            <a:noFill/>
          </a:ln>
        </p:spPr>
      </p:pic>
      <p:sp>
        <p:nvSpPr>
          <p:cNvPr id="115" name="Google Shape;115;p15"/>
          <p:cNvSpPr txBox="1"/>
          <p:nvPr/>
        </p:nvSpPr>
        <p:spPr>
          <a:xfrm>
            <a:off x="5541000" y="4640225"/>
            <a:ext cx="32538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900">
                <a:solidFill>
                  <a:schemeClr val="lt1"/>
                </a:solidFill>
                <a:latin typeface="Lato"/>
                <a:ea typeface="Lato"/>
                <a:cs typeface="Lato"/>
                <a:sym typeface="Lato"/>
              </a:rPr>
              <a:t>Source: eMarketer</a:t>
            </a:r>
            <a:endParaRPr sz="900">
              <a:solidFill>
                <a:schemeClr val="lt1"/>
              </a:solidFill>
              <a:latin typeface="Lato"/>
              <a:ea typeface="Lato"/>
              <a:cs typeface="Lato"/>
              <a:sym typeface="Lato"/>
            </a:endParaRPr>
          </a:p>
        </p:txBody>
      </p:sp>
      <p:sp>
        <p:nvSpPr>
          <p:cNvPr id="116" name="Google Shape;116;p15"/>
          <p:cNvSpPr/>
          <p:nvPr/>
        </p:nvSpPr>
        <p:spPr>
          <a:xfrm>
            <a:off x="228600" y="3165225"/>
            <a:ext cx="2596500" cy="1617300"/>
          </a:xfrm>
          <a:prstGeom prst="roundRect">
            <a:avLst>
              <a:gd fmla="val 5364" name="adj"/>
            </a:avLst>
          </a:prstGeom>
          <a:solidFill>
            <a:schemeClr val="lt1"/>
          </a:solidFill>
          <a:ln>
            <a:noFill/>
          </a:ln>
          <a:effectLst>
            <a:outerShdw blurRad="14288" rotWithShape="0" algn="bl" dir="3060000" dist="2857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txBox="1"/>
          <p:nvPr/>
        </p:nvSpPr>
        <p:spPr>
          <a:xfrm>
            <a:off x="1254522" y="3258075"/>
            <a:ext cx="14622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Lato"/>
                <a:ea typeface="Lato"/>
                <a:cs typeface="Lato"/>
                <a:sym typeface="Lato"/>
              </a:rPr>
              <a:t>The content we create for live streaming is essentially very different from what you get in store. Content first then the shopping behavior follows if it is something very relevant and unique. -</a:t>
            </a:r>
            <a:r>
              <a:rPr b="1" lang="en" sz="900">
                <a:solidFill>
                  <a:srgbClr val="283F91"/>
                </a:solidFill>
                <a:latin typeface="Lato"/>
                <a:ea typeface="Lato"/>
                <a:cs typeface="Lato"/>
                <a:sym typeface="Lato"/>
              </a:rPr>
              <a:t> </a:t>
            </a:r>
            <a:r>
              <a:rPr b="1" lang="en" sz="900" u="sng">
                <a:solidFill>
                  <a:srgbClr val="283F91"/>
                </a:solidFill>
                <a:latin typeface="Lato"/>
                <a:ea typeface="Lato"/>
                <a:cs typeface="Lato"/>
                <a:sym typeface="Lato"/>
                <a:hlinkClick r:id="rId13">
                  <a:extLst>
                    <a:ext uri="{A12FA001-AC4F-418D-AE19-62706E023703}">
                      <ahyp:hlinkClr val="tx"/>
                    </a:ext>
                  </a:extLst>
                </a:hlinkClick>
              </a:rPr>
              <a:t>Jie Cheng, Mondelez</a:t>
            </a:r>
            <a:endParaRPr b="1" sz="900">
              <a:solidFill>
                <a:srgbClr val="283F91"/>
              </a:solidFill>
              <a:latin typeface="Lato"/>
              <a:ea typeface="Lato"/>
              <a:cs typeface="Lato"/>
              <a:sym typeface="Lato"/>
            </a:endParaRPr>
          </a:p>
        </p:txBody>
      </p:sp>
      <p:pic>
        <p:nvPicPr>
          <p:cNvPr id="118" name="Google Shape;118;p15"/>
          <p:cNvPicPr preferRelativeResize="0"/>
          <p:nvPr/>
        </p:nvPicPr>
        <p:blipFill rotWithShape="1">
          <a:blip r:embed="rId14">
            <a:alphaModFix/>
          </a:blip>
          <a:srcRect b="0" l="20070" r="0" t="0"/>
          <a:stretch/>
        </p:blipFill>
        <p:spPr>
          <a:xfrm>
            <a:off x="228600" y="3782513"/>
            <a:ext cx="875320" cy="29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3F91"/>
        </a:solidFill>
      </p:bgPr>
    </p:bg>
    <p:spTree>
      <p:nvGrpSpPr>
        <p:cNvPr id="122" name="Shape 122"/>
        <p:cNvGrpSpPr/>
        <p:nvPr/>
      </p:nvGrpSpPr>
      <p:grpSpPr>
        <a:xfrm>
          <a:off x="0" y="0"/>
          <a:ext cx="0" cy="0"/>
          <a:chOff x="0" y="0"/>
          <a:chExt cx="0" cy="0"/>
        </a:xfrm>
      </p:grpSpPr>
      <p:sp>
        <p:nvSpPr>
          <p:cNvPr id="123" name="Google Shape;123;p16"/>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lt1"/>
                </a:solidFill>
                <a:latin typeface="Lato"/>
                <a:ea typeface="Lato"/>
                <a:cs typeface="Lato"/>
                <a:sym typeface="Lato"/>
              </a:rPr>
              <a:t>MikMak  </a:t>
            </a:r>
            <a:r>
              <a:rPr b="1" lang="en" sz="600">
                <a:solidFill>
                  <a:schemeClr val="lt1"/>
                </a:solidFill>
                <a:latin typeface="Lato"/>
                <a:ea typeface="Lato"/>
                <a:cs typeface="Lato"/>
                <a:sym typeface="Lato"/>
              </a:rPr>
              <a:t>•</a:t>
            </a:r>
            <a:r>
              <a:rPr b="1" lang="en" sz="700">
                <a:solidFill>
                  <a:schemeClr val="lt1"/>
                </a:solidFill>
                <a:latin typeface="Lato"/>
                <a:ea typeface="Lato"/>
                <a:cs typeface="Lato"/>
                <a:sym typeface="Lato"/>
              </a:rPr>
              <a:t>  State of Social Commerce Report: 2023</a:t>
            </a:r>
            <a:endParaRPr b="1" sz="700">
              <a:solidFill>
                <a:schemeClr val="lt1"/>
              </a:solidFill>
              <a:latin typeface="Lato"/>
              <a:ea typeface="Lato"/>
              <a:cs typeface="Lato"/>
              <a:sym typeface="Lato"/>
            </a:endParaRPr>
          </a:p>
        </p:txBody>
      </p:sp>
      <p:sp>
        <p:nvSpPr>
          <p:cNvPr id="124" name="Google Shape;124;p16"/>
          <p:cNvSpPr txBox="1"/>
          <p:nvPr/>
        </p:nvSpPr>
        <p:spPr>
          <a:xfrm>
            <a:off x="228600" y="1248025"/>
            <a:ext cx="39603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Facebook and Instagram continue to generate the biggest share of social commerce purchase intent clicks (PIC) in 2022 with 55 percent and 32 percent, respectively. Purchase intent clicks represent shopping traffic, defined as the number of times shoppers have clicked through to at least one retailer from a social platform.</a:t>
            </a:r>
            <a:endParaRPr sz="900">
              <a:solidFill>
                <a:schemeClr val="lt1"/>
              </a:solidFill>
              <a:latin typeface="Lato"/>
              <a:ea typeface="Lato"/>
              <a:cs typeface="Lato"/>
              <a:sym typeface="Lato"/>
            </a:endParaRPr>
          </a:p>
        </p:txBody>
      </p:sp>
      <p:sp>
        <p:nvSpPr>
          <p:cNvPr id="125" name="Google Shape;125;p16"/>
          <p:cNvSpPr txBox="1"/>
          <p:nvPr/>
        </p:nvSpPr>
        <p:spPr>
          <a:xfrm>
            <a:off x="228600" y="639575"/>
            <a:ext cx="39603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What social platforms are seeing the highest purchase intent?</a:t>
            </a:r>
            <a:endParaRPr b="1">
              <a:solidFill>
                <a:schemeClr val="lt1"/>
              </a:solidFill>
              <a:latin typeface="Raleway"/>
              <a:ea typeface="Raleway"/>
              <a:cs typeface="Raleway"/>
              <a:sym typeface="Raleway"/>
            </a:endParaRPr>
          </a:p>
        </p:txBody>
      </p:sp>
      <p:sp>
        <p:nvSpPr>
          <p:cNvPr id="126" name="Google Shape;126;p16"/>
          <p:cNvSpPr/>
          <p:nvPr/>
        </p:nvSpPr>
        <p:spPr>
          <a:xfrm>
            <a:off x="4572000" y="0"/>
            <a:ext cx="4572000" cy="5143500"/>
          </a:xfrm>
          <a:prstGeom prst="rect">
            <a:avLst/>
          </a:prstGeom>
          <a:solidFill>
            <a:srgbClr val="EDF3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4893650" y="1186613"/>
            <a:ext cx="38802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When it comes to traffic share, TikTok is quickly gaining ground. In 2021, TikTok sat in seventh </a:t>
            </a:r>
            <a:r>
              <a:rPr lang="en" sz="900">
                <a:solidFill>
                  <a:schemeClr val="dk1"/>
                </a:solidFill>
                <a:latin typeface="Lato"/>
                <a:ea typeface="Lato"/>
                <a:cs typeface="Lato"/>
                <a:sym typeface="Lato"/>
              </a:rPr>
              <a:t>place</a:t>
            </a:r>
            <a:r>
              <a:rPr lang="en" sz="900">
                <a:solidFill>
                  <a:schemeClr val="dk1"/>
                </a:solidFill>
                <a:latin typeface="Lato"/>
                <a:ea typeface="Lato"/>
                <a:cs typeface="Lato"/>
                <a:sym typeface="Lato"/>
              </a:rPr>
              <a:t> for social commerce traffic share. In 2022, it leapt up to the third position, securing nearly all of its share of traffic in a single year. Facebook also increased its social commerce traffic share in 2022, growing 7.81 percent year over year.</a:t>
            </a:r>
            <a:endParaRPr sz="900">
              <a:solidFill>
                <a:schemeClr val="dk1"/>
              </a:solidFill>
              <a:latin typeface="Lato"/>
              <a:ea typeface="Lato"/>
              <a:cs typeface="Lato"/>
              <a:sym typeface="Lato"/>
            </a:endParaRPr>
          </a:p>
        </p:txBody>
      </p:sp>
      <p:pic>
        <p:nvPicPr>
          <p:cNvPr id="128" name="Google Shape;128;p16"/>
          <p:cNvPicPr preferRelativeResize="0"/>
          <p:nvPr/>
        </p:nvPicPr>
        <p:blipFill rotWithShape="1">
          <a:blip r:embed="rId3">
            <a:alphaModFix/>
          </a:blip>
          <a:srcRect b="31307" l="31077" r="0" t="30179"/>
          <a:stretch/>
        </p:blipFill>
        <p:spPr>
          <a:xfrm>
            <a:off x="319300" y="2571750"/>
            <a:ext cx="3921802" cy="2191548"/>
          </a:xfrm>
          <a:prstGeom prst="rect">
            <a:avLst/>
          </a:prstGeom>
          <a:noFill/>
          <a:ln>
            <a:noFill/>
          </a:ln>
        </p:spPr>
      </p:pic>
      <p:sp>
        <p:nvSpPr>
          <p:cNvPr id="129" name="Google Shape;129;p16"/>
          <p:cNvSpPr txBox="1"/>
          <p:nvPr/>
        </p:nvSpPr>
        <p:spPr>
          <a:xfrm>
            <a:off x="228700" y="2202325"/>
            <a:ext cx="39603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chemeClr val="lt1"/>
                </a:solidFill>
                <a:latin typeface="Lato"/>
                <a:ea typeface="Lato"/>
                <a:cs typeface="Lato"/>
                <a:sym typeface="Lato"/>
              </a:rPr>
              <a:t>Share of Purchase Intent by Social Platform</a:t>
            </a:r>
            <a:endParaRPr sz="900">
              <a:solidFill>
                <a:schemeClr val="lt1"/>
              </a:solidFill>
              <a:latin typeface="Lato"/>
              <a:ea typeface="Lato"/>
              <a:cs typeface="Lato"/>
              <a:sym typeface="Lato"/>
            </a:endParaRPr>
          </a:p>
        </p:txBody>
      </p:sp>
      <p:grpSp>
        <p:nvGrpSpPr>
          <p:cNvPr id="130" name="Google Shape;130;p16"/>
          <p:cNvGrpSpPr/>
          <p:nvPr/>
        </p:nvGrpSpPr>
        <p:grpSpPr>
          <a:xfrm>
            <a:off x="4963750" y="2175638"/>
            <a:ext cx="3810000" cy="2459100"/>
            <a:chOff x="4963750" y="1917525"/>
            <a:chExt cx="3810000" cy="2459100"/>
          </a:xfrm>
        </p:grpSpPr>
        <p:sp>
          <p:nvSpPr>
            <p:cNvPr id="131" name="Google Shape;131;p16"/>
            <p:cNvSpPr/>
            <p:nvPr/>
          </p:nvSpPr>
          <p:spPr>
            <a:xfrm>
              <a:off x="4963750" y="1917525"/>
              <a:ext cx="3810000" cy="24591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2" name="Google Shape;132;p16"/>
            <p:cNvPicPr preferRelativeResize="0"/>
            <p:nvPr/>
          </p:nvPicPr>
          <p:blipFill rotWithShape="1">
            <a:blip r:embed="rId4">
              <a:alphaModFix/>
            </a:blip>
            <a:srcRect b="0" l="0" r="0" t="0"/>
            <a:stretch/>
          </p:blipFill>
          <p:spPr>
            <a:xfrm>
              <a:off x="5080350" y="2500425"/>
              <a:ext cx="3552426" cy="1635426"/>
            </a:xfrm>
            <a:prstGeom prst="rect">
              <a:avLst/>
            </a:prstGeom>
            <a:noFill/>
            <a:ln>
              <a:noFill/>
            </a:ln>
          </p:spPr>
        </p:pic>
        <p:sp>
          <p:nvSpPr>
            <p:cNvPr id="133" name="Google Shape;133;p16"/>
            <p:cNvSpPr txBox="1"/>
            <p:nvPr/>
          </p:nvSpPr>
          <p:spPr>
            <a:xfrm>
              <a:off x="5080350" y="2037725"/>
              <a:ext cx="35094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900">
                  <a:solidFill>
                    <a:schemeClr val="dk1"/>
                  </a:solidFill>
                  <a:latin typeface="Lato"/>
                  <a:ea typeface="Lato"/>
                  <a:cs typeface="Lato"/>
                  <a:sym typeface="Lato"/>
                </a:rPr>
                <a:t>Change in Share of Purchase Intent by Social Platform, 2022</a:t>
              </a:r>
              <a:endParaRPr sz="900">
                <a:solidFill>
                  <a:schemeClr val="dk1"/>
                </a:solidFill>
                <a:latin typeface="Lato"/>
                <a:ea typeface="Lato"/>
                <a:cs typeface="Lato"/>
                <a:sym typeface="Lato"/>
              </a:endParaRPr>
            </a:p>
          </p:txBody>
        </p:sp>
      </p:grpSp>
      <p:sp>
        <p:nvSpPr>
          <p:cNvPr id="134" name="Google Shape;134;p16"/>
          <p:cNvSpPr txBox="1"/>
          <p:nvPr/>
        </p:nvSpPr>
        <p:spPr>
          <a:xfrm>
            <a:off x="4893650" y="508763"/>
            <a:ext cx="3880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dk1"/>
                </a:solidFill>
                <a:latin typeface="Raleway"/>
                <a:ea typeface="Raleway"/>
                <a:cs typeface="Raleway"/>
                <a:sym typeface="Raleway"/>
              </a:rPr>
              <a:t>TikTok continues to emerge as a major player in social commerce</a:t>
            </a:r>
            <a:endParaRPr b="1">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138" name="Shape 138"/>
        <p:cNvGrpSpPr/>
        <p:nvPr/>
      </p:nvGrpSpPr>
      <p:grpSpPr>
        <a:xfrm>
          <a:off x="0" y="0"/>
          <a:ext cx="0" cy="0"/>
          <a:chOff x="0" y="0"/>
          <a:chExt cx="0" cy="0"/>
        </a:xfrm>
      </p:grpSpPr>
      <p:sp>
        <p:nvSpPr>
          <p:cNvPr id="139" name="Google Shape;139;p17"/>
          <p:cNvSpPr txBox="1"/>
          <p:nvPr/>
        </p:nvSpPr>
        <p:spPr>
          <a:xfrm>
            <a:off x="228600" y="1039775"/>
            <a:ext cx="3642000" cy="1154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When it comes to Purchase Intent Clicks (PICs) or shopping traffic across all social platforms, the same categories led the way in 2022 as in 2021. Grocery, beauty, and personal care ranked in the top three spots. However, grocery PICs shot up significantly in 2022, jumping by 61 percent over 2021. Beauty fell by 23 percent, and personal care increased by 34 percent. This could indicate shoppers are scaling back and opting for more essentials as financial stress increases.</a:t>
            </a:r>
            <a:endParaRPr sz="900">
              <a:solidFill>
                <a:schemeClr val="dk1"/>
              </a:solidFill>
              <a:latin typeface="Lato"/>
              <a:ea typeface="Lato"/>
              <a:cs typeface="Lato"/>
              <a:sym typeface="Lato"/>
            </a:endParaRPr>
          </a:p>
        </p:txBody>
      </p:sp>
      <p:sp>
        <p:nvSpPr>
          <p:cNvPr id="140" name="Google Shape;140;p17"/>
          <p:cNvSpPr txBox="1"/>
          <p:nvPr/>
        </p:nvSpPr>
        <p:spPr>
          <a:xfrm>
            <a:off x="228600" y="639575"/>
            <a:ext cx="3960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dk1"/>
                </a:solidFill>
                <a:latin typeface="Raleway"/>
                <a:ea typeface="Raleway"/>
                <a:cs typeface="Raleway"/>
                <a:sym typeface="Raleway"/>
              </a:rPr>
              <a:t>The grocery category attracts more clicks</a:t>
            </a:r>
            <a:endParaRPr b="1">
              <a:solidFill>
                <a:schemeClr val="dk1"/>
              </a:solidFill>
              <a:latin typeface="Raleway"/>
              <a:ea typeface="Raleway"/>
              <a:cs typeface="Raleway"/>
              <a:sym typeface="Raleway"/>
            </a:endParaRPr>
          </a:p>
        </p:txBody>
      </p:sp>
      <p:sp>
        <p:nvSpPr>
          <p:cNvPr id="141" name="Google Shape;141;p17"/>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latin typeface="Lato"/>
                <a:ea typeface="Lato"/>
                <a:cs typeface="Lato"/>
                <a:sym typeface="Lato"/>
              </a:rPr>
              <a:t>MikMak  </a:t>
            </a:r>
            <a:r>
              <a:rPr b="1" lang="en" sz="600">
                <a:solidFill>
                  <a:schemeClr val="dk1"/>
                </a:solidFill>
                <a:latin typeface="Lato"/>
                <a:ea typeface="Lato"/>
                <a:cs typeface="Lato"/>
                <a:sym typeface="Lato"/>
              </a:rPr>
              <a:t>•</a:t>
            </a:r>
            <a:r>
              <a:rPr b="1" lang="en" sz="700">
                <a:solidFill>
                  <a:schemeClr val="dk1"/>
                </a:solidFill>
                <a:latin typeface="Lato"/>
                <a:ea typeface="Lato"/>
                <a:cs typeface="Lato"/>
                <a:sym typeface="Lato"/>
              </a:rPr>
              <a:t>  State of Social Commerce Report: 2023</a:t>
            </a:r>
            <a:endParaRPr b="1" sz="700">
              <a:solidFill>
                <a:schemeClr val="dk1"/>
              </a:solidFill>
              <a:latin typeface="Lato"/>
              <a:ea typeface="Lato"/>
              <a:cs typeface="Lato"/>
              <a:sym typeface="Lato"/>
            </a:endParaRPr>
          </a:p>
        </p:txBody>
      </p:sp>
      <p:sp>
        <p:nvSpPr>
          <p:cNvPr id="142" name="Google Shape;142;p17"/>
          <p:cNvSpPr/>
          <p:nvPr/>
        </p:nvSpPr>
        <p:spPr>
          <a:xfrm>
            <a:off x="4421700" y="0"/>
            <a:ext cx="4722600" cy="5143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 name="Google Shape;143;p17"/>
          <p:cNvPicPr preferRelativeResize="0"/>
          <p:nvPr/>
        </p:nvPicPr>
        <p:blipFill rotWithShape="1">
          <a:blip r:embed="rId3">
            <a:alphaModFix/>
          </a:blip>
          <a:srcRect b="0" l="0" r="0" t="41833"/>
          <a:stretch/>
        </p:blipFill>
        <p:spPr>
          <a:xfrm>
            <a:off x="0" y="2571600"/>
            <a:ext cx="4421602" cy="2571898"/>
          </a:xfrm>
          <a:prstGeom prst="rect">
            <a:avLst/>
          </a:prstGeom>
          <a:noFill/>
          <a:ln>
            <a:noFill/>
          </a:ln>
        </p:spPr>
      </p:pic>
      <p:sp>
        <p:nvSpPr>
          <p:cNvPr id="144" name="Google Shape;144;p17"/>
          <p:cNvSpPr/>
          <p:nvPr/>
        </p:nvSpPr>
        <p:spPr>
          <a:xfrm>
            <a:off x="0" y="2571750"/>
            <a:ext cx="4421700" cy="2571900"/>
          </a:xfrm>
          <a:prstGeom prst="rect">
            <a:avLst/>
          </a:prstGeom>
          <a:solidFill>
            <a:srgbClr val="283F91">
              <a:alpha val="61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7"/>
          <p:cNvPicPr preferRelativeResize="0"/>
          <p:nvPr/>
        </p:nvPicPr>
        <p:blipFill rotWithShape="1">
          <a:blip r:embed="rId4">
            <a:alphaModFix/>
          </a:blip>
          <a:srcRect b="0" l="26354" r="30147" t="0"/>
          <a:stretch/>
        </p:blipFill>
        <p:spPr>
          <a:xfrm rot="5400000">
            <a:off x="2688200" y="2623974"/>
            <a:ext cx="1478349" cy="1778750"/>
          </a:xfrm>
          <a:prstGeom prst="rect">
            <a:avLst/>
          </a:prstGeom>
          <a:noFill/>
          <a:ln>
            <a:noFill/>
          </a:ln>
        </p:spPr>
      </p:pic>
      <p:grpSp>
        <p:nvGrpSpPr>
          <p:cNvPr id="146" name="Google Shape;146;p17"/>
          <p:cNvGrpSpPr/>
          <p:nvPr/>
        </p:nvGrpSpPr>
        <p:grpSpPr>
          <a:xfrm>
            <a:off x="333175" y="2966775"/>
            <a:ext cx="3537300" cy="1789700"/>
            <a:chOff x="333175" y="2744650"/>
            <a:chExt cx="3537300" cy="1789700"/>
          </a:xfrm>
        </p:grpSpPr>
        <p:sp>
          <p:nvSpPr>
            <p:cNvPr id="147" name="Google Shape;147;p17"/>
            <p:cNvSpPr/>
            <p:nvPr/>
          </p:nvSpPr>
          <p:spPr>
            <a:xfrm>
              <a:off x="333175" y="2893050"/>
              <a:ext cx="3537300" cy="1641300"/>
            </a:xfrm>
            <a:prstGeom prst="roundRect">
              <a:avLst>
                <a:gd fmla="val 4461" name="adj"/>
              </a:avLst>
            </a:prstGeom>
            <a:solidFill>
              <a:srgbClr val="EDF3F7"/>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txBox="1"/>
            <p:nvPr/>
          </p:nvSpPr>
          <p:spPr>
            <a:xfrm>
              <a:off x="462600" y="3150750"/>
              <a:ext cx="31740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800"/>
                </a:spcBef>
                <a:spcAft>
                  <a:spcPts val="400"/>
                </a:spcAft>
                <a:buNone/>
              </a:pPr>
              <a:r>
                <a:rPr b="1" lang="en" sz="900">
                  <a:solidFill>
                    <a:srgbClr val="283F91"/>
                  </a:solidFill>
                  <a:latin typeface="Lato"/>
                  <a:ea typeface="Lato"/>
                  <a:cs typeface="Lato"/>
                  <a:sym typeface="Lato"/>
                </a:rPr>
                <a:t>1. GROCERY</a:t>
              </a:r>
              <a:br>
                <a:rPr b="1" lang="en" sz="900">
                  <a:solidFill>
                    <a:srgbClr val="283F91"/>
                  </a:solidFill>
                  <a:latin typeface="Lato"/>
                  <a:ea typeface="Lato"/>
                  <a:cs typeface="Lato"/>
                  <a:sym typeface="Lato"/>
                </a:rPr>
              </a:br>
              <a:r>
                <a:rPr b="1" lang="en" sz="900">
                  <a:solidFill>
                    <a:srgbClr val="283F91"/>
                  </a:solidFill>
                  <a:latin typeface="Lato"/>
                  <a:ea typeface="Lato"/>
                  <a:cs typeface="Lato"/>
                  <a:sym typeface="Lato"/>
                </a:rPr>
                <a:t>2. BEAUTY</a:t>
              </a:r>
              <a:br>
                <a:rPr b="1" lang="en" sz="900">
                  <a:solidFill>
                    <a:srgbClr val="283F91"/>
                  </a:solidFill>
                  <a:latin typeface="Lato"/>
                  <a:ea typeface="Lato"/>
                  <a:cs typeface="Lato"/>
                  <a:sym typeface="Lato"/>
                </a:rPr>
              </a:br>
              <a:r>
                <a:rPr b="1" lang="en" sz="900">
                  <a:solidFill>
                    <a:srgbClr val="283F91"/>
                  </a:solidFill>
                  <a:latin typeface="Lato"/>
                  <a:ea typeface="Lato"/>
                  <a:cs typeface="Lato"/>
                  <a:sym typeface="Lato"/>
                </a:rPr>
                <a:t>3. HAIR AND PERSONAL CARE</a:t>
              </a:r>
              <a:br>
                <a:rPr b="1" lang="en" sz="900">
                  <a:solidFill>
                    <a:srgbClr val="283F91"/>
                  </a:solidFill>
                  <a:latin typeface="Lato"/>
                  <a:ea typeface="Lato"/>
                  <a:cs typeface="Lato"/>
                  <a:sym typeface="Lato"/>
                </a:rPr>
              </a:br>
              <a:r>
                <a:rPr b="1" lang="en" sz="900">
                  <a:solidFill>
                    <a:srgbClr val="283F91"/>
                  </a:solidFill>
                  <a:latin typeface="Lato"/>
                  <a:ea typeface="Lato"/>
                  <a:cs typeface="Lato"/>
                  <a:sym typeface="Lato"/>
                </a:rPr>
                <a:t>4. ALCOHOL</a:t>
              </a:r>
              <a:br>
                <a:rPr b="1" lang="en" sz="900">
                  <a:solidFill>
                    <a:srgbClr val="283F91"/>
                  </a:solidFill>
                  <a:latin typeface="Lato"/>
                  <a:ea typeface="Lato"/>
                  <a:cs typeface="Lato"/>
                  <a:sym typeface="Lato"/>
                </a:rPr>
              </a:br>
              <a:r>
                <a:rPr b="1" lang="en" sz="900">
                  <a:solidFill>
                    <a:srgbClr val="283F91"/>
                  </a:solidFill>
                  <a:latin typeface="Lato"/>
                  <a:ea typeface="Lato"/>
                  <a:cs typeface="Lato"/>
                  <a:sym typeface="Lato"/>
                </a:rPr>
                <a:t>5. TOYS</a:t>
              </a:r>
              <a:endParaRPr b="1" sz="900">
                <a:solidFill>
                  <a:srgbClr val="283F91"/>
                </a:solidFill>
                <a:latin typeface="Lato"/>
                <a:ea typeface="Lato"/>
                <a:cs typeface="Lato"/>
                <a:sym typeface="Lato"/>
              </a:endParaRPr>
            </a:p>
          </p:txBody>
        </p:sp>
        <p:sp>
          <p:nvSpPr>
            <p:cNvPr id="149" name="Google Shape;149;p17"/>
            <p:cNvSpPr txBox="1"/>
            <p:nvPr/>
          </p:nvSpPr>
          <p:spPr>
            <a:xfrm>
              <a:off x="462600" y="4027950"/>
              <a:ext cx="31740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800"/>
                </a:spcBef>
                <a:spcAft>
                  <a:spcPts val="400"/>
                </a:spcAft>
                <a:buNone/>
              </a:pPr>
              <a:r>
                <a:rPr i="1" lang="en" sz="800">
                  <a:solidFill>
                    <a:srgbClr val="283F91"/>
                  </a:solidFill>
                  <a:latin typeface="Lato"/>
                  <a:ea typeface="Lato"/>
                  <a:cs typeface="Lato"/>
                  <a:sym typeface="Lato"/>
                </a:rPr>
                <a:t>*Traffic = Purchase Intent Clicks, or the number of times shoppers have clicked through to at least one retailer from a social platform.</a:t>
              </a:r>
              <a:endParaRPr i="1" sz="800">
                <a:solidFill>
                  <a:srgbClr val="283F91"/>
                </a:solidFill>
                <a:latin typeface="Lato"/>
                <a:ea typeface="Lato"/>
                <a:cs typeface="Lato"/>
                <a:sym typeface="Lato"/>
              </a:endParaRPr>
            </a:p>
          </p:txBody>
        </p:sp>
        <p:sp>
          <p:nvSpPr>
            <p:cNvPr id="150" name="Google Shape;150;p17"/>
            <p:cNvSpPr/>
            <p:nvPr/>
          </p:nvSpPr>
          <p:spPr>
            <a:xfrm>
              <a:off x="514825" y="2744650"/>
              <a:ext cx="3174000" cy="323100"/>
            </a:xfrm>
            <a:prstGeom prst="roundRect">
              <a:avLst>
                <a:gd fmla="val 50000" name="adj"/>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txBox="1"/>
            <p:nvPr/>
          </p:nvSpPr>
          <p:spPr>
            <a:xfrm>
              <a:off x="613550" y="2744650"/>
              <a:ext cx="29775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sz="900">
                  <a:solidFill>
                    <a:schemeClr val="lt1"/>
                  </a:solidFill>
                  <a:latin typeface="Lato"/>
                  <a:ea typeface="Lato"/>
                  <a:cs typeface="Lato"/>
                  <a:sym typeface="Lato"/>
                </a:rPr>
                <a:t>Categories with most Social Commerce Traffic*</a:t>
              </a:r>
              <a:endParaRPr b="1" sz="900">
                <a:solidFill>
                  <a:schemeClr val="lt1"/>
                </a:solidFill>
                <a:latin typeface="Lato"/>
                <a:ea typeface="Lato"/>
                <a:cs typeface="Lato"/>
                <a:sym typeface="Lato"/>
              </a:endParaRPr>
            </a:p>
          </p:txBody>
        </p:sp>
      </p:grpSp>
      <p:grpSp>
        <p:nvGrpSpPr>
          <p:cNvPr id="152" name="Google Shape;152;p17"/>
          <p:cNvGrpSpPr/>
          <p:nvPr/>
        </p:nvGrpSpPr>
        <p:grpSpPr>
          <a:xfrm>
            <a:off x="4753700" y="3567350"/>
            <a:ext cx="2233370" cy="1111175"/>
            <a:chOff x="4698099" y="3081525"/>
            <a:chExt cx="2263474" cy="1111175"/>
          </a:xfrm>
        </p:grpSpPr>
        <p:sp>
          <p:nvSpPr>
            <p:cNvPr id="153" name="Google Shape;153;p17"/>
            <p:cNvSpPr/>
            <p:nvPr/>
          </p:nvSpPr>
          <p:spPr>
            <a:xfrm>
              <a:off x="4698099" y="3251300"/>
              <a:ext cx="2228400" cy="941400"/>
            </a:xfrm>
            <a:prstGeom prst="roundRect">
              <a:avLst>
                <a:gd fmla="val 5364" name="adj"/>
              </a:avLst>
            </a:prstGeom>
            <a:solidFill>
              <a:schemeClr val="lt1"/>
            </a:solidFill>
            <a:ln>
              <a:noFill/>
            </a:ln>
            <a:effectLst>
              <a:outerShdw blurRad="14288" rotWithShape="0" algn="bl" dir="3060000" dist="28575">
                <a:srgbClr val="000000">
                  <a:alpha val="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txBox="1"/>
            <p:nvPr/>
          </p:nvSpPr>
          <p:spPr>
            <a:xfrm>
              <a:off x="4799473" y="3500150"/>
              <a:ext cx="21621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800">
                  <a:solidFill>
                    <a:schemeClr val="dk1"/>
                  </a:solidFill>
                  <a:latin typeface="Lato"/>
                  <a:ea typeface="Lato"/>
                  <a:cs typeface="Lato"/>
                  <a:sym typeface="Lato"/>
                </a:rPr>
                <a:t>The number of times a shopper has clicked through to at least one retailer during a single session.</a:t>
              </a:r>
              <a:endParaRPr sz="800">
                <a:solidFill>
                  <a:schemeClr val="dk1"/>
                </a:solidFill>
                <a:latin typeface="Lato"/>
                <a:ea typeface="Lato"/>
                <a:cs typeface="Lato"/>
                <a:sym typeface="Lato"/>
              </a:endParaRPr>
            </a:p>
          </p:txBody>
        </p:sp>
        <p:sp>
          <p:nvSpPr>
            <p:cNvPr id="155" name="Google Shape;155;p17"/>
            <p:cNvSpPr/>
            <p:nvPr/>
          </p:nvSpPr>
          <p:spPr>
            <a:xfrm>
              <a:off x="4799474" y="3081525"/>
              <a:ext cx="1817100" cy="3327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4898450" y="3093975"/>
              <a:ext cx="1602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a:t>
              </a:r>
              <a:r>
                <a:rPr b="1" lang="en" sz="800">
                  <a:solidFill>
                    <a:schemeClr val="lt1"/>
                  </a:solidFill>
                  <a:latin typeface="Lato"/>
                  <a:ea typeface="Lato"/>
                  <a:cs typeface="Lato"/>
                  <a:sym typeface="Lato"/>
                </a:rPr>
                <a:t>Purchase Intent Clicks</a:t>
              </a:r>
              <a:endParaRPr b="1" sz="800">
                <a:solidFill>
                  <a:schemeClr val="lt1"/>
                </a:solidFill>
                <a:latin typeface="Lato"/>
                <a:ea typeface="Lato"/>
                <a:cs typeface="Lato"/>
                <a:sym typeface="Lato"/>
              </a:endParaRPr>
            </a:p>
          </p:txBody>
        </p:sp>
      </p:grpSp>
      <p:graphicFrame>
        <p:nvGraphicFramePr>
          <p:cNvPr id="157" name="Google Shape;157;p17"/>
          <p:cNvGraphicFramePr/>
          <p:nvPr/>
        </p:nvGraphicFramePr>
        <p:xfrm>
          <a:off x="7089000" y="880235"/>
          <a:ext cx="3000000" cy="3000000"/>
        </p:xfrm>
        <a:graphic>
          <a:graphicData uri="http://schemas.openxmlformats.org/drawingml/2006/table">
            <a:tbl>
              <a:tblPr>
                <a:noFill/>
                <a:tableStyleId>{6C9AAB71-E443-4570-8BAF-0FF5B0A41D53}</a:tableStyleId>
              </a:tblPr>
              <a:tblGrid>
                <a:gridCol w="804675"/>
                <a:gridCol w="974075"/>
              </a:tblGrid>
              <a:tr h="845750">
                <a:tc>
                  <a:txBody>
                    <a:bodyPr/>
                    <a:lstStyle/>
                    <a:p>
                      <a:pPr indent="0" lvl="0" marL="0" rtl="0" algn="ctr">
                        <a:spcBef>
                          <a:spcPts val="0"/>
                        </a:spcBef>
                        <a:spcAft>
                          <a:spcPts val="0"/>
                        </a:spcAft>
                        <a:buNone/>
                      </a:pPr>
                      <a:r>
                        <a:rPr b="1" lang="en" sz="800">
                          <a:solidFill>
                            <a:srgbClr val="283F91"/>
                          </a:solidFill>
                          <a:latin typeface="Lato"/>
                          <a:ea typeface="Lato"/>
                          <a:cs typeface="Lato"/>
                          <a:sym typeface="Lato"/>
                        </a:rPr>
                        <a:t>Retailer</a:t>
                      </a:r>
                      <a:endParaRPr b="1" sz="800">
                        <a:solidFill>
                          <a:srgbClr val="283F9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DF3F7"/>
                    </a:solidFill>
                  </a:tcPr>
                </a:tc>
                <a:tc>
                  <a:txBody>
                    <a:bodyPr/>
                    <a:lstStyle/>
                    <a:p>
                      <a:pPr indent="0" lvl="0" marL="0" rtl="0" algn="l">
                        <a:spcBef>
                          <a:spcPts val="0"/>
                        </a:spcBef>
                        <a:spcAft>
                          <a:spcPts val="0"/>
                        </a:spcAft>
                        <a:buNone/>
                      </a:pPr>
                      <a:r>
                        <a:rPr b="1" lang="en" sz="800">
                          <a:solidFill>
                            <a:srgbClr val="283F91"/>
                          </a:solidFill>
                          <a:latin typeface="Lato"/>
                          <a:ea typeface="Lato"/>
                          <a:cs typeface="Lato"/>
                          <a:sym typeface="Lato"/>
                        </a:rPr>
                        <a:t>Purchase Intent Rate* Leaders (in order)</a:t>
                      </a:r>
                      <a:endParaRPr b="1" sz="800">
                        <a:solidFill>
                          <a:srgbClr val="283F9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DF3F7"/>
                    </a:solidFill>
                  </a:tcPr>
                </a:tc>
              </a:tr>
              <a:tr h="984175">
                <a:tc>
                  <a:txBody>
                    <a:bodyPr/>
                    <a:lstStyle/>
                    <a:p>
                      <a:pPr indent="0" lvl="0" marL="0" rtl="0" algn="ctr">
                        <a:lnSpc>
                          <a:spcPct val="115000"/>
                        </a:lnSpc>
                        <a:spcBef>
                          <a:spcPts val="0"/>
                        </a:spcBef>
                        <a:spcAft>
                          <a:spcPts val="0"/>
                        </a:spcAft>
                        <a:buNone/>
                      </a:pPr>
                      <a:r>
                        <a:rPr b="1" lang="en" sz="800">
                          <a:solidFill>
                            <a:schemeClr val="lt1"/>
                          </a:solidFill>
                          <a:latin typeface="Lato"/>
                          <a:ea typeface="Lato"/>
                          <a:cs typeface="Lato"/>
                          <a:sym typeface="Lato"/>
                        </a:rPr>
                        <a:t>Walmart</a:t>
                      </a:r>
                      <a:endParaRPr b="1"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1. Facebook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2. Instagram</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3. YouTube</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4. TikTok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5. Snapchat</a:t>
                      </a:r>
                      <a:endParaRPr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984175">
                <a:tc>
                  <a:txBody>
                    <a:bodyPr/>
                    <a:lstStyle/>
                    <a:p>
                      <a:pPr indent="0" lvl="0" marL="0" rtl="0" algn="ctr">
                        <a:lnSpc>
                          <a:spcPct val="115000"/>
                        </a:lnSpc>
                        <a:spcBef>
                          <a:spcPts val="0"/>
                        </a:spcBef>
                        <a:spcAft>
                          <a:spcPts val="0"/>
                        </a:spcAft>
                        <a:buNone/>
                      </a:pPr>
                      <a:r>
                        <a:rPr b="1" lang="en" sz="800">
                          <a:solidFill>
                            <a:schemeClr val="lt1"/>
                          </a:solidFill>
                          <a:latin typeface="Lato"/>
                          <a:ea typeface="Lato"/>
                          <a:cs typeface="Lato"/>
                          <a:sym typeface="Lato"/>
                        </a:rPr>
                        <a:t>Amazon</a:t>
                      </a:r>
                      <a:endParaRPr b="1"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1. Facebook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2. Instagram</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3. YouTube</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4. TikTok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5. Snapchat</a:t>
                      </a:r>
                      <a:endParaRPr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984175">
                <a:tc>
                  <a:txBody>
                    <a:bodyPr/>
                    <a:lstStyle/>
                    <a:p>
                      <a:pPr indent="0" lvl="0" marL="0" rtl="0" algn="ctr">
                        <a:lnSpc>
                          <a:spcPct val="115000"/>
                        </a:lnSpc>
                        <a:spcBef>
                          <a:spcPts val="0"/>
                        </a:spcBef>
                        <a:spcAft>
                          <a:spcPts val="0"/>
                        </a:spcAft>
                        <a:buNone/>
                      </a:pPr>
                      <a:r>
                        <a:rPr b="1" lang="en" sz="800">
                          <a:solidFill>
                            <a:schemeClr val="lt1"/>
                          </a:solidFill>
                          <a:latin typeface="Lato"/>
                          <a:ea typeface="Lato"/>
                          <a:cs typeface="Lato"/>
                          <a:sym typeface="Lato"/>
                        </a:rPr>
                        <a:t>Target</a:t>
                      </a:r>
                      <a:endParaRPr b="1"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1. Facebook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2. Instagram</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3. TikTok</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4. YouTube</a:t>
                      </a:r>
                      <a:endParaRPr sz="8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800">
                          <a:solidFill>
                            <a:schemeClr val="lt1"/>
                          </a:solidFill>
                          <a:latin typeface="Lato"/>
                          <a:ea typeface="Lato"/>
                          <a:cs typeface="Lato"/>
                          <a:sym typeface="Lato"/>
                        </a:rPr>
                        <a:t>5. Snapchat</a:t>
                      </a:r>
                      <a:endParaRPr sz="800">
                        <a:solidFill>
                          <a:schemeClr val="lt1"/>
                        </a:solidFill>
                        <a:latin typeface="Lato"/>
                        <a:ea typeface="Lato"/>
                        <a:cs typeface="Lato"/>
                        <a:sym typeface="Lato"/>
                      </a:endParaRPr>
                    </a:p>
                  </a:txBody>
                  <a:tcPr marT="91425" marB="91425" marR="182875" marL="1828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58" name="Google Shape;158;p17"/>
          <p:cNvSpPr txBox="1"/>
          <p:nvPr/>
        </p:nvSpPr>
        <p:spPr>
          <a:xfrm>
            <a:off x="7031525" y="354200"/>
            <a:ext cx="18363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sz="900">
                <a:solidFill>
                  <a:schemeClr val="lt1"/>
                </a:solidFill>
                <a:latin typeface="Lato"/>
                <a:ea typeface="Lato"/>
                <a:cs typeface="Lato"/>
                <a:sym typeface="Lato"/>
              </a:rPr>
              <a:t>Purchase Intent Clicks* Leaders </a:t>
            </a:r>
            <a:br>
              <a:rPr b="1" lang="en" sz="900">
                <a:solidFill>
                  <a:schemeClr val="lt1"/>
                </a:solidFill>
                <a:latin typeface="Lato"/>
                <a:ea typeface="Lato"/>
                <a:cs typeface="Lato"/>
                <a:sym typeface="Lato"/>
              </a:rPr>
            </a:br>
            <a:r>
              <a:rPr b="1" lang="en" sz="900">
                <a:solidFill>
                  <a:schemeClr val="lt1"/>
                </a:solidFill>
                <a:latin typeface="Lato"/>
                <a:ea typeface="Lato"/>
                <a:cs typeface="Lato"/>
                <a:sym typeface="Lato"/>
              </a:rPr>
              <a:t>by Platform</a:t>
            </a:r>
            <a:endParaRPr b="1" sz="900">
              <a:solidFill>
                <a:schemeClr val="lt1"/>
              </a:solidFill>
              <a:latin typeface="Lato"/>
              <a:ea typeface="Lato"/>
              <a:cs typeface="Lato"/>
              <a:sym typeface="Lato"/>
            </a:endParaRPr>
          </a:p>
        </p:txBody>
      </p:sp>
      <p:sp>
        <p:nvSpPr>
          <p:cNvPr id="159" name="Google Shape;159;p17"/>
          <p:cNvSpPr txBox="1"/>
          <p:nvPr/>
        </p:nvSpPr>
        <p:spPr>
          <a:xfrm>
            <a:off x="4694028" y="1309975"/>
            <a:ext cx="2198700" cy="143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Although Facebook and Instagram take the top spot, TikTok appears as the third-most popular social platform for driving shoppers to Target and fourth for Walmart and Amazon. Pinterest only appears on the top 5 list for Drizly and Instacart, likely because of the platform’s ties to recipes and cocktail-making ideas.</a:t>
            </a:r>
            <a:endParaRPr sz="900">
              <a:solidFill>
                <a:schemeClr val="lt1"/>
              </a:solidFill>
              <a:latin typeface="Lato"/>
              <a:ea typeface="Lato"/>
              <a:cs typeface="Lato"/>
              <a:sym typeface="Lato"/>
            </a:endParaRPr>
          </a:p>
        </p:txBody>
      </p:sp>
      <p:sp>
        <p:nvSpPr>
          <p:cNvPr id="160" name="Google Shape;160;p17"/>
          <p:cNvSpPr txBox="1"/>
          <p:nvPr/>
        </p:nvSpPr>
        <p:spPr>
          <a:xfrm>
            <a:off x="4694028" y="414175"/>
            <a:ext cx="21987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TikTok drives shoppers to Target, Walmart, and Amazon</a:t>
            </a:r>
            <a:endParaRPr b="1">
              <a:solidFill>
                <a:schemeClr val="lt1"/>
              </a:solidFill>
              <a:latin typeface="Raleway"/>
              <a:ea typeface="Raleway"/>
              <a:cs typeface="Raleway"/>
              <a:sym typeface="Raleway"/>
            </a:endParaRPr>
          </a:p>
        </p:txBody>
      </p:sp>
      <p:grpSp>
        <p:nvGrpSpPr>
          <p:cNvPr id="161" name="Google Shape;161;p17"/>
          <p:cNvGrpSpPr/>
          <p:nvPr/>
        </p:nvGrpSpPr>
        <p:grpSpPr>
          <a:xfrm>
            <a:off x="4753563" y="2819775"/>
            <a:ext cx="1749300" cy="542700"/>
            <a:chOff x="4753563" y="3111325"/>
            <a:chExt cx="1749300" cy="542700"/>
          </a:xfrm>
        </p:grpSpPr>
        <p:sp>
          <p:nvSpPr>
            <p:cNvPr id="162" name="Google Shape;162;p17"/>
            <p:cNvSpPr/>
            <p:nvPr/>
          </p:nvSpPr>
          <p:spPr>
            <a:xfrm>
              <a:off x="4753563" y="3111325"/>
              <a:ext cx="1749300" cy="5427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17"/>
            <p:cNvGrpSpPr/>
            <p:nvPr/>
          </p:nvGrpSpPr>
          <p:grpSpPr>
            <a:xfrm>
              <a:off x="4837890" y="3182568"/>
              <a:ext cx="400199" cy="400199"/>
              <a:chOff x="4842700" y="3748775"/>
              <a:chExt cx="482400" cy="482400"/>
            </a:xfrm>
          </p:grpSpPr>
          <p:sp>
            <p:nvSpPr>
              <p:cNvPr id="164" name="Google Shape;164;p17"/>
              <p:cNvSpPr/>
              <p:nvPr/>
            </p:nvSpPr>
            <p:spPr>
              <a:xfrm>
                <a:off x="4842700" y="3748775"/>
                <a:ext cx="482400" cy="482400"/>
              </a:xfrm>
              <a:prstGeom prst="ellipse">
                <a:avLst/>
              </a:prstGeom>
              <a:solidFill>
                <a:schemeClr val="lt1"/>
              </a:solidFill>
              <a:ln>
                <a:noFill/>
              </a:ln>
              <a:effectLst>
                <a:outerShdw blurRad="28575"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 name="Google Shape;165;p17"/>
              <p:cNvPicPr preferRelativeResize="0"/>
              <p:nvPr/>
            </p:nvPicPr>
            <p:blipFill>
              <a:blip r:embed="rId5">
                <a:alphaModFix/>
              </a:blip>
              <a:stretch>
                <a:fillRect/>
              </a:stretch>
            </p:blipFill>
            <p:spPr>
              <a:xfrm flipH="1" rot="10800000">
                <a:off x="4937650" y="3843725"/>
                <a:ext cx="292501" cy="292501"/>
              </a:xfrm>
              <a:prstGeom prst="rect">
                <a:avLst/>
              </a:prstGeom>
              <a:noFill/>
              <a:ln>
                <a:noFill/>
              </a:ln>
            </p:spPr>
          </p:pic>
        </p:grpSp>
        <p:grpSp>
          <p:nvGrpSpPr>
            <p:cNvPr id="166" name="Google Shape;166;p17"/>
            <p:cNvGrpSpPr/>
            <p:nvPr/>
          </p:nvGrpSpPr>
          <p:grpSpPr>
            <a:xfrm>
              <a:off x="5446667" y="3182568"/>
              <a:ext cx="400199" cy="400199"/>
              <a:chOff x="5426400" y="3748775"/>
              <a:chExt cx="482400" cy="482400"/>
            </a:xfrm>
          </p:grpSpPr>
          <p:sp>
            <p:nvSpPr>
              <p:cNvPr id="167" name="Google Shape;167;p17"/>
              <p:cNvSpPr/>
              <p:nvPr/>
            </p:nvSpPr>
            <p:spPr>
              <a:xfrm>
                <a:off x="5426400" y="3748775"/>
                <a:ext cx="482400" cy="482400"/>
              </a:xfrm>
              <a:prstGeom prst="ellipse">
                <a:avLst/>
              </a:prstGeom>
              <a:solidFill>
                <a:schemeClr val="lt1"/>
              </a:solidFill>
              <a:ln>
                <a:noFill/>
              </a:ln>
              <a:effectLst>
                <a:outerShdw blurRad="28575"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17"/>
              <p:cNvPicPr preferRelativeResize="0"/>
              <p:nvPr/>
            </p:nvPicPr>
            <p:blipFill>
              <a:blip r:embed="rId6">
                <a:alphaModFix/>
              </a:blip>
              <a:stretch>
                <a:fillRect/>
              </a:stretch>
            </p:blipFill>
            <p:spPr>
              <a:xfrm>
                <a:off x="5521350" y="3843725"/>
                <a:ext cx="292500" cy="292500"/>
              </a:xfrm>
              <a:prstGeom prst="rect">
                <a:avLst/>
              </a:prstGeom>
              <a:noFill/>
              <a:ln>
                <a:noFill/>
              </a:ln>
            </p:spPr>
          </p:pic>
        </p:grpSp>
        <p:grpSp>
          <p:nvGrpSpPr>
            <p:cNvPr id="169" name="Google Shape;169;p17"/>
            <p:cNvGrpSpPr/>
            <p:nvPr/>
          </p:nvGrpSpPr>
          <p:grpSpPr>
            <a:xfrm>
              <a:off x="6025369" y="3182568"/>
              <a:ext cx="400199" cy="400199"/>
              <a:chOff x="6010100" y="3748775"/>
              <a:chExt cx="482400" cy="482400"/>
            </a:xfrm>
          </p:grpSpPr>
          <p:sp>
            <p:nvSpPr>
              <p:cNvPr id="170" name="Google Shape;170;p17"/>
              <p:cNvSpPr/>
              <p:nvPr/>
            </p:nvSpPr>
            <p:spPr>
              <a:xfrm>
                <a:off x="6010100" y="3748775"/>
                <a:ext cx="482400" cy="482400"/>
              </a:xfrm>
              <a:prstGeom prst="ellipse">
                <a:avLst/>
              </a:prstGeom>
              <a:solidFill>
                <a:schemeClr val="lt1"/>
              </a:solidFill>
              <a:ln>
                <a:noFill/>
              </a:ln>
              <a:effectLst>
                <a:outerShdw blurRad="28575"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1" name="Google Shape;171;p17"/>
              <p:cNvPicPr preferRelativeResize="0"/>
              <p:nvPr/>
            </p:nvPicPr>
            <p:blipFill>
              <a:blip r:embed="rId7">
                <a:alphaModFix/>
              </a:blip>
              <a:stretch>
                <a:fillRect/>
              </a:stretch>
            </p:blipFill>
            <p:spPr>
              <a:xfrm>
                <a:off x="6088526" y="3816800"/>
                <a:ext cx="325556" cy="346348"/>
              </a:xfrm>
              <a:prstGeom prst="rect">
                <a:avLst/>
              </a:prstGeom>
              <a:noFill/>
              <a:ln>
                <a:noFill/>
              </a:ln>
            </p:spPr>
          </p:pic>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52BF"/>
        </a:solidFill>
      </p:bgPr>
    </p:bg>
    <p:spTree>
      <p:nvGrpSpPr>
        <p:cNvPr id="175" name="Shape 175"/>
        <p:cNvGrpSpPr/>
        <p:nvPr/>
      </p:nvGrpSpPr>
      <p:grpSpPr>
        <a:xfrm>
          <a:off x="0" y="0"/>
          <a:ext cx="0" cy="0"/>
          <a:chOff x="0" y="0"/>
          <a:chExt cx="0" cy="0"/>
        </a:xfrm>
      </p:grpSpPr>
      <p:sp>
        <p:nvSpPr>
          <p:cNvPr id="176" name="Google Shape;176;p18"/>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lt1"/>
                </a:solidFill>
                <a:latin typeface="Lato"/>
                <a:ea typeface="Lato"/>
                <a:cs typeface="Lato"/>
                <a:sym typeface="Lato"/>
              </a:rPr>
              <a:t>MikMak  </a:t>
            </a:r>
            <a:r>
              <a:rPr b="1" lang="en" sz="600">
                <a:solidFill>
                  <a:schemeClr val="lt1"/>
                </a:solidFill>
                <a:latin typeface="Lato"/>
                <a:ea typeface="Lato"/>
                <a:cs typeface="Lato"/>
                <a:sym typeface="Lato"/>
              </a:rPr>
              <a:t>•</a:t>
            </a:r>
            <a:r>
              <a:rPr b="1" lang="en" sz="700">
                <a:solidFill>
                  <a:schemeClr val="lt1"/>
                </a:solidFill>
                <a:latin typeface="Lato"/>
                <a:ea typeface="Lato"/>
                <a:cs typeface="Lato"/>
                <a:sym typeface="Lato"/>
              </a:rPr>
              <a:t>  State of Social Commerce Report: 2023</a:t>
            </a:r>
            <a:endParaRPr b="1" sz="700">
              <a:solidFill>
                <a:schemeClr val="lt1"/>
              </a:solidFill>
              <a:latin typeface="Lato"/>
              <a:ea typeface="Lato"/>
              <a:cs typeface="Lato"/>
              <a:sym typeface="Lato"/>
            </a:endParaRPr>
          </a:p>
        </p:txBody>
      </p:sp>
      <p:sp>
        <p:nvSpPr>
          <p:cNvPr id="177" name="Google Shape;177;p18"/>
          <p:cNvSpPr txBox="1"/>
          <p:nvPr/>
        </p:nvSpPr>
        <p:spPr>
          <a:xfrm>
            <a:off x="228600" y="1039775"/>
            <a:ext cx="4418700" cy="1154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The leading categories also varied by social platform in 2022. For instance, the grocery category featured the most clicks on all platforms—except TikTok, where beauty led the way. When it comes to purchase intent rates (PIR)—a leading indicator of conversion rates that measures how likely a population of in-market shoppers is to make a purchase—infant care was the leading category on Facebook and Instagram, while toys was the top category on Snapchat and YouTube. Again, TikTok stood out as an outlier, with health &amp; wellness grabbing the highest PIR on its platform.</a:t>
            </a:r>
            <a:endParaRPr sz="900">
              <a:solidFill>
                <a:schemeClr val="lt1"/>
              </a:solidFill>
              <a:latin typeface="Lato"/>
              <a:ea typeface="Lato"/>
              <a:cs typeface="Lato"/>
              <a:sym typeface="Lato"/>
            </a:endParaRPr>
          </a:p>
        </p:txBody>
      </p:sp>
      <p:sp>
        <p:nvSpPr>
          <p:cNvPr id="178" name="Google Shape;178;p18"/>
          <p:cNvSpPr txBox="1"/>
          <p:nvPr/>
        </p:nvSpPr>
        <p:spPr>
          <a:xfrm>
            <a:off x="228600" y="639575"/>
            <a:ext cx="39603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Social platforms draw in unique buyers</a:t>
            </a:r>
            <a:endParaRPr b="1">
              <a:solidFill>
                <a:schemeClr val="lt1"/>
              </a:solidFill>
              <a:latin typeface="Raleway"/>
              <a:ea typeface="Raleway"/>
              <a:cs typeface="Raleway"/>
              <a:sym typeface="Raleway"/>
            </a:endParaRPr>
          </a:p>
        </p:txBody>
      </p:sp>
      <p:sp>
        <p:nvSpPr>
          <p:cNvPr id="179" name="Google Shape;179;p18"/>
          <p:cNvSpPr txBox="1"/>
          <p:nvPr/>
        </p:nvSpPr>
        <p:spPr>
          <a:xfrm>
            <a:off x="228600" y="3333275"/>
            <a:ext cx="1944000" cy="143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The amount shoppers spend and the size of their baskets vary dramatically from one platform to the next. Overall, shoppers are buying a higher quantity of items from Pinterest and Snapchat. Those platforms saw 3.52 and 3.24 items, respectively, in the average shopper’s basket.</a:t>
            </a:r>
            <a:endParaRPr sz="900">
              <a:solidFill>
                <a:schemeClr val="lt1"/>
              </a:solidFill>
              <a:latin typeface="Lato"/>
              <a:ea typeface="Lato"/>
              <a:cs typeface="Lato"/>
              <a:sym typeface="Lato"/>
            </a:endParaRPr>
          </a:p>
        </p:txBody>
      </p:sp>
      <p:sp>
        <p:nvSpPr>
          <p:cNvPr id="180" name="Google Shape;180;p18"/>
          <p:cNvSpPr txBox="1"/>
          <p:nvPr/>
        </p:nvSpPr>
        <p:spPr>
          <a:xfrm>
            <a:off x="228600" y="2513150"/>
            <a:ext cx="20691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How are buyers spending on different social platforms?</a:t>
            </a:r>
            <a:endParaRPr b="1">
              <a:solidFill>
                <a:schemeClr val="lt1"/>
              </a:solidFill>
              <a:latin typeface="Raleway"/>
              <a:ea typeface="Raleway"/>
              <a:cs typeface="Raleway"/>
              <a:sym typeface="Raleway"/>
            </a:endParaRPr>
          </a:p>
        </p:txBody>
      </p:sp>
      <p:sp>
        <p:nvSpPr>
          <p:cNvPr id="181" name="Google Shape;181;p18"/>
          <p:cNvSpPr/>
          <p:nvPr/>
        </p:nvSpPr>
        <p:spPr>
          <a:xfrm>
            <a:off x="4955500" y="25"/>
            <a:ext cx="4188600" cy="51435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txBox="1"/>
          <p:nvPr/>
        </p:nvSpPr>
        <p:spPr>
          <a:xfrm>
            <a:off x="5359150" y="577575"/>
            <a:ext cx="3381300" cy="877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At the same time, Instagram and Facebook dominate in terms of price. The average annual Purchase Intent Value* (PIV) for an Instagram shopper is $158, and the average annual PIV for a Facebook shopper is $133. These numbers tower above Snap, which has an average PIV of just $21.</a:t>
            </a:r>
            <a:endParaRPr sz="900">
              <a:solidFill>
                <a:schemeClr val="lt1"/>
              </a:solidFill>
              <a:latin typeface="Lato"/>
              <a:ea typeface="Lato"/>
              <a:cs typeface="Lato"/>
              <a:sym typeface="Lato"/>
            </a:endParaRPr>
          </a:p>
        </p:txBody>
      </p:sp>
      <p:sp>
        <p:nvSpPr>
          <p:cNvPr id="183" name="Google Shape;183;p18"/>
          <p:cNvSpPr txBox="1"/>
          <p:nvPr/>
        </p:nvSpPr>
        <p:spPr>
          <a:xfrm>
            <a:off x="5359150" y="3919900"/>
            <a:ext cx="33813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i="1" lang="en" sz="900">
                <a:solidFill>
                  <a:schemeClr val="lt1"/>
                </a:solidFill>
                <a:latin typeface="Lato"/>
                <a:ea typeface="Lato"/>
                <a:cs typeface="Lato"/>
                <a:sym typeface="Lato"/>
              </a:rPr>
              <a:t>*Purchase intent value = the potential dollar value of the product selected by a shopper when clicking through to a retailer, calculated by multiplying the listed SKU price and the total number of purchase intent clicks.</a:t>
            </a:r>
            <a:endParaRPr i="1" sz="900">
              <a:solidFill>
                <a:schemeClr val="lt1"/>
              </a:solidFill>
              <a:latin typeface="Lato"/>
              <a:ea typeface="Lato"/>
              <a:cs typeface="Lato"/>
              <a:sym typeface="Lato"/>
            </a:endParaRPr>
          </a:p>
        </p:txBody>
      </p:sp>
      <p:pic>
        <p:nvPicPr>
          <p:cNvPr id="184" name="Google Shape;184;p18"/>
          <p:cNvPicPr preferRelativeResize="0"/>
          <p:nvPr/>
        </p:nvPicPr>
        <p:blipFill rotWithShape="1">
          <a:blip r:embed="rId3">
            <a:alphaModFix/>
          </a:blip>
          <a:srcRect b="0" l="0" r="0" t="6672"/>
          <a:stretch/>
        </p:blipFill>
        <p:spPr>
          <a:xfrm>
            <a:off x="5451500" y="1929675"/>
            <a:ext cx="3211226" cy="1745000"/>
          </a:xfrm>
          <a:prstGeom prst="rect">
            <a:avLst/>
          </a:prstGeom>
          <a:noFill/>
          <a:ln>
            <a:noFill/>
          </a:ln>
        </p:spPr>
      </p:pic>
      <p:sp>
        <p:nvSpPr>
          <p:cNvPr id="185" name="Google Shape;185;p18"/>
          <p:cNvSpPr txBox="1"/>
          <p:nvPr/>
        </p:nvSpPr>
        <p:spPr>
          <a:xfrm>
            <a:off x="2390775" y="2571750"/>
            <a:ext cx="23154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800"/>
              </a:spcBef>
              <a:spcAft>
                <a:spcPts val="400"/>
              </a:spcAft>
              <a:buNone/>
            </a:pPr>
            <a:r>
              <a:rPr b="1" lang="en" sz="900">
                <a:solidFill>
                  <a:schemeClr val="lt1"/>
                </a:solidFill>
                <a:latin typeface="Lato"/>
                <a:ea typeface="Lato"/>
                <a:cs typeface="Lato"/>
                <a:sym typeface="Lato"/>
              </a:rPr>
              <a:t>Avg Number of Products per Basket, by Social Platform</a:t>
            </a:r>
            <a:endParaRPr b="1" sz="900">
              <a:solidFill>
                <a:schemeClr val="lt1"/>
              </a:solidFill>
              <a:latin typeface="Lato"/>
              <a:ea typeface="Lato"/>
              <a:cs typeface="Lato"/>
              <a:sym typeface="Lato"/>
            </a:endParaRPr>
          </a:p>
        </p:txBody>
      </p:sp>
      <p:pic>
        <p:nvPicPr>
          <p:cNvPr id="186" name="Google Shape;186;p18"/>
          <p:cNvPicPr preferRelativeResize="0"/>
          <p:nvPr/>
        </p:nvPicPr>
        <p:blipFill>
          <a:blip r:embed="rId4">
            <a:alphaModFix/>
          </a:blip>
          <a:stretch>
            <a:fillRect/>
          </a:stretch>
        </p:blipFill>
        <p:spPr>
          <a:xfrm>
            <a:off x="2390787" y="3033450"/>
            <a:ext cx="2346525" cy="1643710"/>
          </a:xfrm>
          <a:prstGeom prst="rect">
            <a:avLst/>
          </a:prstGeom>
          <a:noFill/>
          <a:ln>
            <a:noFill/>
          </a:ln>
        </p:spPr>
      </p:pic>
      <p:sp>
        <p:nvSpPr>
          <p:cNvPr id="187" name="Google Shape;187;p18"/>
          <p:cNvSpPr txBox="1"/>
          <p:nvPr/>
        </p:nvSpPr>
        <p:spPr>
          <a:xfrm>
            <a:off x="5451500" y="1537613"/>
            <a:ext cx="3211200" cy="3231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800"/>
              </a:spcBef>
              <a:spcAft>
                <a:spcPts val="400"/>
              </a:spcAft>
              <a:buNone/>
            </a:pPr>
            <a:r>
              <a:rPr b="1" lang="en" sz="900">
                <a:solidFill>
                  <a:schemeClr val="lt1"/>
                </a:solidFill>
                <a:latin typeface="Lato"/>
                <a:ea typeface="Lato"/>
                <a:cs typeface="Lato"/>
                <a:sym typeface="Lato"/>
              </a:rPr>
              <a:t>Avg Annual Purchase Intent Value by Social Platform</a:t>
            </a:r>
            <a:endParaRPr b="1" sz="9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191" name="Shape 191"/>
        <p:cNvGrpSpPr/>
        <p:nvPr/>
      </p:nvGrpSpPr>
      <p:grpSpPr>
        <a:xfrm>
          <a:off x="0" y="0"/>
          <a:ext cx="0" cy="0"/>
          <a:chOff x="0" y="0"/>
          <a:chExt cx="0" cy="0"/>
        </a:xfrm>
      </p:grpSpPr>
      <p:sp>
        <p:nvSpPr>
          <p:cNvPr id="192" name="Google Shape;192;p19"/>
          <p:cNvSpPr txBox="1"/>
          <p:nvPr/>
        </p:nvSpPr>
        <p:spPr>
          <a:xfrm>
            <a:off x="228600" y="1309500"/>
            <a:ext cx="3960300" cy="1293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dk1"/>
                </a:solidFill>
                <a:latin typeface="Lato"/>
                <a:ea typeface="Lato"/>
                <a:cs typeface="Lato"/>
                <a:sym typeface="Lato"/>
              </a:rPr>
              <a:t>Overall, the numbers show that social media can be a cost-effective and high-performing commerce channel for both brands and retailers. The trick going forward is to pinpoint the social channels that resonate most with your shopping audiences. From there, keep testing, analyzing data, and weaving creative messages into those channels. Above all else, stay flexible and anchored to data. Especially during today’s rocky economic climate, the faster you can act on real-time social commerce data, the easier it will be to capture more sales.</a:t>
            </a:r>
            <a:endParaRPr sz="900">
              <a:solidFill>
                <a:schemeClr val="dk1"/>
              </a:solidFill>
              <a:latin typeface="Lato"/>
              <a:ea typeface="Lato"/>
              <a:cs typeface="Lato"/>
              <a:sym typeface="Lato"/>
            </a:endParaRPr>
          </a:p>
        </p:txBody>
      </p:sp>
      <p:sp>
        <p:nvSpPr>
          <p:cNvPr id="193" name="Google Shape;193;p19"/>
          <p:cNvSpPr txBox="1"/>
          <p:nvPr/>
        </p:nvSpPr>
        <p:spPr>
          <a:xfrm>
            <a:off x="228600" y="701050"/>
            <a:ext cx="3845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dk1"/>
                </a:solidFill>
                <a:latin typeface="Raleway"/>
                <a:ea typeface="Raleway"/>
                <a:cs typeface="Raleway"/>
                <a:sym typeface="Raleway"/>
              </a:rPr>
              <a:t>What does social commerce data mean for eCommerce brands?</a:t>
            </a:r>
            <a:endParaRPr b="1">
              <a:solidFill>
                <a:schemeClr val="dk1"/>
              </a:solidFill>
              <a:latin typeface="Raleway"/>
              <a:ea typeface="Raleway"/>
              <a:cs typeface="Raleway"/>
              <a:sym typeface="Raleway"/>
            </a:endParaRPr>
          </a:p>
        </p:txBody>
      </p:sp>
      <p:sp>
        <p:nvSpPr>
          <p:cNvPr id="194" name="Google Shape;194;p19"/>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latin typeface="Lato"/>
                <a:ea typeface="Lato"/>
                <a:cs typeface="Lato"/>
                <a:sym typeface="Lato"/>
              </a:rPr>
              <a:t>MikMak  </a:t>
            </a:r>
            <a:r>
              <a:rPr b="1" lang="en" sz="600">
                <a:solidFill>
                  <a:schemeClr val="dk1"/>
                </a:solidFill>
                <a:latin typeface="Lato"/>
                <a:ea typeface="Lato"/>
                <a:cs typeface="Lato"/>
                <a:sym typeface="Lato"/>
              </a:rPr>
              <a:t>•</a:t>
            </a:r>
            <a:r>
              <a:rPr b="1" lang="en" sz="700">
                <a:solidFill>
                  <a:schemeClr val="dk1"/>
                </a:solidFill>
                <a:latin typeface="Lato"/>
                <a:ea typeface="Lato"/>
                <a:cs typeface="Lato"/>
                <a:sym typeface="Lato"/>
              </a:rPr>
              <a:t>  State of Social Commerce Report: 2023</a:t>
            </a:r>
            <a:endParaRPr b="1" sz="700">
              <a:solidFill>
                <a:schemeClr val="dk1"/>
              </a:solidFill>
              <a:latin typeface="Lato"/>
              <a:ea typeface="Lato"/>
              <a:cs typeface="Lato"/>
              <a:sym typeface="Lato"/>
            </a:endParaRPr>
          </a:p>
        </p:txBody>
      </p:sp>
      <p:sp>
        <p:nvSpPr>
          <p:cNvPr id="195" name="Google Shape;195;p19"/>
          <p:cNvSpPr/>
          <p:nvPr/>
        </p:nvSpPr>
        <p:spPr>
          <a:xfrm>
            <a:off x="4532675" y="1603450"/>
            <a:ext cx="4611300" cy="3540300"/>
          </a:xfrm>
          <a:prstGeom prst="rect">
            <a:avLst/>
          </a:prstGeom>
          <a:solidFill>
            <a:srgbClr val="283F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txBox="1"/>
          <p:nvPr/>
        </p:nvSpPr>
        <p:spPr>
          <a:xfrm>
            <a:off x="4935450" y="2667550"/>
            <a:ext cx="3782700" cy="1812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When your consumer is interested in a product, the shortest path to purchase is through their preferred retailer. Every step outside of the intended path to purchase opens up opportunities for your competitors to intervene.</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900">
                <a:solidFill>
                  <a:schemeClr val="lt1"/>
                </a:solidFill>
                <a:latin typeface="Lato"/>
                <a:ea typeface="Lato"/>
                <a:cs typeface="Lato"/>
                <a:sym typeface="Lato"/>
              </a:rPr>
              <a:t>With MikMak, you can give consumers what they want while also:</a:t>
            </a:r>
            <a:endParaRPr sz="900">
              <a:solidFill>
                <a:schemeClr val="lt1"/>
              </a:solidFill>
              <a:latin typeface="Lato"/>
              <a:ea typeface="Lato"/>
              <a:cs typeface="Lato"/>
              <a:sym typeface="Lato"/>
            </a:endParaRPr>
          </a:p>
          <a:p>
            <a:pPr indent="-285750" lvl="0" marL="457200" rtl="0" algn="l">
              <a:lnSpc>
                <a:spcPct val="115000"/>
              </a:lnSpc>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Bringing agility and efficiency into your organization</a:t>
            </a:r>
            <a:endParaRPr sz="900">
              <a:solidFill>
                <a:schemeClr val="lt1"/>
              </a:solidFill>
              <a:latin typeface="Lato"/>
              <a:ea typeface="Lato"/>
              <a:cs typeface="Lato"/>
              <a:sym typeface="Lato"/>
            </a:endParaRPr>
          </a:p>
          <a:p>
            <a:pPr indent="-285750" lvl="0" marL="457200" rtl="0" algn="l">
              <a:lnSpc>
                <a:spcPct val="115000"/>
              </a:lnSpc>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Being able to own and act on invaluable audience insights</a:t>
            </a:r>
            <a:endParaRPr sz="900">
              <a:solidFill>
                <a:schemeClr val="lt1"/>
              </a:solidFill>
              <a:latin typeface="Lato"/>
              <a:ea typeface="Lato"/>
              <a:cs typeface="Lato"/>
              <a:sym typeface="Lato"/>
            </a:endParaRPr>
          </a:p>
          <a:p>
            <a:pPr indent="-285750" lvl="0" marL="457200" rtl="0" algn="l">
              <a:lnSpc>
                <a:spcPct val="115000"/>
              </a:lnSpc>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Freeing up your teams to work smarter</a:t>
            </a:r>
            <a:endParaRPr sz="900">
              <a:solidFill>
                <a:schemeClr val="lt1"/>
              </a:solidFill>
              <a:latin typeface="Lato"/>
              <a:ea typeface="Lato"/>
              <a:cs typeface="Lato"/>
              <a:sym typeface="Lato"/>
            </a:endParaRPr>
          </a:p>
          <a:p>
            <a:pPr indent="-285750" lvl="0" marL="457200" rtl="0" algn="l">
              <a:lnSpc>
                <a:spcPct val="115000"/>
              </a:lnSpc>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Strengthening retailer relationships</a:t>
            </a:r>
            <a:endParaRPr sz="900">
              <a:solidFill>
                <a:schemeClr val="lt1"/>
              </a:solidFill>
              <a:latin typeface="Lato"/>
              <a:ea typeface="Lato"/>
              <a:cs typeface="Lato"/>
              <a:sym typeface="Lato"/>
            </a:endParaRPr>
          </a:p>
          <a:p>
            <a:pPr indent="-285750" lvl="0" marL="457200" rtl="0" algn="l">
              <a:lnSpc>
                <a:spcPct val="115000"/>
              </a:lnSpc>
              <a:spcBef>
                <a:spcPts val="0"/>
              </a:spcBef>
              <a:spcAft>
                <a:spcPts val="0"/>
              </a:spcAft>
              <a:buClr>
                <a:schemeClr val="lt1"/>
              </a:buClr>
              <a:buSzPts val="900"/>
              <a:buFont typeface="Lato"/>
              <a:buChar char="●"/>
            </a:pPr>
            <a:r>
              <a:rPr lang="en" sz="900">
                <a:solidFill>
                  <a:schemeClr val="lt1"/>
                </a:solidFill>
                <a:latin typeface="Lato"/>
                <a:ea typeface="Lato"/>
                <a:cs typeface="Lato"/>
                <a:sym typeface="Lato"/>
              </a:rPr>
              <a:t>Driving BIG business decisions and results</a:t>
            </a:r>
            <a:endParaRPr sz="900">
              <a:solidFill>
                <a:schemeClr val="lt1"/>
              </a:solidFill>
              <a:latin typeface="Lato"/>
              <a:ea typeface="Lato"/>
              <a:cs typeface="Lato"/>
              <a:sym typeface="Lato"/>
            </a:endParaRPr>
          </a:p>
        </p:txBody>
      </p:sp>
      <p:sp>
        <p:nvSpPr>
          <p:cNvPr id="197" name="Google Shape;197;p19"/>
          <p:cNvSpPr txBox="1"/>
          <p:nvPr/>
        </p:nvSpPr>
        <p:spPr>
          <a:xfrm>
            <a:off x="4935450" y="2267350"/>
            <a:ext cx="3845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Get started with social commerce today</a:t>
            </a:r>
            <a:endParaRPr b="1">
              <a:solidFill>
                <a:schemeClr val="lt1"/>
              </a:solidFill>
              <a:latin typeface="Raleway"/>
              <a:ea typeface="Raleway"/>
              <a:cs typeface="Raleway"/>
              <a:sym typeface="Raleway"/>
            </a:endParaRPr>
          </a:p>
        </p:txBody>
      </p:sp>
      <p:pic>
        <p:nvPicPr>
          <p:cNvPr id="198" name="Google Shape;198;p19"/>
          <p:cNvPicPr preferRelativeResize="0"/>
          <p:nvPr/>
        </p:nvPicPr>
        <p:blipFill rotWithShape="1">
          <a:blip r:embed="rId3">
            <a:alphaModFix/>
          </a:blip>
          <a:srcRect b="7404" l="0" r="862" t="19066"/>
          <a:stretch/>
        </p:blipFill>
        <p:spPr>
          <a:xfrm>
            <a:off x="0" y="2902625"/>
            <a:ext cx="4532675" cy="2240876"/>
          </a:xfrm>
          <a:prstGeom prst="rect">
            <a:avLst/>
          </a:prstGeom>
          <a:noFill/>
          <a:ln>
            <a:noFill/>
          </a:ln>
        </p:spPr>
      </p:pic>
      <p:pic>
        <p:nvPicPr>
          <p:cNvPr id="199" name="Google Shape;199;p19"/>
          <p:cNvPicPr preferRelativeResize="0"/>
          <p:nvPr/>
        </p:nvPicPr>
        <p:blipFill rotWithShape="1">
          <a:blip r:embed="rId4">
            <a:alphaModFix/>
          </a:blip>
          <a:srcRect b="39547" l="26354" r="30147" t="0"/>
          <a:stretch/>
        </p:blipFill>
        <p:spPr>
          <a:xfrm rot="5400000">
            <a:off x="-230387" y="3424612"/>
            <a:ext cx="1745499" cy="1269675"/>
          </a:xfrm>
          <a:prstGeom prst="rect">
            <a:avLst/>
          </a:prstGeom>
          <a:noFill/>
          <a:ln>
            <a:noFill/>
          </a:ln>
        </p:spPr>
      </p:pic>
      <p:pic>
        <p:nvPicPr>
          <p:cNvPr id="200" name="Google Shape;200;p19"/>
          <p:cNvPicPr preferRelativeResize="0"/>
          <p:nvPr/>
        </p:nvPicPr>
        <p:blipFill rotWithShape="1">
          <a:blip r:embed="rId5">
            <a:alphaModFix/>
          </a:blip>
          <a:srcRect b="26425" l="24292" r="2602" t="23458"/>
          <a:stretch/>
        </p:blipFill>
        <p:spPr>
          <a:xfrm>
            <a:off x="4532700" y="0"/>
            <a:ext cx="4611300" cy="1654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3F7"/>
        </a:solidFill>
      </p:bgPr>
    </p:bg>
    <p:spTree>
      <p:nvGrpSpPr>
        <p:cNvPr id="204" name="Shape 204"/>
        <p:cNvGrpSpPr/>
        <p:nvPr/>
      </p:nvGrpSpPr>
      <p:grpSpPr>
        <a:xfrm>
          <a:off x="0" y="0"/>
          <a:ext cx="0" cy="0"/>
          <a:chOff x="0" y="0"/>
          <a:chExt cx="0" cy="0"/>
        </a:xfrm>
      </p:grpSpPr>
      <p:pic>
        <p:nvPicPr>
          <p:cNvPr id="205" name="Google Shape;205;p20"/>
          <p:cNvPicPr preferRelativeResize="0"/>
          <p:nvPr/>
        </p:nvPicPr>
        <p:blipFill rotWithShape="1">
          <a:blip r:embed="rId3">
            <a:alphaModFix/>
          </a:blip>
          <a:srcRect b="39547" l="26354" r="30147" t="0"/>
          <a:stretch/>
        </p:blipFill>
        <p:spPr>
          <a:xfrm rot="-5400000">
            <a:off x="6976162" y="360213"/>
            <a:ext cx="2509950" cy="1825725"/>
          </a:xfrm>
          <a:prstGeom prst="rect">
            <a:avLst/>
          </a:prstGeom>
          <a:noFill/>
          <a:ln>
            <a:noFill/>
          </a:ln>
        </p:spPr>
      </p:pic>
      <p:sp>
        <p:nvSpPr>
          <p:cNvPr id="206" name="Google Shape;206;p20"/>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latin typeface="Lato"/>
                <a:ea typeface="Lato"/>
                <a:cs typeface="Lato"/>
                <a:sym typeface="Lato"/>
              </a:rPr>
              <a:t>MikMak  </a:t>
            </a:r>
            <a:r>
              <a:rPr b="1" lang="en" sz="600">
                <a:solidFill>
                  <a:schemeClr val="dk1"/>
                </a:solidFill>
                <a:latin typeface="Lato"/>
                <a:ea typeface="Lato"/>
                <a:cs typeface="Lato"/>
                <a:sym typeface="Lato"/>
              </a:rPr>
              <a:t>•</a:t>
            </a:r>
            <a:r>
              <a:rPr b="1" lang="en" sz="700">
                <a:solidFill>
                  <a:schemeClr val="dk1"/>
                </a:solidFill>
                <a:latin typeface="Lato"/>
                <a:ea typeface="Lato"/>
                <a:cs typeface="Lato"/>
                <a:sym typeface="Lato"/>
              </a:rPr>
              <a:t>  State of Social Commerce Report: 2023</a:t>
            </a:r>
            <a:endParaRPr b="1" sz="700">
              <a:solidFill>
                <a:schemeClr val="dk1"/>
              </a:solidFill>
              <a:latin typeface="Lato"/>
              <a:ea typeface="Lato"/>
              <a:cs typeface="Lato"/>
              <a:sym typeface="Lato"/>
            </a:endParaRPr>
          </a:p>
        </p:txBody>
      </p:sp>
      <p:grpSp>
        <p:nvGrpSpPr>
          <p:cNvPr id="207" name="Google Shape;207;p20"/>
          <p:cNvGrpSpPr/>
          <p:nvPr/>
        </p:nvGrpSpPr>
        <p:grpSpPr>
          <a:xfrm>
            <a:off x="0" y="624175"/>
            <a:ext cx="5271300" cy="473700"/>
            <a:chOff x="0" y="714425"/>
            <a:chExt cx="5271300" cy="473700"/>
          </a:xfrm>
        </p:grpSpPr>
        <p:sp>
          <p:nvSpPr>
            <p:cNvPr id="208" name="Google Shape;208;p20"/>
            <p:cNvSpPr/>
            <p:nvPr/>
          </p:nvSpPr>
          <p:spPr>
            <a:xfrm>
              <a:off x="0" y="714425"/>
              <a:ext cx="586500" cy="473700"/>
            </a:xfrm>
            <a:prstGeom prst="rect">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p:nvPr/>
          </p:nvSpPr>
          <p:spPr>
            <a:xfrm>
              <a:off x="228600" y="714425"/>
              <a:ext cx="4937400" cy="4737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0" name="Google Shape;210;p20"/>
            <p:cNvSpPr txBox="1"/>
            <p:nvPr/>
          </p:nvSpPr>
          <p:spPr>
            <a:xfrm>
              <a:off x="228600" y="751175"/>
              <a:ext cx="5042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Here are just a few examples of how it looks in action:</a:t>
              </a:r>
              <a:endParaRPr b="1">
                <a:solidFill>
                  <a:schemeClr val="lt1"/>
                </a:solidFill>
                <a:latin typeface="Raleway"/>
                <a:ea typeface="Raleway"/>
                <a:cs typeface="Raleway"/>
                <a:sym typeface="Raleway"/>
              </a:endParaRPr>
            </a:p>
          </p:txBody>
        </p:sp>
      </p:grpSp>
      <p:sp>
        <p:nvSpPr>
          <p:cNvPr id="211" name="Google Shape;211;p20"/>
          <p:cNvSpPr/>
          <p:nvPr/>
        </p:nvSpPr>
        <p:spPr>
          <a:xfrm>
            <a:off x="298750"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p:nvPr/>
        </p:nvSpPr>
        <p:spPr>
          <a:xfrm>
            <a:off x="3177818"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
          <p:cNvSpPr/>
          <p:nvPr/>
        </p:nvSpPr>
        <p:spPr>
          <a:xfrm>
            <a:off x="6056873"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4" name="Google Shape;214;p20"/>
          <p:cNvGrpSpPr/>
          <p:nvPr/>
        </p:nvGrpSpPr>
        <p:grpSpPr>
          <a:xfrm>
            <a:off x="3923600" y="1363275"/>
            <a:ext cx="1212000" cy="313125"/>
            <a:chOff x="3262500" y="1363275"/>
            <a:chExt cx="1212000" cy="313125"/>
          </a:xfrm>
        </p:grpSpPr>
        <p:sp>
          <p:nvSpPr>
            <p:cNvPr id="215" name="Google Shape;215;p20"/>
            <p:cNvSpPr/>
            <p:nvPr/>
          </p:nvSpPr>
          <p:spPr>
            <a:xfrm>
              <a:off x="3262500" y="1368600"/>
              <a:ext cx="12120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txBox="1"/>
            <p:nvPr/>
          </p:nvSpPr>
          <p:spPr>
            <a:xfrm>
              <a:off x="3446850" y="1363275"/>
              <a:ext cx="1027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TikTok - Hasbro</a:t>
              </a:r>
              <a:endParaRPr b="1" sz="800">
                <a:solidFill>
                  <a:schemeClr val="lt1"/>
                </a:solidFill>
                <a:latin typeface="Lato"/>
                <a:ea typeface="Lato"/>
                <a:cs typeface="Lato"/>
                <a:sym typeface="Lato"/>
              </a:endParaRPr>
            </a:p>
          </p:txBody>
        </p:sp>
        <p:grpSp>
          <p:nvGrpSpPr>
            <p:cNvPr id="217" name="Google Shape;217;p20"/>
            <p:cNvGrpSpPr/>
            <p:nvPr/>
          </p:nvGrpSpPr>
          <p:grpSpPr>
            <a:xfrm>
              <a:off x="3321275" y="1413450"/>
              <a:ext cx="218100" cy="218100"/>
              <a:chOff x="6985825" y="879800"/>
              <a:chExt cx="218100" cy="218100"/>
            </a:xfrm>
          </p:grpSpPr>
          <p:sp>
            <p:nvSpPr>
              <p:cNvPr id="218" name="Google Shape;218;p20"/>
              <p:cNvSpPr/>
              <p:nvPr/>
            </p:nvSpPr>
            <p:spPr>
              <a:xfrm>
                <a:off x="6985825" y="879800"/>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0"/>
              <p:cNvPicPr preferRelativeResize="0"/>
              <p:nvPr/>
            </p:nvPicPr>
            <p:blipFill>
              <a:blip r:embed="rId4">
                <a:alphaModFix/>
              </a:blip>
              <a:stretch>
                <a:fillRect/>
              </a:stretch>
            </p:blipFill>
            <p:spPr>
              <a:xfrm>
                <a:off x="7045572" y="931179"/>
                <a:ext cx="98529" cy="115278"/>
              </a:xfrm>
              <a:prstGeom prst="rect">
                <a:avLst/>
              </a:prstGeom>
              <a:noFill/>
              <a:ln>
                <a:noFill/>
              </a:ln>
            </p:spPr>
          </p:pic>
        </p:grpSp>
      </p:grpSp>
      <p:grpSp>
        <p:nvGrpSpPr>
          <p:cNvPr id="220" name="Google Shape;220;p20"/>
          <p:cNvGrpSpPr/>
          <p:nvPr/>
        </p:nvGrpSpPr>
        <p:grpSpPr>
          <a:xfrm>
            <a:off x="1155825" y="1363275"/>
            <a:ext cx="989450" cy="307800"/>
            <a:chOff x="459100" y="1363275"/>
            <a:chExt cx="989450" cy="307800"/>
          </a:xfrm>
        </p:grpSpPr>
        <p:sp>
          <p:nvSpPr>
            <p:cNvPr id="221" name="Google Shape;221;p20"/>
            <p:cNvSpPr/>
            <p:nvPr/>
          </p:nvSpPr>
          <p:spPr>
            <a:xfrm>
              <a:off x="459100" y="1363275"/>
              <a:ext cx="989442" cy="307800"/>
            </a:xfrm>
            <a:prstGeom prst="flowChartTerminator">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
            <p:cNvSpPr txBox="1"/>
            <p:nvPr/>
          </p:nvSpPr>
          <p:spPr>
            <a:xfrm>
              <a:off x="631650" y="1363275"/>
              <a:ext cx="8169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FB - Hills</a:t>
              </a:r>
              <a:endParaRPr b="1" sz="800">
                <a:solidFill>
                  <a:schemeClr val="lt1"/>
                </a:solidFill>
                <a:latin typeface="Lato"/>
                <a:ea typeface="Lato"/>
                <a:cs typeface="Lato"/>
                <a:sym typeface="Lato"/>
              </a:endParaRPr>
            </a:p>
          </p:txBody>
        </p:sp>
      </p:grpSp>
      <p:grpSp>
        <p:nvGrpSpPr>
          <p:cNvPr id="223" name="Google Shape;223;p20"/>
          <p:cNvGrpSpPr/>
          <p:nvPr/>
        </p:nvGrpSpPr>
        <p:grpSpPr>
          <a:xfrm>
            <a:off x="1215150" y="1408125"/>
            <a:ext cx="218100" cy="218100"/>
            <a:chOff x="7970475" y="751975"/>
            <a:chExt cx="218100" cy="218100"/>
          </a:xfrm>
        </p:grpSpPr>
        <p:sp>
          <p:nvSpPr>
            <p:cNvPr id="224" name="Google Shape;224;p20"/>
            <p:cNvSpPr/>
            <p:nvPr/>
          </p:nvSpPr>
          <p:spPr>
            <a:xfrm>
              <a:off x="7970475" y="751975"/>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20"/>
            <p:cNvPicPr preferRelativeResize="0"/>
            <p:nvPr/>
          </p:nvPicPr>
          <p:blipFill rotWithShape="1">
            <a:blip r:embed="rId5">
              <a:alphaModFix/>
            </a:blip>
            <a:srcRect b="0" l="7264" r="7264" t="0"/>
            <a:stretch/>
          </p:blipFill>
          <p:spPr>
            <a:xfrm>
              <a:off x="8030222" y="803354"/>
              <a:ext cx="98529" cy="115278"/>
            </a:xfrm>
            <a:prstGeom prst="rect">
              <a:avLst/>
            </a:prstGeom>
            <a:noFill/>
            <a:ln>
              <a:noFill/>
            </a:ln>
          </p:spPr>
        </p:pic>
      </p:grpSp>
      <p:grpSp>
        <p:nvGrpSpPr>
          <p:cNvPr id="226" name="Google Shape;226;p20"/>
          <p:cNvGrpSpPr/>
          <p:nvPr/>
        </p:nvGrpSpPr>
        <p:grpSpPr>
          <a:xfrm>
            <a:off x="840675" y="1812250"/>
            <a:ext cx="1619749" cy="2879549"/>
            <a:chOff x="3762125" y="1812250"/>
            <a:chExt cx="1619749" cy="2879549"/>
          </a:xfrm>
        </p:grpSpPr>
        <p:pic>
          <p:nvPicPr>
            <p:cNvPr id="227" name="Google Shape;227;p20"/>
            <p:cNvPicPr preferRelativeResize="0"/>
            <p:nvPr/>
          </p:nvPicPr>
          <p:blipFill>
            <a:blip r:embed="rId6">
              <a:alphaModFix/>
            </a:blip>
            <a:stretch>
              <a:fillRect/>
            </a:stretch>
          </p:blipFill>
          <p:spPr>
            <a:xfrm>
              <a:off x="3990600" y="1996850"/>
              <a:ext cx="1162800" cy="2452500"/>
            </a:xfrm>
            <a:prstGeom prst="roundRect">
              <a:avLst>
                <a:gd fmla="val 11246" name="adj"/>
              </a:avLst>
            </a:prstGeom>
            <a:noFill/>
            <a:ln>
              <a:noFill/>
            </a:ln>
          </p:spPr>
        </p:pic>
        <p:pic>
          <p:nvPicPr>
            <p:cNvPr id="228" name="Google Shape;228;p20"/>
            <p:cNvPicPr preferRelativeResize="0"/>
            <p:nvPr/>
          </p:nvPicPr>
          <p:blipFill>
            <a:blip r:embed="rId7">
              <a:alphaModFix/>
            </a:blip>
            <a:stretch>
              <a:fillRect/>
            </a:stretch>
          </p:blipFill>
          <p:spPr>
            <a:xfrm>
              <a:off x="3762125" y="1812250"/>
              <a:ext cx="1619749" cy="2879549"/>
            </a:xfrm>
            <a:prstGeom prst="rect">
              <a:avLst/>
            </a:prstGeom>
            <a:noFill/>
            <a:ln>
              <a:noFill/>
            </a:ln>
          </p:spPr>
        </p:pic>
      </p:grpSp>
      <p:grpSp>
        <p:nvGrpSpPr>
          <p:cNvPr id="229" name="Google Shape;229;p20"/>
          <p:cNvGrpSpPr/>
          <p:nvPr/>
        </p:nvGrpSpPr>
        <p:grpSpPr>
          <a:xfrm>
            <a:off x="6819800" y="1363275"/>
            <a:ext cx="1347300" cy="313125"/>
            <a:chOff x="6819800" y="1363275"/>
            <a:chExt cx="1347300" cy="313125"/>
          </a:xfrm>
        </p:grpSpPr>
        <p:sp>
          <p:nvSpPr>
            <p:cNvPr id="230" name="Google Shape;230;p20"/>
            <p:cNvSpPr/>
            <p:nvPr/>
          </p:nvSpPr>
          <p:spPr>
            <a:xfrm>
              <a:off x="6819800" y="1368600"/>
              <a:ext cx="13473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txBox="1"/>
            <p:nvPr/>
          </p:nvSpPr>
          <p:spPr>
            <a:xfrm>
              <a:off x="7004150" y="1363275"/>
              <a:ext cx="1162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Pinterest -  Tito’s</a:t>
              </a:r>
              <a:endParaRPr b="1" sz="800">
                <a:solidFill>
                  <a:schemeClr val="lt1"/>
                </a:solidFill>
                <a:latin typeface="Lato"/>
                <a:ea typeface="Lato"/>
                <a:cs typeface="Lato"/>
                <a:sym typeface="Lato"/>
              </a:endParaRPr>
            </a:p>
          </p:txBody>
        </p:sp>
        <p:sp>
          <p:nvSpPr>
            <p:cNvPr id="232" name="Google Shape;232;p20"/>
            <p:cNvSpPr/>
            <p:nvPr/>
          </p:nvSpPr>
          <p:spPr>
            <a:xfrm>
              <a:off x="6878575" y="1413450"/>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 name="Google Shape;233;p20"/>
            <p:cNvPicPr preferRelativeResize="0"/>
            <p:nvPr/>
          </p:nvPicPr>
          <p:blipFill rotWithShape="1">
            <a:blip r:embed="rId8">
              <a:alphaModFix/>
            </a:blip>
            <a:srcRect b="0" l="7264" r="7264" t="0"/>
            <a:stretch/>
          </p:blipFill>
          <p:spPr>
            <a:xfrm>
              <a:off x="6938322" y="1464829"/>
              <a:ext cx="98529" cy="115278"/>
            </a:xfrm>
            <a:prstGeom prst="rect">
              <a:avLst/>
            </a:prstGeom>
            <a:noFill/>
            <a:ln>
              <a:noFill/>
            </a:ln>
          </p:spPr>
        </p:pic>
      </p:grpSp>
      <p:grpSp>
        <p:nvGrpSpPr>
          <p:cNvPr id="234" name="Google Shape;234;p20"/>
          <p:cNvGrpSpPr/>
          <p:nvPr/>
        </p:nvGrpSpPr>
        <p:grpSpPr>
          <a:xfrm>
            <a:off x="3762125" y="1812250"/>
            <a:ext cx="1619749" cy="2879549"/>
            <a:chOff x="3762125" y="1812250"/>
            <a:chExt cx="1619749" cy="2879549"/>
          </a:xfrm>
        </p:grpSpPr>
        <p:pic>
          <p:nvPicPr>
            <p:cNvPr id="235" name="Google Shape;235;p20"/>
            <p:cNvPicPr preferRelativeResize="0"/>
            <p:nvPr/>
          </p:nvPicPr>
          <p:blipFill>
            <a:blip r:embed="rId9">
              <a:alphaModFix/>
            </a:blip>
            <a:stretch>
              <a:fillRect/>
            </a:stretch>
          </p:blipFill>
          <p:spPr>
            <a:xfrm>
              <a:off x="3986125" y="1978275"/>
              <a:ext cx="1162800" cy="2478000"/>
            </a:xfrm>
            <a:prstGeom prst="roundRect">
              <a:avLst>
                <a:gd fmla="val 8441" name="adj"/>
              </a:avLst>
            </a:prstGeom>
            <a:noFill/>
            <a:ln>
              <a:noFill/>
            </a:ln>
          </p:spPr>
        </p:pic>
        <p:pic>
          <p:nvPicPr>
            <p:cNvPr id="236" name="Google Shape;236;p20"/>
            <p:cNvPicPr preferRelativeResize="0"/>
            <p:nvPr/>
          </p:nvPicPr>
          <p:blipFill>
            <a:blip r:embed="rId7">
              <a:alphaModFix/>
            </a:blip>
            <a:stretch>
              <a:fillRect/>
            </a:stretch>
          </p:blipFill>
          <p:spPr>
            <a:xfrm>
              <a:off x="3762125" y="1812250"/>
              <a:ext cx="1619749" cy="2879549"/>
            </a:xfrm>
            <a:prstGeom prst="rect">
              <a:avLst/>
            </a:prstGeom>
            <a:noFill/>
            <a:ln>
              <a:noFill/>
            </a:ln>
          </p:spPr>
        </p:pic>
      </p:grpSp>
      <p:grpSp>
        <p:nvGrpSpPr>
          <p:cNvPr id="237" name="Google Shape;237;p20"/>
          <p:cNvGrpSpPr/>
          <p:nvPr/>
        </p:nvGrpSpPr>
        <p:grpSpPr>
          <a:xfrm>
            <a:off x="6683575" y="1812250"/>
            <a:ext cx="1619749" cy="2879549"/>
            <a:chOff x="6683575" y="1812250"/>
            <a:chExt cx="1619749" cy="2879549"/>
          </a:xfrm>
        </p:grpSpPr>
        <p:pic>
          <p:nvPicPr>
            <p:cNvPr id="238" name="Google Shape;238;p20"/>
            <p:cNvPicPr preferRelativeResize="0"/>
            <p:nvPr/>
          </p:nvPicPr>
          <p:blipFill>
            <a:blip r:embed="rId10">
              <a:alphaModFix/>
            </a:blip>
            <a:stretch>
              <a:fillRect/>
            </a:stretch>
          </p:blipFill>
          <p:spPr>
            <a:xfrm>
              <a:off x="6904850" y="1957425"/>
              <a:ext cx="1162800" cy="2510100"/>
            </a:xfrm>
            <a:prstGeom prst="roundRect">
              <a:avLst>
                <a:gd fmla="val 9701" name="adj"/>
              </a:avLst>
            </a:prstGeom>
            <a:noFill/>
            <a:ln>
              <a:noFill/>
            </a:ln>
          </p:spPr>
        </p:pic>
        <p:pic>
          <p:nvPicPr>
            <p:cNvPr id="239" name="Google Shape;239;p20"/>
            <p:cNvPicPr preferRelativeResize="0"/>
            <p:nvPr/>
          </p:nvPicPr>
          <p:blipFill>
            <a:blip r:embed="rId7">
              <a:alphaModFix/>
            </a:blip>
            <a:stretch>
              <a:fillRect/>
            </a:stretch>
          </p:blipFill>
          <p:spPr>
            <a:xfrm>
              <a:off x="6683575" y="1812250"/>
              <a:ext cx="1619749" cy="2879549"/>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EDF3F7"/>
        </a:solidFill>
      </p:bgPr>
    </p:bg>
    <p:spTree>
      <p:nvGrpSpPr>
        <p:cNvPr id="243" name="Shape 243"/>
        <p:cNvGrpSpPr/>
        <p:nvPr/>
      </p:nvGrpSpPr>
      <p:grpSpPr>
        <a:xfrm>
          <a:off x="0" y="0"/>
          <a:ext cx="0" cy="0"/>
          <a:chOff x="0" y="0"/>
          <a:chExt cx="0" cy="0"/>
        </a:xfrm>
      </p:grpSpPr>
      <p:pic>
        <p:nvPicPr>
          <p:cNvPr id="244" name="Google Shape;244;p21"/>
          <p:cNvPicPr preferRelativeResize="0"/>
          <p:nvPr/>
        </p:nvPicPr>
        <p:blipFill rotWithShape="1">
          <a:blip r:embed="rId3">
            <a:alphaModFix/>
          </a:blip>
          <a:srcRect b="39547" l="26354" r="30147" t="0"/>
          <a:stretch/>
        </p:blipFill>
        <p:spPr>
          <a:xfrm rot="-5400000">
            <a:off x="6976162" y="360213"/>
            <a:ext cx="2509950" cy="1825725"/>
          </a:xfrm>
          <a:prstGeom prst="rect">
            <a:avLst/>
          </a:prstGeom>
          <a:noFill/>
          <a:ln>
            <a:noFill/>
          </a:ln>
        </p:spPr>
      </p:pic>
      <p:sp>
        <p:nvSpPr>
          <p:cNvPr id="245" name="Google Shape;245;p21"/>
          <p:cNvSpPr txBox="1"/>
          <p:nvPr/>
        </p:nvSpPr>
        <p:spPr>
          <a:xfrm>
            <a:off x="228600" y="228600"/>
            <a:ext cx="26292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700">
                <a:solidFill>
                  <a:schemeClr val="dk1"/>
                </a:solidFill>
                <a:latin typeface="Lato"/>
                <a:ea typeface="Lato"/>
                <a:cs typeface="Lato"/>
                <a:sym typeface="Lato"/>
              </a:rPr>
              <a:t>MikMak  </a:t>
            </a:r>
            <a:r>
              <a:rPr b="1" lang="en" sz="600">
                <a:solidFill>
                  <a:schemeClr val="dk1"/>
                </a:solidFill>
                <a:latin typeface="Lato"/>
                <a:ea typeface="Lato"/>
                <a:cs typeface="Lato"/>
                <a:sym typeface="Lato"/>
              </a:rPr>
              <a:t>•</a:t>
            </a:r>
            <a:r>
              <a:rPr b="1" lang="en" sz="700">
                <a:solidFill>
                  <a:schemeClr val="dk1"/>
                </a:solidFill>
                <a:latin typeface="Lato"/>
                <a:ea typeface="Lato"/>
                <a:cs typeface="Lato"/>
                <a:sym typeface="Lato"/>
              </a:rPr>
              <a:t>  State of Social Commerce Report: 2023</a:t>
            </a:r>
            <a:endParaRPr b="1" sz="700">
              <a:solidFill>
                <a:schemeClr val="dk1"/>
              </a:solidFill>
              <a:latin typeface="Lato"/>
              <a:ea typeface="Lato"/>
              <a:cs typeface="Lato"/>
              <a:sym typeface="Lato"/>
            </a:endParaRPr>
          </a:p>
        </p:txBody>
      </p:sp>
      <p:grpSp>
        <p:nvGrpSpPr>
          <p:cNvPr id="246" name="Google Shape;246;p21"/>
          <p:cNvGrpSpPr/>
          <p:nvPr/>
        </p:nvGrpSpPr>
        <p:grpSpPr>
          <a:xfrm>
            <a:off x="0" y="624175"/>
            <a:ext cx="5271300" cy="473700"/>
            <a:chOff x="0" y="714425"/>
            <a:chExt cx="5271300" cy="473700"/>
          </a:xfrm>
        </p:grpSpPr>
        <p:sp>
          <p:nvSpPr>
            <p:cNvPr id="247" name="Google Shape;247;p21"/>
            <p:cNvSpPr/>
            <p:nvPr/>
          </p:nvSpPr>
          <p:spPr>
            <a:xfrm>
              <a:off x="0" y="714425"/>
              <a:ext cx="586500" cy="473700"/>
            </a:xfrm>
            <a:prstGeom prst="rect">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1"/>
            <p:cNvSpPr/>
            <p:nvPr/>
          </p:nvSpPr>
          <p:spPr>
            <a:xfrm>
              <a:off x="228600" y="714425"/>
              <a:ext cx="4937400" cy="4737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49" name="Google Shape;249;p21"/>
            <p:cNvSpPr txBox="1"/>
            <p:nvPr/>
          </p:nvSpPr>
          <p:spPr>
            <a:xfrm>
              <a:off x="228600" y="751175"/>
              <a:ext cx="5042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a:solidFill>
                    <a:schemeClr val="lt1"/>
                  </a:solidFill>
                  <a:latin typeface="Raleway"/>
                  <a:ea typeface="Raleway"/>
                  <a:cs typeface="Raleway"/>
                  <a:sym typeface="Raleway"/>
                </a:rPr>
                <a:t>Here are just a few examples of how it looks in action:</a:t>
              </a:r>
              <a:endParaRPr b="1">
                <a:solidFill>
                  <a:schemeClr val="lt1"/>
                </a:solidFill>
                <a:latin typeface="Raleway"/>
                <a:ea typeface="Raleway"/>
                <a:cs typeface="Raleway"/>
                <a:sym typeface="Raleway"/>
              </a:endParaRPr>
            </a:p>
          </p:txBody>
        </p:sp>
      </p:grpSp>
      <p:sp>
        <p:nvSpPr>
          <p:cNvPr id="250" name="Google Shape;250;p21"/>
          <p:cNvSpPr/>
          <p:nvPr/>
        </p:nvSpPr>
        <p:spPr>
          <a:xfrm>
            <a:off x="298750"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1"/>
          <p:cNvSpPr/>
          <p:nvPr/>
        </p:nvSpPr>
        <p:spPr>
          <a:xfrm>
            <a:off x="3177818"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1"/>
          <p:cNvSpPr/>
          <p:nvPr/>
        </p:nvSpPr>
        <p:spPr>
          <a:xfrm>
            <a:off x="6056873" y="1496425"/>
            <a:ext cx="2703600" cy="33087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 name="Google Shape;253;p21"/>
          <p:cNvGrpSpPr/>
          <p:nvPr/>
        </p:nvGrpSpPr>
        <p:grpSpPr>
          <a:xfrm>
            <a:off x="3923600" y="1363275"/>
            <a:ext cx="1212000" cy="313125"/>
            <a:chOff x="3262500" y="1363275"/>
            <a:chExt cx="1212000" cy="313125"/>
          </a:xfrm>
        </p:grpSpPr>
        <p:sp>
          <p:nvSpPr>
            <p:cNvPr id="254" name="Google Shape;254;p21"/>
            <p:cNvSpPr/>
            <p:nvPr/>
          </p:nvSpPr>
          <p:spPr>
            <a:xfrm>
              <a:off x="3262500" y="1368600"/>
              <a:ext cx="12120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1"/>
            <p:cNvSpPr txBox="1"/>
            <p:nvPr/>
          </p:nvSpPr>
          <p:spPr>
            <a:xfrm>
              <a:off x="3446850" y="1363275"/>
              <a:ext cx="10275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TikTok - Hasbro</a:t>
              </a:r>
              <a:endParaRPr b="1" sz="800">
                <a:solidFill>
                  <a:schemeClr val="lt1"/>
                </a:solidFill>
                <a:latin typeface="Lato"/>
                <a:ea typeface="Lato"/>
                <a:cs typeface="Lato"/>
                <a:sym typeface="Lato"/>
              </a:endParaRPr>
            </a:p>
          </p:txBody>
        </p:sp>
        <p:grpSp>
          <p:nvGrpSpPr>
            <p:cNvPr id="256" name="Google Shape;256;p21"/>
            <p:cNvGrpSpPr/>
            <p:nvPr/>
          </p:nvGrpSpPr>
          <p:grpSpPr>
            <a:xfrm>
              <a:off x="3321275" y="1413450"/>
              <a:ext cx="218100" cy="218100"/>
              <a:chOff x="6985825" y="879800"/>
              <a:chExt cx="218100" cy="218100"/>
            </a:xfrm>
          </p:grpSpPr>
          <p:sp>
            <p:nvSpPr>
              <p:cNvPr id="257" name="Google Shape;257;p21"/>
              <p:cNvSpPr/>
              <p:nvPr/>
            </p:nvSpPr>
            <p:spPr>
              <a:xfrm>
                <a:off x="6985825" y="879800"/>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 name="Google Shape;258;p21"/>
              <p:cNvPicPr preferRelativeResize="0"/>
              <p:nvPr/>
            </p:nvPicPr>
            <p:blipFill>
              <a:blip r:embed="rId4">
                <a:alphaModFix/>
              </a:blip>
              <a:stretch>
                <a:fillRect/>
              </a:stretch>
            </p:blipFill>
            <p:spPr>
              <a:xfrm>
                <a:off x="7045572" y="931179"/>
                <a:ext cx="98529" cy="115278"/>
              </a:xfrm>
              <a:prstGeom prst="rect">
                <a:avLst/>
              </a:prstGeom>
              <a:noFill/>
              <a:ln>
                <a:noFill/>
              </a:ln>
            </p:spPr>
          </p:pic>
        </p:grpSp>
      </p:grpSp>
      <p:grpSp>
        <p:nvGrpSpPr>
          <p:cNvPr id="259" name="Google Shape;259;p21"/>
          <p:cNvGrpSpPr/>
          <p:nvPr/>
        </p:nvGrpSpPr>
        <p:grpSpPr>
          <a:xfrm>
            <a:off x="1155825" y="1363275"/>
            <a:ext cx="989450" cy="307800"/>
            <a:chOff x="459100" y="1363275"/>
            <a:chExt cx="989450" cy="307800"/>
          </a:xfrm>
        </p:grpSpPr>
        <p:sp>
          <p:nvSpPr>
            <p:cNvPr id="260" name="Google Shape;260;p21"/>
            <p:cNvSpPr/>
            <p:nvPr/>
          </p:nvSpPr>
          <p:spPr>
            <a:xfrm>
              <a:off x="459100" y="1363275"/>
              <a:ext cx="989442" cy="307800"/>
            </a:xfrm>
            <a:prstGeom prst="flowChartTerminator">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1"/>
            <p:cNvSpPr txBox="1"/>
            <p:nvPr/>
          </p:nvSpPr>
          <p:spPr>
            <a:xfrm>
              <a:off x="631650" y="1363275"/>
              <a:ext cx="8169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FB - Hills</a:t>
              </a:r>
              <a:endParaRPr b="1" sz="800">
                <a:solidFill>
                  <a:schemeClr val="lt1"/>
                </a:solidFill>
                <a:latin typeface="Lato"/>
                <a:ea typeface="Lato"/>
                <a:cs typeface="Lato"/>
                <a:sym typeface="Lato"/>
              </a:endParaRPr>
            </a:p>
          </p:txBody>
        </p:sp>
      </p:grpSp>
      <p:grpSp>
        <p:nvGrpSpPr>
          <p:cNvPr id="262" name="Google Shape;262;p21"/>
          <p:cNvGrpSpPr/>
          <p:nvPr/>
        </p:nvGrpSpPr>
        <p:grpSpPr>
          <a:xfrm>
            <a:off x="1215150" y="1408125"/>
            <a:ext cx="218100" cy="218100"/>
            <a:chOff x="7970475" y="751975"/>
            <a:chExt cx="218100" cy="218100"/>
          </a:xfrm>
        </p:grpSpPr>
        <p:sp>
          <p:nvSpPr>
            <p:cNvPr id="263" name="Google Shape;263;p21"/>
            <p:cNvSpPr/>
            <p:nvPr/>
          </p:nvSpPr>
          <p:spPr>
            <a:xfrm>
              <a:off x="7970475" y="751975"/>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21"/>
            <p:cNvPicPr preferRelativeResize="0"/>
            <p:nvPr/>
          </p:nvPicPr>
          <p:blipFill rotWithShape="1">
            <a:blip r:embed="rId5">
              <a:alphaModFix/>
            </a:blip>
            <a:srcRect b="0" l="7264" r="7264" t="0"/>
            <a:stretch/>
          </p:blipFill>
          <p:spPr>
            <a:xfrm>
              <a:off x="8030222" y="803354"/>
              <a:ext cx="98529" cy="115278"/>
            </a:xfrm>
            <a:prstGeom prst="rect">
              <a:avLst/>
            </a:prstGeom>
            <a:noFill/>
            <a:ln>
              <a:noFill/>
            </a:ln>
          </p:spPr>
        </p:pic>
      </p:grpSp>
      <p:pic>
        <p:nvPicPr>
          <p:cNvPr id="265" name="Google Shape;265;p21"/>
          <p:cNvPicPr preferRelativeResize="0"/>
          <p:nvPr/>
        </p:nvPicPr>
        <p:blipFill>
          <a:blip r:embed="rId6">
            <a:alphaModFix/>
          </a:blip>
          <a:stretch>
            <a:fillRect/>
          </a:stretch>
        </p:blipFill>
        <p:spPr>
          <a:xfrm>
            <a:off x="1056700" y="1869775"/>
            <a:ext cx="1212000" cy="2510100"/>
          </a:xfrm>
          <a:prstGeom prst="roundRect">
            <a:avLst>
              <a:gd fmla="val 5529" name="adj"/>
            </a:avLst>
          </a:prstGeom>
          <a:noFill/>
          <a:ln>
            <a:noFill/>
          </a:ln>
        </p:spPr>
      </p:pic>
      <p:pic>
        <p:nvPicPr>
          <p:cNvPr id="266" name="Google Shape;266;p21"/>
          <p:cNvPicPr preferRelativeResize="0"/>
          <p:nvPr/>
        </p:nvPicPr>
        <p:blipFill>
          <a:blip r:embed="rId7">
            <a:alphaModFix/>
          </a:blip>
          <a:stretch>
            <a:fillRect/>
          </a:stretch>
        </p:blipFill>
        <p:spPr>
          <a:xfrm>
            <a:off x="840675" y="1711000"/>
            <a:ext cx="1619749" cy="2879549"/>
          </a:xfrm>
          <a:prstGeom prst="rect">
            <a:avLst/>
          </a:prstGeom>
          <a:noFill/>
          <a:ln>
            <a:noFill/>
          </a:ln>
        </p:spPr>
      </p:pic>
      <p:grpSp>
        <p:nvGrpSpPr>
          <p:cNvPr id="267" name="Google Shape;267;p21"/>
          <p:cNvGrpSpPr/>
          <p:nvPr/>
        </p:nvGrpSpPr>
        <p:grpSpPr>
          <a:xfrm>
            <a:off x="6819800" y="1363275"/>
            <a:ext cx="1347300" cy="313125"/>
            <a:chOff x="6819800" y="1363275"/>
            <a:chExt cx="1347300" cy="313125"/>
          </a:xfrm>
        </p:grpSpPr>
        <p:sp>
          <p:nvSpPr>
            <p:cNvPr id="268" name="Google Shape;268;p21"/>
            <p:cNvSpPr/>
            <p:nvPr/>
          </p:nvSpPr>
          <p:spPr>
            <a:xfrm>
              <a:off x="6819800" y="1368600"/>
              <a:ext cx="1347300" cy="307800"/>
            </a:xfrm>
            <a:prstGeom prst="roundRect">
              <a:avLst>
                <a:gd fmla="val 50000" name="adj"/>
              </a:avLst>
            </a:prstGeom>
            <a:solidFill>
              <a:srgbClr val="4369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nvSpPr>
          <p:spPr>
            <a:xfrm>
              <a:off x="7004150" y="1363275"/>
              <a:ext cx="11628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Pinterest -  Tito’s</a:t>
              </a:r>
              <a:endParaRPr b="1" sz="800">
                <a:solidFill>
                  <a:schemeClr val="lt1"/>
                </a:solidFill>
                <a:latin typeface="Lato"/>
                <a:ea typeface="Lato"/>
                <a:cs typeface="Lato"/>
                <a:sym typeface="Lato"/>
              </a:endParaRPr>
            </a:p>
          </p:txBody>
        </p:sp>
        <p:sp>
          <p:nvSpPr>
            <p:cNvPr id="270" name="Google Shape;270;p21"/>
            <p:cNvSpPr/>
            <p:nvPr/>
          </p:nvSpPr>
          <p:spPr>
            <a:xfrm>
              <a:off x="6878575" y="1413450"/>
              <a:ext cx="218100" cy="218100"/>
            </a:xfrm>
            <a:prstGeom prst="ellipse">
              <a:avLst/>
            </a:prstGeom>
            <a:solidFill>
              <a:srgbClr val="3552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1"/>
            <p:cNvPicPr preferRelativeResize="0"/>
            <p:nvPr/>
          </p:nvPicPr>
          <p:blipFill rotWithShape="1">
            <a:blip r:embed="rId8">
              <a:alphaModFix/>
            </a:blip>
            <a:srcRect b="0" l="7264" r="7264" t="0"/>
            <a:stretch/>
          </p:blipFill>
          <p:spPr>
            <a:xfrm>
              <a:off x="6938322" y="1464829"/>
              <a:ext cx="98529" cy="115278"/>
            </a:xfrm>
            <a:prstGeom prst="rect">
              <a:avLst/>
            </a:prstGeom>
            <a:noFill/>
            <a:ln>
              <a:noFill/>
            </a:ln>
          </p:spPr>
        </p:pic>
      </p:grpSp>
      <p:pic>
        <p:nvPicPr>
          <p:cNvPr id="272" name="Google Shape;272;p21"/>
          <p:cNvPicPr preferRelativeResize="0"/>
          <p:nvPr/>
        </p:nvPicPr>
        <p:blipFill rotWithShape="1">
          <a:blip r:embed="rId9">
            <a:alphaModFix/>
          </a:blip>
          <a:srcRect b="0" l="0" r="0" t="0"/>
          <a:stretch/>
        </p:blipFill>
        <p:spPr>
          <a:xfrm>
            <a:off x="3935775" y="1825550"/>
            <a:ext cx="1199700" cy="2554200"/>
          </a:xfrm>
          <a:prstGeom prst="roundRect">
            <a:avLst>
              <a:gd fmla="val 10303" name="adj"/>
            </a:avLst>
          </a:prstGeom>
          <a:noFill/>
          <a:ln>
            <a:noFill/>
          </a:ln>
        </p:spPr>
      </p:pic>
      <p:pic>
        <p:nvPicPr>
          <p:cNvPr id="273" name="Google Shape;273;p21"/>
          <p:cNvPicPr preferRelativeResize="0"/>
          <p:nvPr/>
        </p:nvPicPr>
        <p:blipFill rotWithShape="1">
          <a:blip r:embed="rId7">
            <a:alphaModFix/>
          </a:blip>
          <a:srcRect b="0" l="0" r="0" t="0"/>
          <a:stretch/>
        </p:blipFill>
        <p:spPr>
          <a:xfrm>
            <a:off x="3719737" y="1711000"/>
            <a:ext cx="1619749" cy="2879549"/>
          </a:xfrm>
          <a:prstGeom prst="rect">
            <a:avLst/>
          </a:prstGeom>
          <a:noFill/>
          <a:ln>
            <a:noFill/>
          </a:ln>
        </p:spPr>
      </p:pic>
      <p:pic>
        <p:nvPicPr>
          <p:cNvPr id="274" name="Google Shape;274;p21"/>
          <p:cNvPicPr preferRelativeResize="0"/>
          <p:nvPr/>
        </p:nvPicPr>
        <p:blipFill rotWithShape="1">
          <a:blip r:embed="rId10">
            <a:alphaModFix/>
          </a:blip>
          <a:srcRect b="0" l="0" r="0" t="0"/>
          <a:stretch/>
        </p:blipFill>
        <p:spPr>
          <a:xfrm>
            <a:off x="6895500" y="1869775"/>
            <a:ext cx="1212000" cy="2510100"/>
          </a:xfrm>
          <a:prstGeom prst="roundRect">
            <a:avLst>
              <a:gd fmla="val 5529" name="adj"/>
            </a:avLst>
          </a:prstGeom>
          <a:noFill/>
          <a:ln>
            <a:noFill/>
          </a:ln>
        </p:spPr>
      </p:pic>
      <p:pic>
        <p:nvPicPr>
          <p:cNvPr id="275" name="Google Shape;275;p21"/>
          <p:cNvPicPr preferRelativeResize="0"/>
          <p:nvPr/>
        </p:nvPicPr>
        <p:blipFill>
          <a:blip r:embed="rId7">
            <a:alphaModFix/>
          </a:blip>
          <a:stretch>
            <a:fillRect/>
          </a:stretch>
        </p:blipFill>
        <p:spPr>
          <a:xfrm>
            <a:off x="6683575" y="1711000"/>
            <a:ext cx="1619749" cy="28795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